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F836-BB22-4DCD-84A1-7361E1B6B1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7D84D3-5352-4476-A55C-94F8ED89F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15B359-18BC-481C-BACE-C97E5275D539}"/>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5" name="Footer Placeholder 4">
            <a:extLst>
              <a:ext uri="{FF2B5EF4-FFF2-40B4-BE49-F238E27FC236}">
                <a16:creationId xmlns:a16="http://schemas.microsoft.com/office/drawing/2014/main" id="{9969BE05-4A44-46D0-8CF3-858611FC7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282-1F0B-4CB7-976B-7E148AD91E4A}"/>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53551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6959-9655-45F9-9BF9-BB7D7205A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A0341-AC2C-4772-84A2-5FBB34770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1073C-90D4-4FAE-ACC1-D58D69D521FA}"/>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5" name="Footer Placeholder 4">
            <a:extLst>
              <a:ext uri="{FF2B5EF4-FFF2-40B4-BE49-F238E27FC236}">
                <a16:creationId xmlns:a16="http://schemas.microsoft.com/office/drawing/2014/main" id="{1009C249-D8D6-4356-AF68-6C305EF29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C10B5-B6C4-4840-98D3-8A11C36A368F}"/>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21698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FE5AE-6471-4D17-B176-926296AE5D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AE7F26-C25E-4377-BB6B-884C2F7AAF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53317-CA4A-4A5C-A0EF-9CC737ED9101}"/>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5" name="Footer Placeholder 4">
            <a:extLst>
              <a:ext uri="{FF2B5EF4-FFF2-40B4-BE49-F238E27FC236}">
                <a16:creationId xmlns:a16="http://schemas.microsoft.com/office/drawing/2014/main" id="{BC23C49C-B2BE-434F-A892-0356B0D02C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6993E-3949-408E-A6BE-E782A664ADB3}"/>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386932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07C5-4C7D-4999-BEA8-E7F30F42B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64FC3-D4B9-40F8-988A-9D7B7CCBB7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B6D43-5901-49BF-BAC6-A07878321A7B}"/>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5" name="Footer Placeholder 4">
            <a:extLst>
              <a:ext uri="{FF2B5EF4-FFF2-40B4-BE49-F238E27FC236}">
                <a16:creationId xmlns:a16="http://schemas.microsoft.com/office/drawing/2014/main" id="{8D4C65EE-3DE7-451D-821C-71B17CD47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D0361-1C41-429D-B3A5-698A759209F0}"/>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46494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1E81-9767-4B74-8D7E-83A987FCB5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511517-CCB1-459C-961B-073A9DAC0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2FFC9C-6685-43F2-8770-DA3805B6A7F2}"/>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5" name="Footer Placeholder 4">
            <a:extLst>
              <a:ext uri="{FF2B5EF4-FFF2-40B4-BE49-F238E27FC236}">
                <a16:creationId xmlns:a16="http://schemas.microsoft.com/office/drawing/2014/main" id="{D6AB5785-2FD9-48DB-8AE4-5FB563C7D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25341-89FD-46BE-BC84-079B991D4020}"/>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263073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E1BC-9DEF-4EEE-A3A3-94819EEEA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591AC-9B07-47B7-BCA7-D8DC8B9159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E33F12-420B-48DE-A16F-1DF40A1D14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48B433-B54E-420B-95CC-A2247D48914D}"/>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6" name="Footer Placeholder 5">
            <a:extLst>
              <a:ext uri="{FF2B5EF4-FFF2-40B4-BE49-F238E27FC236}">
                <a16:creationId xmlns:a16="http://schemas.microsoft.com/office/drawing/2014/main" id="{9A56E15C-3CB1-486A-8F0C-6EE2D93EB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6E16D-CBEB-4D8F-9D66-4647A38B1252}"/>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127683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D7C8-EE89-41B0-A265-A83513E945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58071-63F9-47B0-B1D1-CD4683538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44B9DE-4688-404C-AAB0-633EF31E87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1F84ED-1744-46FE-BF02-BC97E78E6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E6FC8B-1175-40FE-AF4C-89A5ACA22E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D39497-21B6-413C-AA3A-95825991EE56}"/>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8" name="Footer Placeholder 7">
            <a:extLst>
              <a:ext uri="{FF2B5EF4-FFF2-40B4-BE49-F238E27FC236}">
                <a16:creationId xmlns:a16="http://schemas.microsoft.com/office/drawing/2014/main" id="{3B7EDA68-B25D-4C90-B4DC-A6B84090D7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902292-3696-4C8F-BE9E-ECAE5223C049}"/>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358356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4CBC-DAEB-41F7-AC8E-495A63D797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DC1594-AC8E-427E-84D4-1C3785D7CFF6}"/>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4" name="Footer Placeholder 3">
            <a:extLst>
              <a:ext uri="{FF2B5EF4-FFF2-40B4-BE49-F238E27FC236}">
                <a16:creationId xmlns:a16="http://schemas.microsoft.com/office/drawing/2014/main" id="{9A727BB9-3AE9-46C5-9176-F522327E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AC0BE3-1D6B-4633-8737-F0A10019A193}"/>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280193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2E568-56A8-4A6D-A777-5CBA823AA287}"/>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3" name="Footer Placeholder 2">
            <a:extLst>
              <a:ext uri="{FF2B5EF4-FFF2-40B4-BE49-F238E27FC236}">
                <a16:creationId xmlns:a16="http://schemas.microsoft.com/office/drawing/2014/main" id="{916FE26B-7DCE-45FD-9DA9-B5AF8B6ABC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89D29-2CEF-43BB-A4C5-3A601BCF5CD8}"/>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113259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6716-3C0D-40CE-A3D9-4727E0047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FF80A-72BF-4336-969B-981AC7C20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4394D9-57BD-4246-BDF9-DEDB6B6B6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6F4C44-92CB-48BA-8863-00D4A32A41DA}"/>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6" name="Footer Placeholder 5">
            <a:extLst>
              <a:ext uri="{FF2B5EF4-FFF2-40B4-BE49-F238E27FC236}">
                <a16:creationId xmlns:a16="http://schemas.microsoft.com/office/drawing/2014/main" id="{53A963AD-902C-401A-B10F-6B90AEED1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7BDB7-B87D-43F5-AD2B-DFE60D69BC5F}"/>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362811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F648-1216-451C-965B-D1CF9461A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A05F78-F1C2-45C6-8791-DDF44759A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C3C6FD-FED8-4025-9F10-3513B35F9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5DB5DD-773C-4918-8F78-0B188D1E60EF}"/>
              </a:ext>
            </a:extLst>
          </p:cNvPr>
          <p:cNvSpPr>
            <a:spLocks noGrp="1"/>
          </p:cNvSpPr>
          <p:nvPr>
            <p:ph type="dt" sz="half" idx="10"/>
          </p:nvPr>
        </p:nvSpPr>
        <p:spPr/>
        <p:txBody>
          <a:bodyPr/>
          <a:lstStyle/>
          <a:p>
            <a:fld id="{A0F5725A-DA88-48EA-9221-BA82F9B3D1AC}" type="datetimeFigureOut">
              <a:rPr lang="en-US" smtClean="0"/>
              <a:t>4/19/2018</a:t>
            </a:fld>
            <a:endParaRPr lang="en-US"/>
          </a:p>
        </p:txBody>
      </p:sp>
      <p:sp>
        <p:nvSpPr>
          <p:cNvPr id="6" name="Footer Placeholder 5">
            <a:extLst>
              <a:ext uri="{FF2B5EF4-FFF2-40B4-BE49-F238E27FC236}">
                <a16:creationId xmlns:a16="http://schemas.microsoft.com/office/drawing/2014/main" id="{E7253CCB-8976-4C9D-9DA8-0C4698AB1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1D6C8-BDC2-4737-B885-C0229857F210}"/>
              </a:ext>
            </a:extLst>
          </p:cNvPr>
          <p:cNvSpPr>
            <a:spLocks noGrp="1"/>
          </p:cNvSpPr>
          <p:nvPr>
            <p:ph type="sldNum" sz="quarter" idx="12"/>
          </p:nvPr>
        </p:nvSpPr>
        <p:spPr/>
        <p:txBody>
          <a:bodyPr/>
          <a:lstStyle/>
          <a:p>
            <a:fld id="{3E0FA162-91B6-4219-9059-5C92BC08D2E7}" type="slidenum">
              <a:rPr lang="en-US" smtClean="0"/>
              <a:t>‹#›</a:t>
            </a:fld>
            <a:endParaRPr lang="en-US"/>
          </a:p>
        </p:txBody>
      </p:sp>
    </p:spTree>
    <p:extLst>
      <p:ext uri="{BB962C8B-B14F-4D97-AF65-F5344CB8AC3E}">
        <p14:creationId xmlns:p14="http://schemas.microsoft.com/office/powerpoint/2010/main" val="160592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F50339-93DE-4CBC-8FE3-2ACEBCFF9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3648AE-F32B-478E-B93D-D5BB3A65C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B8BC7-FFCB-4E63-9810-CF94C8025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5725A-DA88-48EA-9221-BA82F9B3D1AC}" type="datetimeFigureOut">
              <a:rPr lang="en-US" smtClean="0"/>
              <a:t>4/19/2018</a:t>
            </a:fld>
            <a:endParaRPr lang="en-US"/>
          </a:p>
        </p:txBody>
      </p:sp>
      <p:sp>
        <p:nvSpPr>
          <p:cNvPr id="5" name="Footer Placeholder 4">
            <a:extLst>
              <a:ext uri="{FF2B5EF4-FFF2-40B4-BE49-F238E27FC236}">
                <a16:creationId xmlns:a16="http://schemas.microsoft.com/office/drawing/2014/main" id="{6C628DA6-1E82-4CF1-9F2E-9288F5A62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458CFF-7F57-4AC3-872B-AC4C30650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FA162-91B6-4219-9059-5C92BC08D2E7}" type="slidenum">
              <a:rPr lang="en-US" smtClean="0"/>
              <a:t>‹#›</a:t>
            </a:fld>
            <a:endParaRPr lang="en-US"/>
          </a:p>
        </p:txBody>
      </p:sp>
    </p:spTree>
    <p:extLst>
      <p:ext uri="{BB962C8B-B14F-4D97-AF65-F5344CB8AC3E}">
        <p14:creationId xmlns:p14="http://schemas.microsoft.com/office/powerpoint/2010/main" val="2376402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1F4582-F101-41A3-9A79-F59726DD3DDC}"/>
              </a:ext>
            </a:extLst>
          </p:cNvPr>
          <p:cNvSpPr txBox="1"/>
          <p:nvPr/>
        </p:nvSpPr>
        <p:spPr>
          <a:xfrm>
            <a:off x="247650" y="1619250"/>
            <a:ext cx="11944350" cy="1723549"/>
          </a:xfrm>
          <a:prstGeom prst="rect">
            <a:avLst/>
          </a:prstGeom>
          <a:noFill/>
        </p:spPr>
        <p:txBody>
          <a:bodyPr wrap="square" rtlCol="0">
            <a:spAutoFit/>
          </a:bodyPr>
          <a:lstStyle/>
          <a:p>
            <a:pPr algn="ctr"/>
            <a:r>
              <a:rPr lang="en-US" sz="4400" b="0" i="0" u="none" strike="noStrike" dirty="0">
                <a:solidFill>
                  <a:srgbClr val="EFEFEF"/>
                </a:solidFill>
                <a:effectLst/>
                <a:latin typeface="Arial" panose="020B0604020202020204" pitchFamily="34" charset="0"/>
              </a:rPr>
              <a:t>Beyond ‘Thoughts and Prayers’: Religion, Action, and Survival in Dystopian Fiction</a:t>
            </a:r>
            <a:br>
              <a:rPr lang="en-US" dirty="0"/>
            </a:br>
            <a:endParaRPr lang="en-US" dirty="0"/>
          </a:p>
        </p:txBody>
      </p:sp>
      <p:sp>
        <p:nvSpPr>
          <p:cNvPr id="7" name="TextBox 6">
            <a:extLst>
              <a:ext uri="{FF2B5EF4-FFF2-40B4-BE49-F238E27FC236}">
                <a16:creationId xmlns:a16="http://schemas.microsoft.com/office/drawing/2014/main" id="{15292107-0FFA-4422-B1E7-F3F78573591B}"/>
              </a:ext>
            </a:extLst>
          </p:cNvPr>
          <p:cNvSpPr txBox="1"/>
          <p:nvPr/>
        </p:nvSpPr>
        <p:spPr>
          <a:xfrm>
            <a:off x="1428750" y="3867150"/>
            <a:ext cx="9124950" cy="707886"/>
          </a:xfrm>
          <a:prstGeom prst="rect">
            <a:avLst/>
          </a:prstGeom>
          <a:noFill/>
        </p:spPr>
        <p:txBody>
          <a:bodyPr wrap="square" rtlCol="0">
            <a:spAutoFit/>
          </a:bodyPr>
          <a:lstStyle/>
          <a:p>
            <a:pPr algn="ctr"/>
            <a:r>
              <a:rPr lang="en-US" sz="4000" dirty="0"/>
              <a:t>By: Ellorie Kenyon</a:t>
            </a:r>
          </a:p>
        </p:txBody>
      </p:sp>
    </p:spTree>
    <p:extLst>
      <p:ext uri="{BB962C8B-B14F-4D97-AF65-F5344CB8AC3E}">
        <p14:creationId xmlns:p14="http://schemas.microsoft.com/office/powerpoint/2010/main" val="47207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B9B0-714F-458F-AAFB-1F2B1E2C61C5}"/>
              </a:ext>
            </a:extLst>
          </p:cNvPr>
          <p:cNvSpPr>
            <a:spLocks noGrp="1"/>
          </p:cNvSpPr>
          <p:nvPr>
            <p:ph type="title"/>
          </p:nvPr>
        </p:nvSpPr>
        <p:spPr>
          <a:xfrm>
            <a:off x="0" y="365125"/>
            <a:ext cx="12192000" cy="1325563"/>
          </a:xfrm>
        </p:spPr>
        <p:txBody>
          <a:bodyPr>
            <a:normAutofit fontScale="90000"/>
          </a:bodyPr>
          <a:lstStyle/>
          <a:p>
            <a:pPr algn="ctr"/>
            <a:r>
              <a:rPr lang="en-US" sz="3100" b="0" i="0" u="none" strike="noStrike" dirty="0">
                <a:solidFill>
                  <a:srgbClr val="FFFFFF"/>
                </a:solidFill>
                <a:effectLst/>
                <a:latin typeface="Arial" panose="020B0604020202020204" pitchFamily="34" charset="0"/>
              </a:rPr>
              <a:t>Paul Froese: Religion and American Politics from a Global Perspective</a:t>
            </a:r>
            <a:br>
              <a:rPr lang="en-US" dirty="0"/>
            </a:br>
            <a:endParaRPr lang="en-US" dirty="0"/>
          </a:p>
        </p:txBody>
      </p:sp>
      <p:sp>
        <p:nvSpPr>
          <p:cNvPr id="3" name="Content Placeholder 2">
            <a:extLst>
              <a:ext uri="{FF2B5EF4-FFF2-40B4-BE49-F238E27FC236}">
                <a16:creationId xmlns:a16="http://schemas.microsoft.com/office/drawing/2014/main" id="{41DC644E-2C0D-49BF-B165-2356E2F5C914}"/>
              </a:ext>
            </a:extLst>
          </p:cNvPr>
          <p:cNvSpPr>
            <a:spLocks noGrp="1"/>
          </p:cNvSpPr>
          <p:nvPr>
            <p:ph idx="1"/>
          </p:nvPr>
        </p:nvSpPr>
        <p:spPr/>
        <p:txBody>
          <a:bodyPr>
            <a:normAutofit fontScale="92500" lnSpcReduction="10000"/>
          </a:bodyPr>
          <a:lstStyle/>
          <a:p>
            <a:pPr marL="0" indent="0">
              <a:buNone/>
            </a:pPr>
            <a:r>
              <a:rPr lang="en-US" b="0" i="0" u="none" strike="noStrike" dirty="0">
                <a:solidFill>
                  <a:srgbClr val="000000"/>
                </a:solidFill>
                <a:effectLst/>
                <a:latin typeface="Arial" panose="020B0604020202020204" pitchFamily="34" charset="0"/>
              </a:rPr>
              <a:t>“American political candidates make a big deal of their “commitment to faith.” In a systematic analysis of national political speeches, </a:t>
            </a:r>
            <a:r>
              <a:rPr lang="en-US" b="0" i="0" u="none" strike="noStrike" dirty="0" err="1">
                <a:solidFill>
                  <a:srgbClr val="000000"/>
                </a:solidFill>
                <a:effectLst/>
                <a:latin typeface="Arial" panose="020B0604020202020204" pitchFamily="34" charset="0"/>
              </a:rPr>
              <a:t>Domke</a:t>
            </a:r>
            <a:r>
              <a:rPr lang="en-US" b="0" i="0" u="none" strike="noStrike" dirty="0">
                <a:solidFill>
                  <a:srgbClr val="000000"/>
                </a:solidFill>
                <a:effectLst/>
                <a:latin typeface="Arial" panose="020B0604020202020204" pitchFamily="34" charset="0"/>
              </a:rPr>
              <a:t> and Coe find that religious rhetoric has steadily been on the rise among both Republicans and Democrats since the Nixon administration. The religious language of our political leaders is so pervasive that it can inspire alarm when it is absent. Barack Obama and Mitt Romney both had to address the concerns over their religiosity head-on; in both cases, they attempted to quell fears of their supposed religious deviance by maintaining that they are faithful Christians.” (650)</a:t>
            </a:r>
            <a:endParaRPr lang="en-US" b="0" i="0" u="none" strike="noStrike" dirty="0">
              <a:solidFill>
                <a:srgbClr val="000000"/>
              </a:solidFill>
              <a:effectLst/>
              <a:latin typeface="Times New Roman" panose="02020603050405020304" pitchFamily="18" charset="0"/>
            </a:endParaRPr>
          </a:p>
          <a:p>
            <a:pPr marL="0" indent="0">
              <a:buNone/>
            </a:pPr>
            <a:br>
              <a:rPr lang="en-US" dirty="0"/>
            </a:br>
            <a:endParaRPr lang="en-US" dirty="0"/>
          </a:p>
        </p:txBody>
      </p:sp>
    </p:spTree>
    <p:extLst>
      <p:ext uri="{BB962C8B-B14F-4D97-AF65-F5344CB8AC3E}">
        <p14:creationId xmlns:p14="http://schemas.microsoft.com/office/powerpoint/2010/main" val="267736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holding a sign&#10;&#10;Description generated with very high confidence">
            <a:extLst>
              <a:ext uri="{FF2B5EF4-FFF2-40B4-BE49-F238E27FC236}">
                <a16:creationId xmlns:a16="http://schemas.microsoft.com/office/drawing/2014/main" id="{DD2D7700-859D-47AD-8B27-48B20898F0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16"/>
          <a:stretch/>
        </p:blipFill>
        <p:spPr>
          <a:xfrm>
            <a:off x="20" y="10"/>
            <a:ext cx="12191980" cy="6857990"/>
          </a:xfrm>
          <a:prstGeom prst="rect">
            <a:avLst/>
          </a:prstGeom>
        </p:spPr>
      </p:pic>
    </p:spTree>
    <p:extLst>
      <p:ext uri="{BB962C8B-B14F-4D97-AF65-F5344CB8AC3E}">
        <p14:creationId xmlns:p14="http://schemas.microsoft.com/office/powerpoint/2010/main" val="89051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holding a sign&#10;&#10;Description generated with very high confidence">
            <a:extLst>
              <a:ext uri="{FF2B5EF4-FFF2-40B4-BE49-F238E27FC236}">
                <a16:creationId xmlns:a16="http://schemas.microsoft.com/office/drawing/2014/main" id="{006F9E86-3B4D-41F4-9E7E-1B595682D10D}"/>
              </a:ext>
            </a:extLst>
          </p:cNvPr>
          <p:cNvPicPr>
            <a:picLocks noChangeAspect="1"/>
          </p:cNvPicPr>
          <p:nvPr/>
        </p:nvPicPr>
        <p:blipFill rotWithShape="1">
          <a:blip r:embed="rId2">
            <a:extLst>
              <a:ext uri="{28A0092B-C50C-407E-A947-70E740481C1C}">
                <a14:useLocalDpi xmlns:a14="http://schemas.microsoft.com/office/drawing/2010/main" val="0"/>
              </a:ext>
            </a:extLst>
          </a:blip>
          <a:srcRect t="1219" b="97"/>
          <a:stretch/>
        </p:blipFill>
        <p:spPr>
          <a:xfrm>
            <a:off x="20" y="10"/>
            <a:ext cx="12191980" cy="6857990"/>
          </a:xfrm>
          <a:prstGeom prst="rect">
            <a:avLst/>
          </a:prstGeom>
        </p:spPr>
      </p:pic>
    </p:spTree>
    <p:extLst>
      <p:ext uri="{BB962C8B-B14F-4D97-AF65-F5344CB8AC3E}">
        <p14:creationId xmlns:p14="http://schemas.microsoft.com/office/powerpoint/2010/main" val="3342517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hoto, showing, different, person&#10;&#10;Description generated with high confidence">
            <a:extLst>
              <a:ext uri="{FF2B5EF4-FFF2-40B4-BE49-F238E27FC236}">
                <a16:creationId xmlns:a16="http://schemas.microsoft.com/office/drawing/2014/main" id="{10F67096-80F6-4F34-8074-1E81C7FB6A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2"/>
          <a:stretch/>
        </p:blipFill>
        <p:spPr>
          <a:xfrm>
            <a:off x="20" y="10"/>
            <a:ext cx="12191980" cy="6857990"/>
          </a:xfrm>
          <a:prstGeom prst="rect">
            <a:avLst/>
          </a:prstGeom>
        </p:spPr>
      </p:pic>
    </p:spTree>
    <p:extLst>
      <p:ext uri="{BB962C8B-B14F-4D97-AF65-F5344CB8AC3E}">
        <p14:creationId xmlns:p14="http://schemas.microsoft.com/office/powerpoint/2010/main" val="40682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EB8B-B5F8-40AF-87DA-0EFE0B82C7E1}"/>
              </a:ext>
            </a:extLst>
          </p:cNvPr>
          <p:cNvSpPr>
            <a:spLocks noGrp="1"/>
          </p:cNvSpPr>
          <p:nvPr>
            <p:ph type="title"/>
          </p:nvPr>
        </p:nvSpPr>
        <p:spPr/>
        <p:txBody>
          <a:bodyPr/>
          <a:lstStyle/>
          <a:p>
            <a:r>
              <a:rPr lang="en-US" b="0" i="0" u="none" strike="noStrike" dirty="0">
                <a:solidFill>
                  <a:srgbClr val="FFFFFF"/>
                </a:solidFill>
                <a:effectLst/>
                <a:latin typeface="Arial" panose="020B0604020202020204" pitchFamily="34" charset="0"/>
              </a:rPr>
              <a:t>Religion As:</a:t>
            </a:r>
            <a:br>
              <a:rPr lang="en-US" dirty="0"/>
            </a:br>
            <a:endParaRPr lang="en-US" dirty="0"/>
          </a:p>
        </p:txBody>
      </p:sp>
      <p:sp>
        <p:nvSpPr>
          <p:cNvPr id="4" name="Rectangle 1">
            <a:extLst>
              <a:ext uri="{FF2B5EF4-FFF2-40B4-BE49-F238E27FC236}">
                <a16:creationId xmlns:a16="http://schemas.microsoft.com/office/drawing/2014/main" id="{6E1454D1-B06D-4800-B146-135945B8F5CD}"/>
              </a:ext>
            </a:extLst>
          </p:cNvPr>
          <p:cNvSpPr>
            <a:spLocks noGrp="1" noChangeArrowheads="1"/>
          </p:cNvSpPr>
          <p:nvPr>
            <p:ph idx="1"/>
          </p:nvPr>
        </p:nvSpPr>
        <p:spPr bwMode="auto">
          <a:xfrm>
            <a:off x="838200" y="1446748"/>
            <a:ext cx="5570949"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AutoNum type="arabicPeriod"/>
              <a:tabLst/>
            </a:pPr>
            <a:r>
              <a:rPr kumimoji="0" lang="en-US" altLang="en-US"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Comfort</a:t>
            </a:r>
          </a:p>
          <a:p>
            <a:pPr marL="0" marR="0" lvl="0" indent="0" algn="l" defTabSz="914400" rtl="0" eaLnBrk="0" fontAlgn="base" latinLnBrk="0" hangingPunct="0">
              <a:lnSpc>
                <a:spcPct val="200000"/>
              </a:lnSpc>
              <a:spcBef>
                <a:spcPct val="0"/>
              </a:spcBef>
              <a:spcAft>
                <a:spcPct val="0"/>
              </a:spcAft>
              <a:buClrTx/>
              <a:buSzTx/>
              <a:buFontTx/>
              <a:buAutoNum type="arabicPeriod" startAt="2"/>
              <a:tabLst/>
            </a:pPr>
            <a:r>
              <a:rPr kumimoji="0" lang="en-US" altLang="en-US"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Logic</a:t>
            </a:r>
          </a:p>
          <a:p>
            <a:pPr marL="0" marR="0" lvl="0" indent="0" algn="l" defTabSz="914400" rtl="0" eaLnBrk="0" fontAlgn="base" latinLnBrk="0" hangingPunct="0">
              <a:lnSpc>
                <a:spcPct val="200000"/>
              </a:lnSpc>
              <a:spcBef>
                <a:spcPct val="0"/>
              </a:spcBef>
              <a:spcAft>
                <a:spcPct val="0"/>
              </a:spcAft>
              <a:buClrTx/>
              <a:buSzTx/>
              <a:buFontTx/>
              <a:buAutoNum type="arabicPeriod" startAt="3"/>
              <a:tabLst/>
            </a:pPr>
            <a:r>
              <a:rPr kumimoji="0" lang="en-US" altLang="en-US"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Community-Builder</a:t>
            </a:r>
          </a:p>
          <a:p>
            <a:pPr marL="0" marR="0" lvl="0" indent="0" algn="l" defTabSz="914400" rtl="0" eaLnBrk="0" fontAlgn="base" latinLnBrk="0" hangingPunct="0">
              <a:lnSpc>
                <a:spcPct val="200000"/>
              </a:lnSpc>
              <a:spcBef>
                <a:spcPct val="0"/>
              </a:spcBef>
              <a:spcAft>
                <a:spcPct val="0"/>
              </a:spcAft>
              <a:buClrTx/>
              <a:buSzTx/>
              <a:buFontTx/>
              <a:buAutoNum type="arabicPeriod" startAt="4"/>
              <a:tabLst/>
            </a:pPr>
            <a:r>
              <a:rPr kumimoji="0" lang="en-US" altLang="en-US"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Justification for Authority</a:t>
            </a:r>
            <a:endParaRPr kumimoji="0" lang="en-US" altLang="en-US" sz="3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882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3047-7F10-4411-B9E4-2222BE82D03B}"/>
              </a:ext>
            </a:extLst>
          </p:cNvPr>
          <p:cNvSpPr>
            <a:spLocks noGrp="1"/>
          </p:cNvSpPr>
          <p:nvPr>
            <p:ph type="title"/>
          </p:nvPr>
        </p:nvSpPr>
        <p:spPr>
          <a:xfrm>
            <a:off x="838200" y="856883"/>
            <a:ext cx="10515600" cy="742582"/>
          </a:xfrm>
        </p:spPr>
        <p:txBody>
          <a:bodyPr>
            <a:normAutofit fontScale="90000"/>
          </a:bodyPr>
          <a:lstStyle/>
          <a:p>
            <a:r>
              <a:rPr lang="en-US" b="0" i="0" u="none" strike="noStrike" dirty="0">
                <a:solidFill>
                  <a:srgbClr val="FFFFFF"/>
                </a:solidFill>
                <a:effectLst/>
                <a:latin typeface="Arial" panose="020B0604020202020204" pitchFamily="34" charset="0"/>
              </a:rPr>
              <a:t>James 2: 14-17 (NIV)</a:t>
            </a:r>
            <a:br>
              <a:rPr lang="en-US" b="0" i="0" u="none" strike="noStrike" dirty="0">
                <a:solidFill>
                  <a:srgbClr val="000000"/>
                </a:solidFill>
                <a:effectLst/>
                <a:latin typeface="Times New Roman" panose="02020603050405020304" pitchFamily="18" charset="0"/>
              </a:rPr>
            </a:br>
            <a:br>
              <a:rPr lang="en-US" dirty="0"/>
            </a:br>
            <a:endParaRPr lang="en-US" dirty="0"/>
          </a:p>
        </p:txBody>
      </p:sp>
      <p:sp>
        <p:nvSpPr>
          <p:cNvPr id="3" name="Content Placeholder 2">
            <a:extLst>
              <a:ext uri="{FF2B5EF4-FFF2-40B4-BE49-F238E27FC236}">
                <a16:creationId xmlns:a16="http://schemas.microsoft.com/office/drawing/2014/main" id="{A8E05420-FE19-48CB-8958-449973EAB731}"/>
              </a:ext>
            </a:extLst>
          </p:cNvPr>
          <p:cNvSpPr>
            <a:spLocks noGrp="1"/>
          </p:cNvSpPr>
          <p:nvPr>
            <p:ph idx="1"/>
          </p:nvPr>
        </p:nvSpPr>
        <p:spPr/>
        <p:txBody>
          <a:bodyPr/>
          <a:lstStyle/>
          <a:p>
            <a:pPr marL="0" indent="0">
              <a:buNone/>
            </a:pPr>
            <a:r>
              <a:rPr lang="en-US" b="0" i="0" u="none" strike="noStrike" dirty="0">
                <a:solidFill>
                  <a:srgbClr val="000000"/>
                </a:solidFill>
                <a:effectLst/>
                <a:latin typeface="Arial" panose="020B0604020202020204" pitchFamily="34" charset="0"/>
              </a:rPr>
              <a:t>“What good is it, my brothers and sisters, if someone claims to have faith but has no deeds? Can such faith save them? </a:t>
            </a:r>
            <a:r>
              <a:rPr lang="en-US" b="0" i="0" u="none" strike="noStrike" baseline="30000" dirty="0">
                <a:solidFill>
                  <a:srgbClr val="000000"/>
                </a:solidFill>
                <a:effectLst/>
                <a:latin typeface="Arial" panose="020B0604020202020204" pitchFamily="34" charset="0"/>
              </a:rPr>
              <a:t>15</a:t>
            </a:r>
            <a:r>
              <a:rPr lang="en-US" b="0" i="0" u="none" strike="noStrike" dirty="0">
                <a:solidFill>
                  <a:srgbClr val="000000"/>
                </a:solidFill>
                <a:effectLst/>
                <a:latin typeface="Arial" panose="020B0604020202020204" pitchFamily="34" charset="0"/>
              </a:rPr>
              <a:t>Suppose a brother or a sister is without clothes and daily food. </a:t>
            </a:r>
            <a:r>
              <a:rPr lang="en-US" b="0" i="0" u="none" strike="noStrike" baseline="30000" dirty="0">
                <a:solidFill>
                  <a:srgbClr val="000000"/>
                </a:solidFill>
                <a:effectLst/>
                <a:latin typeface="Arial" panose="020B0604020202020204" pitchFamily="34" charset="0"/>
              </a:rPr>
              <a:t>16</a:t>
            </a:r>
            <a:r>
              <a:rPr lang="en-US" b="0" i="0" u="none" strike="noStrike" dirty="0">
                <a:solidFill>
                  <a:srgbClr val="000000"/>
                </a:solidFill>
                <a:effectLst/>
                <a:latin typeface="Arial" panose="020B0604020202020204" pitchFamily="34" charset="0"/>
              </a:rPr>
              <a:t>If one of you says to them, “Go in peace; keep warm and well fed,” but does nothing about their physical needs, what good is it? </a:t>
            </a:r>
            <a:r>
              <a:rPr lang="en-US" b="0" i="0" u="none" strike="noStrike" baseline="30000" dirty="0">
                <a:solidFill>
                  <a:srgbClr val="000000"/>
                </a:solidFill>
                <a:effectLst/>
                <a:latin typeface="Arial" panose="020B0604020202020204" pitchFamily="34" charset="0"/>
              </a:rPr>
              <a:t>17</a:t>
            </a:r>
            <a:r>
              <a:rPr lang="en-US" b="0" i="0" u="none" strike="noStrike" dirty="0">
                <a:solidFill>
                  <a:srgbClr val="000000"/>
                </a:solidFill>
                <a:effectLst/>
                <a:latin typeface="Arial" panose="020B0604020202020204" pitchFamily="34" charset="0"/>
              </a:rPr>
              <a:t>In the same way, faith by itself, if it is not accompanied by action, is dead.”</a:t>
            </a:r>
            <a:endParaRPr lang="en-US" b="0" i="0" u="none" strike="noStrike" dirty="0">
              <a:solidFill>
                <a:srgbClr val="000000"/>
              </a:solidFill>
              <a:effectLst/>
              <a:latin typeface="Times New Roman" panose="02020603050405020304" pitchFamily="18" charset="0"/>
            </a:endParaRPr>
          </a:p>
          <a:p>
            <a:pPr marL="0" indent="0">
              <a:buNone/>
            </a:pPr>
            <a:br>
              <a:rPr lang="en-US" dirty="0"/>
            </a:br>
            <a:endParaRPr lang="en-US" dirty="0"/>
          </a:p>
        </p:txBody>
      </p:sp>
    </p:spTree>
    <p:extLst>
      <p:ext uri="{BB962C8B-B14F-4D97-AF65-F5344CB8AC3E}">
        <p14:creationId xmlns:p14="http://schemas.microsoft.com/office/powerpoint/2010/main" val="100511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57008EC9-7BAB-4851-B713-A4B4C8C71B55}"/>
              </a:ext>
            </a:extLst>
          </p:cNvPr>
          <p:cNvPicPr>
            <a:picLocks noChangeAspect="1"/>
          </p:cNvPicPr>
          <p:nvPr/>
        </p:nvPicPr>
        <p:blipFill rotWithShape="1">
          <a:blip r:embed="rId2">
            <a:extLst>
              <a:ext uri="{28A0092B-C50C-407E-A947-70E740481C1C}">
                <a14:useLocalDpi xmlns:a14="http://schemas.microsoft.com/office/drawing/2010/main" val="0"/>
              </a:ext>
            </a:extLst>
          </a:blip>
          <a:srcRect b="881"/>
          <a:stretch/>
        </p:blipFill>
        <p:spPr>
          <a:xfrm>
            <a:off x="19" y="-66675"/>
            <a:ext cx="12310531" cy="6924675"/>
          </a:xfrm>
          <a:prstGeom prst="rect">
            <a:avLst/>
          </a:prstGeom>
        </p:spPr>
      </p:pic>
    </p:spTree>
    <p:extLst>
      <p:ext uri="{BB962C8B-B14F-4D97-AF65-F5344CB8AC3E}">
        <p14:creationId xmlns:p14="http://schemas.microsoft.com/office/powerpoint/2010/main" val="359672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F53D8-09BD-4ACD-83E7-5BDE96F2FC96}"/>
              </a:ext>
            </a:extLst>
          </p:cNvPr>
          <p:cNvSpPr>
            <a:spLocks noGrp="1"/>
          </p:cNvSpPr>
          <p:nvPr>
            <p:ph idx="1"/>
          </p:nvPr>
        </p:nvSpPr>
        <p:spPr>
          <a:xfrm>
            <a:off x="776654" y="752964"/>
            <a:ext cx="10515600" cy="4351338"/>
          </a:xfrm>
        </p:spPr>
        <p:txBody>
          <a:bodyPr>
            <a:normAutofit fontScale="92500" lnSpcReduction="20000"/>
          </a:bodyPr>
          <a:lstStyle/>
          <a:p>
            <a:pPr marL="0" indent="0">
              <a:buNone/>
            </a:pPr>
            <a:r>
              <a:rPr lang="en-US" sz="4400" b="1" i="0" u="none" strike="noStrike" dirty="0">
                <a:solidFill>
                  <a:srgbClr val="F3F3F3"/>
                </a:solidFill>
                <a:effectLst/>
                <a:latin typeface="Alegreya"/>
              </a:rPr>
              <a:t>Dystopian Literature:</a:t>
            </a:r>
            <a:r>
              <a:rPr lang="en-US" sz="4400" b="0" i="0" u="none" strike="noStrike" dirty="0">
                <a:solidFill>
                  <a:srgbClr val="000000"/>
                </a:solidFill>
                <a:effectLst/>
                <a:latin typeface="Alegreya"/>
              </a:rPr>
              <a:t>  a work of fiction set in a violent or corrupt society that is unfamiliar to the reader or the characters, and which magnifies contemporary issues to a degree that forces readers to engage and draw meaningful conclusions about their own society’s injustices from the text</a:t>
            </a:r>
            <a:endParaRPr lang="en-US" sz="4400" b="0" i="0" u="none" strike="noStrike" dirty="0">
              <a:solidFill>
                <a:srgbClr val="000000"/>
              </a:solidFill>
              <a:effectLst/>
              <a:latin typeface="Times New Roman" panose="02020603050405020304" pitchFamily="18" charset="0"/>
            </a:endParaRPr>
          </a:p>
          <a:p>
            <a:pPr marL="0" indent="0">
              <a:buNone/>
            </a:pPr>
            <a:br>
              <a:rPr lang="en-US" dirty="0"/>
            </a:br>
            <a:endParaRPr lang="en-US" dirty="0"/>
          </a:p>
        </p:txBody>
      </p:sp>
    </p:spTree>
    <p:extLst>
      <p:ext uri="{BB962C8B-B14F-4D97-AF65-F5344CB8AC3E}">
        <p14:creationId xmlns:p14="http://schemas.microsoft.com/office/powerpoint/2010/main" val="170517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6DD1-734E-463F-BFB4-6A4845F5D8E0}"/>
              </a:ext>
            </a:extLst>
          </p:cNvPr>
          <p:cNvSpPr>
            <a:spLocks noGrp="1"/>
          </p:cNvSpPr>
          <p:nvPr>
            <p:ph type="title"/>
          </p:nvPr>
        </p:nvSpPr>
        <p:spPr/>
        <p:txBody>
          <a:bodyPr/>
          <a:lstStyle/>
          <a:p>
            <a:r>
              <a:rPr lang="en-US" b="0" i="0" u="none" strike="noStrike" dirty="0">
                <a:solidFill>
                  <a:srgbClr val="F3F3F3"/>
                </a:solidFill>
                <a:effectLst/>
                <a:latin typeface="Arial" panose="020B0604020202020204" pitchFamily="34" charset="0"/>
              </a:rPr>
              <a:t>Uses of Religion in Dystopian Novels:</a:t>
            </a:r>
            <a:br>
              <a:rPr lang="en-US" dirty="0"/>
            </a:br>
            <a:endParaRPr lang="en-US" dirty="0"/>
          </a:p>
        </p:txBody>
      </p:sp>
      <p:sp>
        <p:nvSpPr>
          <p:cNvPr id="3" name="Content Placeholder 2">
            <a:extLst>
              <a:ext uri="{FF2B5EF4-FFF2-40B4-BE49-F238E27FC236}">
                <a16:creationId xmlns:a16="http://schemas.microsoft.com/office/drawing/2014/main" id="{14441E1D-8620-449A-9539-174040201D09}"/>
              </a:ext>
            </a:extLst>
          </p:cNvPr>
          <p:cNvSpPr>
            <a:spLocks noGrp="1"/>
          </p:cNvSpPr>
          <p:nvPr>
            <p:ph idx="1"/>
          </p:nvPr>
        </p:nvSpPr>
        <p:spPr>
          <a:xfrm>
            <a:off x="838200" y="1438763"/>
            <a:ext cx="10515600" cy="4351338"/>
          </a:xfrm>
        </p:spPr>
        <p:txBody>
          <a:bodyPr>
            <a:normAutofit fontScale="92500" lnSpcReduction="10000"/>
          </a:bodyPr>
          <a:lstStyle/>
          <a:p>
            <a:pPr>
              <a:lnSpc>
                <a:spcPct val="200000"/>
              </a:lnSpc>
            </a:pPr>
            <a:r>
              <a:rPr lang="en-US" sz="3600" dirty="0"/>
              <a:t>Bring Comfort and Hope to apocalypse survivors</a:t>
            </a:r>
          </a:p>
          <a:p>
            <a:pPr>
              <a:lnSpc>
                <a:spcPct val="200000"/>
              </a:lnSpc>
            </a:pPr>
            <a:r>
              <a:rPr lang="en-US" sz="3600" dirty="0"/>
              <a:t>Provide Structure in an Illogical World</a:t>
            </a:r>
          </a:p>
          <a:p>
            <a:pPr>
              <a:lnSpc>
                <a:spcPct val="200000"/>
              </a:lnSpc>
            </a:pPr>
            <a:r>
              <a:rPr lang="en-US" sz="3600" dirty="0"/>
              <a:t>Unify People and Groups</a:t>
            </a:r>
          </a:p>
          <a:p>
            <a:pPr>
              <a:lnSpc>
                <a:spcPct val="200000"/>
              </a:lnSpc>
            </a:pPr>
            <a:r>
              <a:rPr lang="en-US" sz="3600" dirty="0"/>
              <a:t>Implement Government Authority and Oppression</a:t>
            </a:r>
          </a:p>
          <a:p>
            <a:endParaRPr lang="en-US" dirty="0"/>
          </a:p>
        </p:txBody>
      </p:sp>
    </p:spTree>
    <p:extLst>
      <p:ext uri="{BB962C8B-B14F-4D97-AF65-F5344CB8AC3E}">
        <p14:creationId xmlns:p14="http://schemas.microsoft.com/office/powerpoint/2010/main" val="302228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5320-7C02-4F79-9FE0-05A6558104B0}"/>
              </a:ext>
            </a:extLst>
          </p:cNvPr>
          <p:cNvSpPr>
            <a:spLocks noGrp="1"/>
          </p:cNvSpPr>
          <p:nvPr>
            <p:ph type="title"/>
          </p:nvPr>
        </p:nvSpPr>
        <p:spPr/>
        <p:txBody>
          <a:bodyPr/>
          <a:lstStyle/>
          <a:p>
            <a:r>
              <a:rPr lang="en-US" b="0" i="0" u="none" strike="noStrike" dirty="0">
                <a:solidFill>
                  <a:srgbClr val="FFFFFF"/>
                </a:solidFill>
                <a:effectLst/>
                <a:latin typeface="Arial" panose="020B0604020202020204" pitchFamily="34" charset="0"/>
              </a:rPr>
              <a:t>Novels Used in my Paper:</a:t>
            </a:r>
            <a:br>
              <a:rPr lang="en-US" dirty="0"/>
            </a:br>
            <a:endParaRPr lang="en-US" dirty="0"/>
          </a:p>
        </p:txBody>
      </p:sp>
      <p:sp>
        <p:nvSpPr>
          <p:cNvPr id="4" name="Rectangle 1">
            <a:extLst>
              <a:ext uri="{FF2B5EF4-FFF2-40B4-BE49-F238E27FC236}">
                <a16:creationId xmlns:a16="http://schemas.microsoft.com/office/drawing/2014/main" id="{6C04A329-C926-49DF-B682-FF7EFD96AD15}"/>
              </a:ext>
            </a:extLst>
          </p:cNvPr>
          <p:cNvSpPr>
            <a:spLocks noGrp="1" noChangeArrowheads="1"/>
          </p:cNvSpPr>
          <p:nvPr>
            <p:ph idx="1"/>
          </p:nvPr>
        </p:nvSpPr>
        <p:spPr bwMode="auto">
          <a:xfrm>
            <a:off x="838199" y="792738"/>
            <a:ext cx="8631115"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Parable of the Sower </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(Octavia Butler, 1993)</a:t>
            </a:r>
            <a:endPar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Station Eleven </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(Emily St. John Mandel, 2014)</a:t>
            </a:r>
            <a:endPar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The Handmaid’s Tale </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(Margaret Atwood, 1985)</a:t>
            </a:r>
            <a:endPar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The Young World </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(Chris Weitz, 2014)</a:t>
            </a:r>
            <a:endPar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Delirium </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(Lauren Oliver, 2011)</a:t>
            </a:r>
            <a:endPar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3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Brave New World </a:t>
            </a: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(Aldous Huxley, 1932)</a:t>
            </a:r>
            <a:endPar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851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BAF2-471C-46B4-80EF-797167BDAF93}"/>
              </a:ext>
            </a:extLst>
          </p:cNvPr>
          <p:cNvSpPr>
            <a:spLocks noGrp="1"/>
          </p:cNvSpPr>
          <p:nvPr>
            <p:ph type="title"/>
          </p:nvPr>
        </p:nvSpPr>
        <p:spPr/>
        <p:txBody>
          <a:bodyPr/>
          <a:lstStyle/>
          <a:p>
            <a:r>
              <a:rPr lang="en-US" b="0" i="0" u="none" strike="noStrike" dirty="0">
                <a:solidFill>
                  <a:srgbClr val="FFFFFF"/>
                </a:solidFill>
                <a:effectLst/>
                <a:latin typeface="Arial" panose="020B0604020202020204" pitchFamily="34" charset="0"/>
              </a:rPr>
              <a:t>Religion as Comfort</a:t>
            </a:r>
            <a:br>
              <a:rPr lang="en-US" dirty="0"/>
            </a:br>
            <a:endParaRPr lang="en-US" dirty="0"/>
          </a:p>
        </p:txBody>
      </p:sp>
      <p:sp>
        <p:nvSpPr>
          <p:cNvPr id="3" name="Content Placeholder 2">
            <a:extLst>
              <a:ext uri="{FF2B5EF4-FFF2-40B4-BE49-F238E27FC236}">
                <a16:creationId xmlns:a16="http://schemas.microsoft.com/office/drawing/2014/main" id="{EEA30F58-959C-43AB-B415-B98108560232}"/>
              </a:ext>
            </a:extLst>
          </p:cNvPr>
          <p:cNvSpPr>
            <a:spLocks noGrp="1"/>
          </p:cNvSpPr>
          <p:nvPr>
            <p:ph idx="1"/>
          </p:nvPr>
        </p:nvSpPr>
        <p:spPr/>
        <p:txBody>
          <a:bodyPr/>
          <a:lstStyle/>
          <a:p>
            <a:pPr marL="0" indent="0">
              <a:buNone/>
            </a:pPr>
            <a:r>
              <a:rPr lang="en-US" b="0" i="0" u="none" strike="noStrike" dirty="0">
                <a:solidFill>
                  <a:srgbClr val="000000"/>
                </a:solidFill>
                <a:effectLst/>
                <a:latin typeface="Arial" panose="020B0604020202020204" pitchFamily="34" charset="0"/>
              </a:rPr>
              <a:t>“Elizabeth sat near [Tyler] with her eyes closed, lips moving constantly, rapidly, in some repeated prayer” (Mandel 245).</a:t>
            </a:r>
            <a:endParaRPr lang="en-US" b="0" i="0" u="none" strike="noStrike" dirty="0">
              <a:solidFill>
                <a:srgbClr val="000000"/>
              </a:solidFill>
              <a:effectLst/>
              <a:latin typeface="Times New Roman" panose="02020603050405020304" pitchFamily="18" charset="0"/>
            </a:endParaRPr>
          </a:p>
          <a:p>
            <a:pPr marL="0" indent="0">
              <a:buNone/>
            </a:pPr>
            <a:br>
              <a:rPr lang="en-US" dirty="0"/>
            </a:br>
            <a:r>
              <a:rPr lang="en-US" b="0" i="0" u="none" strike="noStrike" dirty="0">
                <a:solidFill>
                  <a:srgbClr val="000000"/>
                </a:solidFill>
                <a:effectLst/>
                <a:latin typeface="Arial" panose="020B0604020202020204" pitchFamily="34" charset="0"/>
              </a:rPr>
              <a:t>“Tyler wore a sweater of Elizabeth’s that went to his knees….he kept to himself mostly, reading his comic books or Elizabeth’s copy of the New testament” (Mandel, 253).</a:t>
            </a:r>
            <a:endParaRPr lang="en-US" b="0" i="0" u="none" strike="noStrike" dirty="0">
              <a:solidFill>
                <a:srgbClr val="000000"/>
              </a:solidFill>
              <a:effectLst/>
              <a:latin typeface="Times New Roman" panose="02020603050405020304" pitchFamily="18" charset="0"/>
            </a:endParaRPr>
          </a:p>
          <a:p>
            <a:pPr marL="0" indent="0">
              <a:buNone/>
            </a:pPr>
            <a:br>
              <a:rPr lang="en-US" dirty="0"/>
            </a:br>
            <a:endParaRPr lang="en-US" dirty="0"/>
          </a:p>
        </p:txBody>
      </p:sp>
    </p:spTree>
    <p:extLst>
      <p:ext uri="{BB962C8B-B14F-4D97-AF65-F5344CB8AC3E}">
        <p14:creationId xmlns:p14="http://schemas.microsoft.com/office/powerpoint/2010/main" val="220147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4331-BB73-4773-A99C-730EB7CED06D}"/>
              </a:ext>
            </a:extLst>
          </p:cNvPr>
          <p:cNvSpPr>
            <a:spLocks noGrp="1"/>
          </p:cNvSpPr>
          <p:nvPr>
            <p:ph type="title"/>
          </p:nvPr>
        </p:nvSpPr>
        <p:spPr/>
        <p:txBody>
          <a:bodyPr/>
          <a:lstStyle/>
          <a:p>
            <a:r>
              <a:rPr lang="en-US" b="0" i="0" u="none" strike="noStrike" dirty="0">
                <a:solidFill>
                  <a:srgbClr val="FFFFFF"/>
                </a:solidFill>
                <a:effectLst/>
                <a:latin typeface="Arial" panose="020B0604020202020204" pitchFamily="34" charset="0"/>
              </a:rPr>
              <a:t>Religion as Logic in an Illogical World</a:t>
            </a:r>
            <a:br>
              <a:rPr lang="en-US" dirty="0"/>
            </a:br>
            <a:endParaRPr lang="en-US" dirty="0"/>
          </a:p>
        </p:txBody>
      </p:sp>
      <p:sp>
        <p:nvSpPr>
          <p:cNvPr id="3" name="Content Placeholder 2">
            <a:extLst>
              <a:ext uri="{FF2B5EF4-FFF2-40B4-BE49-F238E27FC236}">
                <a16:creationId xmlns:a16="http://schemas.microsoft.com/office/drawing/2014/main" id="{D44330A7-03E2-44B9-BFAF-81D44D263B36}"/>
              </a:ext>
            </a:extLst>
          </p:cNvPr>
          <p:cNvSpPr>
            <a:spLocks noGrp="1"/>
          </p:cNvSpPr>
          <p:nvPr>
            <p:ph idx="1"/>
          </p:nvPr>
        </p:nvSpPr>
        <p:spPr/>
        <p:txBody>
          <a:bodyPr>
            <a:normAutofit lnSpcReduction="10000"/>
          </a:bodyPr>
          <a:lstStyle/>
          <a:p>
            <a:pPr marL="0" indent="0">
              <a:buNone/>
            </a:pPr>
            <a:r>
              <a:rPr lang="en-US" b="0" i="0" u="none" strike="noStrike" dirty="0">
                <a:solidFill>
                  <a:srgbClr val="000000"/>
                </a:solidFill>
                <a:effectLst/>
                <a:latin typeface="Arial" panose="020B0604020202020204" pitchFamily="34" charset="0"/>
              </a:rPr>
              <a:t>“Some people were saved. People like us.” [said Tyler]</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    “What do you mean, ‘people like us’?” [Clark said]</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    “People who were good,” Tyler said. “People who weren’t weak.”</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“Look, it’s not a question of having been bad or… the people in there, in the Air </a:t>
            </a:r>
            <a:r>
              <a:rPr lang="en-US" b="0" i="0" u="none" strike="noStrike" dirty="0" err="1">
                <a:solidFill>
                  <a:srgbClr val="000000"/>
                </a:solidFill>
                <a:effectLst/>
                <a:latin typeface="Arial" panose="020B0604020202020204" pitchFamily="34" charset="0"/>
              </a:rPr>
              <a:t>Gradia</a:t>
            </a:r>
            <a:r>
              <a:rPr lang="en-US" b="0" i="0" u="none" strike="noStrike" dirty="0">
                <a:solidFill>
                  <a:srgbClr val="000000"/>
                </a:solidFill>
                <a:effectLst/>
                <a:latin typeface="Arial" panose="020B0604020202020204" pitchFamily="34" charset="0"/>
              </a:rPr>
              <a:t> Jet, they were just in the wrong place at the wrong time.”</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    “Okay,” Tyler said. Clark turned away, and Tyler’s voice resumed...reading aloud: “‘She will be consumed by fire, for mighty is the Lord God who judges her.’” (Mandel 260)</a:t>
            </a:r>
            <a:endParaRPr lang="en-US" b="0" i="0" u="none" strike="noStrike" dirty="0">
              <a:solidFill>
                <a:srgbClr val="000000"/>
              </a:solidFill>
              <a:effectLst/>
              <a:latin typeface="Times New Roman" panose="02020603050405020304" pitchFamily="18" charset="0"/>
            </a:endParaRPr>
          </a:p>
          <a:p>
            <a:pPr marL="0" indent="0">
              <a:buNone/>
            </a:pPr>
            <a:br>
              <a:rPr lang="en-US" dirty="0"/>
            </a:br>
            <a:endParaRPr lang="en-US" dirty="0"/>
          </a:p>
        </p:txBody>
      </p:sp>
    </p:spTree>
    <p:extLst>
      <p:ext uri="{BB962C8B-B14F-4D97-AF65-F5344CB8AC3E}">
        <p14:creationId xmlns:p14="http://schemas.microsoft.com/office/powerpoint/2010/main" val="71960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7BCA-561B-4DC9-99D2-70FD7DAB7094}"/>
              </a:ext>
            </a:extLst>
          </p:cNvPr>
          <p:cNvSpPr>
            <a:spLocks noGrp="1"/>
          </p:cNvSpPr>
          <p:nvPr>
            <p:ph type="title"/>
          </p:nvPr>
        </p:nvSpPr>
        <p:spPr/>
        <p:txBody>
          <a:bodyPr/>
          <a:lstStyle/>
          <a:p>
            <a:r>
              <a:rPr lang="en-US" b="0" i="0" u="none" strike="noStrike" dirty="0">
                <a:solidFill>
                  <a:srgbClr val="FFFFFF"/>
                </a:solidFill>
                <a:effectLst/>
                <a:latin typeface="Arial" panose="020B0604020202020204" pitchFamily="34" charset="0"/>
              </a:rPr>
              <a:t>Religion as a Unifier</a:t>
            </a:r>
            <a:br>
              <a:rPr lang="en-US" dirty="0"/>
            </a:br>
            <a:endParaRPr lang="en-US" dirty="0"/>
          </a:p>
        </p:txBody>
      </p:sp>
      <p:sp>
        <p:nvSpPr>
          <p:cNvPr id="3" name="Content Placeholder 2">
            <a:extLst>
              <a:ext uri="{FF2B5EF4-FFF2-40B4-BE49-F238E27FC236}">
                <a16:creationId xmlns:a16="http://schemas.microsoft.com/office/drawing/2014/main" id="{9E2B6B01-5D53-46B3-B636-F5BF542248A2}"/>
              </a:ext>
            </a:extLst>
          </p:cNvPr>
          <p:cNvSpPr>
            <a:spLocks noGrp="1"/>
          </p:cNvSpPr>
          <p:nvPr>
            <p:ph idx="1"/>
          </p:nvPr>
        </p:nvSpPr>
        <p:spPr/>
        <p:txBody>
          <a:bodyPr/>
          <a:lstStyle/>
          <a:p>
            <a:pPr marL="0" indent="0">
              <a:buNone/>
            </a:pPr>
            <a:r>
              <a:rPr lang="en-US" b="0" i="0" u="none" strike="noStrike" dirty="0">
                <a:solidFill>
                  <a:srgbClr val="000000"/>
                </a:solidFill>
                <a:effectLst/>
                <a:latin typeface="Arial" panose="020B0604020202020204" pitchFamily="34" charset="0"/>
              </a:rPr>
              <a:t>“My people and I,” [Adult Tyler said] “when we speak of the light, we speak of order. [This town we have taken over] is a place of order. People with chaos in their hearts cannot abide here.” (Mandel 61)</a:t>
            </a:r>
            <a:endParaRPr lang="en-US" b="0" i="0" u="none" strike="noStrike" dirty="0">
              <a:solidFill>
                <a:srgbClr val="000000"/>
              </a:solidFill>
              <a:effectLst/>
              <a:latin typeface="Times New Roman" panose="02020603050405020304" pitchFamily="18" charset="0"/>
            </a:endParaRPr>
          </a:p>
          <a:p>
            <a:pPr marL="0" indent="0">
              <a:buNone/>
            </a:pPr>
            <a:br>
              <a:rPr lang="en-US" dirty="0"/>
            </a:br>
            <a:endParaRPr lang="en-US" dirty="0"/>
          </a:p>
        </p:txBody>
      </p:sp>
    </p:spTree>
    <p:extLst>
      <p:ext uri="{BB962C8B-B14F-4D97-AF65-F5344CB8AC3E}">
        <p14:creationId xmlns:p14="http://schemas.microsoft.com/office/powerpoint/2010/main" val="156961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9E58-0EED-454E-A81C-CF092F9DAD52}"/>
              </a:ext>
            </a:extLst>
          </p:cNvPr>
          <p:cNvSpPr>
            <a:spLocks noGrp="1"/>
          </p:cNvSpPr>
          <p:nvPr>
            <p:ph type="title"/>
          </p:nvPr>
        </p:nvSpPr>
        <p:spPr/>
        <p:txBody>
          <a:bodyPr/>
          <a:lstStyle/>
          <a:p>
            <a:r>
              <a:rPr lang="en-US" b="0" i="0" u="none" strike="noStrike" dirty="0">
                <a:solidFill>
                  <a:srgbClr val="FFFFFF"/>
                </a:solidFill>
                <a:effectLst/>
                <a:latin typeface="Arial" panose="020B0604020202020204" pitchFamily="34" charset="0"/>
              </a:rPr>
              <a:t>Religion as Government Institution</a:t>
            </a:r>
            <a:br>
              <a:rPr lang="en-US" dirty="0"/>
            </a:br>
            <a:endParaRPr lang="en-US" dirty="0"/>
          </a:p>
        </p:txBody>
      </p:sp>
      <p:sp>
        <p:nvSpPr>
          <p:cNvPr id="3" name="Content Placeholder 2">
            <a:extLst>
              <a:ext uri="{FF2B5EF4-FFF2-40B4-BE49-F238E27FC236}">
                <a16:creationId xmlns:a16="http://schemas.microsoft.com/office/drawing/2014/main" id="{8D69827E-5CE5-4E0D-9161-6EA73F438FB8}"/>
              </a:ext>
            </a:extLst>
          </p:cNvPr>
          <p:cNvSpPr>
            <a:spLocks noGrp="1"/>
          </p:cNvSpPr>
          <p:nvPr>
            <p:ph idx="1"/>
          </p:nvPr>
        </p:nvSpPr>
        <p:spPr/>
        <p:txBody>
          <a:bodyPr>
            <a:normAutofit lnSpcReduction="10000"/>
          </a:bodyPr>
          <a:lstStyle/>
          <a:p>
            <a:pPr marL="0" indent="0">
              <a:buNone/>
            </a:pPr>
            <a:r>
              <a:rPr lang="en-US" b="0" i="0" u="none" strike="noStrike" dirty="0">
                <a:solidFill>
                  <a:srgbClr val="000000"/>
                </a:solidFill>
                <a:effectLst/>
                <a:latin typeface="Arial" panose="020B0604020202020204" pitchFamily="34" charset="0"/>
              </a:rPr>
              <a:t>“And Leah said, God hath given me my hire, because I have given my maiden to my husband,” says the Commander… Serena has begun to cry… She always does this, the night of the Ceremony… “Now we will have a moment of silent prayer,” says the Commander. “We will ask for a blessing, and for success in all our ventures.” (Atwood 90)</a:t>
            </a:r>
            <a:endParaRPr lang="en-US" b="0" i="0" u="none" strike="noStrike" dirty="0">
              <a:solidFill>
                <a:srgbClr val="000000"/>
              </a:solidFill>
              <a:effectLst/>
              <a:latin typeface="Times New Roman" panose="02020603050405020304" pitchFamily="18" charset="0"/>
            </a:endParaRPr>
          </a:p>
          <a:p>
            <a:pPr marL="0" indent="0">
              <a:buNone/>
            </a:pPr>
            <a:r>
              <a:rPr lang="en-US" b="0" i="0" u="none" strike="noStrike" dirty="0">
                <a:solidFill>
                  <a:srgbClr val="000000"/>
                </a:solidFill>
                <a:effectLst/>
                <a:latin typeface="Arial" panose="020B0604020202020204" pitchFamily="34" charset="0"/>
              </a:rPr>
              <a:t>“The Bible is kept locked up… It is an incendiary device: who knows what we’d make of it, if we ever got our hands on it? We can be read to from it, by him, but we cannot read.” (87)</a:t>
            </a:r>
            <a:endParaRPr lang="en-US" b="0" i="0" u="none" strike="noStrike" dirty="0">
              <a:solidFill>
                <a:srgbClr val="000000"/>
              </a:solidFill>
              <a:effectLst/>
              <a:latin typeface="Times New Roman" panose="02020603050405020304" pitchFamily="18" charset="0"/>
            </a:endParaRPr>
          </a:p>
          <a:p>
            <a:pPr marL="0" indent="0">
              <a:buNone/>
            </a:pPr>
            <a:br>
              <a:rPr lang="en-US" dirty="0"/>
            </a:br>
            <a:endParaRPr lang="en-US" dirty="0"/>
          </a:p>
        </p:txBody>
      </p:sp>
    </p:spTree>
    <p:extLst>
      <p:ext uri="{BB962C8B-B14F-4D97-AF65-F5344CB8AC3E}">
        <p14:creationId xmlns:p14="http://schemas.microsoft.com/office/powerpoint/2010/main" val="955715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5571</TotalTime>
  <Words>579</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Alegreya</vt:lpstr>
      <vt:lpstr>Arial</vt:lpstr>
      <vt:lpstr>Calibri</vt:lpstr>
      <vt:lpstr>Calibri Light</vt:lpstr>
      <vt:lpstr>Times New Roman</vt:lpstr>
      <vt:lpstr>Office Theme</vt:lpstr>
      <vt:lpstr>PowerPoint Presentation</vt:lpstr>
      <vt:lpstr>PowerPoint Presentation</vt:lpstr>
      <vt:lpstr>PowerPoint Presentation</vt:lpstr>
      <vt:lpstr>Uses of Religion in Dystopian Novels: </vt:lpstr>
      <vt:lpstr>Novels Used in my Paper: </vt:lpstr>
      <vt:lpstr>Religion as Comfort </vt:lpstr>
      <vt:lpstr>Religion as Logic in an Illogical World </vt:lpstr>
      <vt:lpstr>Religion as a Unifier </vt:lpstr>
      <vt:lpstr>Religion as Government Institution </vt:lpstr>
      <vt:lpstr>Paul Froese: Religion and American Politics from a Global Perspective </vt:lpstr>
      <vt:lpstr>PowerPoint Presentation</vt:lpstr>
      <vt:lpstr>PowerPoint Presentation</vt:lpstr>
      <vt:lpstr>PowerPoint Presentation</vt:lpstr>
      <vt:lpstr>Religion As: </vt:lpstr>
      <vt:lpstr>James 2: 14-17 (NIV)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Ellorie</dc:creator>
  <cp:lastModifiedBy>Ellorie</cp:lastModifiedBy>
  <cp:revision>8</cp:revision>
  <dcterms:created xsi:type="dcterms:W3CDTF">2018-04-18T22:38:07Z</dcterms:created>
  <dcterms:modified xsi:type="dcterms:W3CDTF">2018-04-23T18:22:40Z</dcterms:modified>
</cp:coreProperties>
</file>