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handoutMasterIdLst>
    <p:handoutMasterId r:id="rId23"/>
  </p:handoutMasterIdLst>
  <p:sldIdLst>
    <p:sldId id="463" r:id="rId6"/>
    <p:sldId id="476" r:id="rId7"/>
    <p:sldId id="477" r:id="rId8"/>
    <p:sldId id="464" r:id="rId9"/>
    <p:sldId id="462" r:id="rId10"/>
    <p:sldId id="466" r:id="rId11"/>
    <p:sldId id="474" r:id="rId12"/>
    <p:sldId id="465" r:id="rId13"/>
    <p:sldId id="473" r:id="rId14"/>
    <p:sldId id="471" r:id="rId15"/>
    <p:sldId id="475" r:id="rId16"/>
    <p:sldId id="467" r:id="rId17"/>
    <p:sldId id="468" r:id="rId18"/>
    <p:sldId id="469" r:id="rId19"/>
    <p:sldId id="472" r:id="rId20"/>
    <p:sldId id="470" r:id="rId21"/>
  </p:sldIdLst>
  <p:sldSz cx="9144000" cy="6858000" type="screen4x3"/>
  <p:notesSz cx="7077075" cy="936307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Calibri"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Calibri"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Calibri"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Calibri"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42B"/>
    <a:srgbClr val="DA1621"/>
    <a:srgbClr val="585B5F"/>
    <a:srgbClr val="8E8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4975" autoAdjust="0"/>
  </p:normalViewPr>
  <p:slideViewPr>
    <p:cSldViewPr snapToGrid="0" snapToObjects="1">
      <p:cViewPr>
        <p:scale>
          <a:sx n="80" d="100"/>
          <a:sy n="80" d="100"/>
        </p:scale>
        <p:origin x="-2502" y="-504"/>
      </p:cViewPr>
      <p:guideLst>
        <p:guide orient="horz" pos="3309"/>
        <p:guide pos="3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80" d="100"/>
          <a:sy n="80" d="100"/>
        </p:scale>
        <p:origin x="-3162" y="-13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7667"/>
          </a:xfrm>
          <a:prstGeom prst="rect">
            <a:avLst/>
          </a:prstGeom>
        </p:spPr>
        <p:txBody>
          <a:bodyPr vert="horz" lIns="93881" tIns="46941" rIns="93881" bIns="46941"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4008705" y="0"/>
            <a:ext cx="3066733" cy="467667"/>
          </a:xfrm>
          <a:prstGeom prst="rect">
            <a:avLst/>
          </a:prstGeom>
        </p:spPr>
        <p:txBody>
          <a:bodyPr vert="horz" wrap="square" lIns="93881" tIns="46941" rIns="93881" bIns="46941" numCol="1" anchor="t" anchorCtr="0" compatLnSpc="1">
            <a:prstTxWarp prst="textNoShape">
              <a:avLst/>
            </a:prstTxWarp>
          </a:bodyPr>
          <a:lstStyle>
            <a:lvl1pPr algn="r">
              <a:defRPr sz="1200">
                <a:cs typeface="+mn-cs"/>
              </a:defRPr>
            </a:lvl1pPr>
          </a:lstStyle>
          <a:p>
            <a:pPr>
              <a:defRPr/>
            </a:pPr>
            <a:fld id="{C93195F3-FD9F-4F11-86A7-7826263A4510}" type="datetimeFigureOut">
              <a:rPr lang="en-US"/>
              <a:pPr>
                <a:defRPr/>
              </a:pPr>
              <a:t>1/6/2016</a:t>
            </a:fld>
            <a:endParaRPr lang="en-US" dirty="0"/>
          </a:p>
        </p:txBody>
      </p:sp>
      <p:sp>
        <p:nvSpPr>
          <p:cNvPr id="4" name="Footer Placeholder 3"/>
          <p:cNvSpPr>
            <a:spLocks noGrp="1"/>
          </p:cNvSpPr>
          <p:nvPr>
            <p:ph type="ftr" sz="quarter" idx="2"/>
          </p:nvPr>
        </p:nvSpPr>
        <p:spPr>
          <a:xfrm>
            <a:off x="0" y="8893785"/>
            <a:ext cx="3066733" cy="467667"/>
          </a:xfrm>
          <a:prstGeom prst="rect">
            <a:avLst/>
          </a:prstGeom>
        </p:spPr>
        <p:txBody>
          <a:bodyPr vert="horz" lIns="93881" tIns="46941" rIns="93881" bIns="46941"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4008705" y="8893785"/>
            <a:ext cx="3066733" cy="467667"/>
          </a:xfrm>
          <a:prstGeom prst="rect">
            <a:avLst/>
          </a:prstGeom>
        </p:spPr>
        <p:txBody>
          <a:bodyPr vert="horz" wrap="square" lIns="93881" tIns="46941" rIns="93881" bIns="46941" numCol="1" anchor="b" anchorCtr="0" compatLnSpc="1">
            <a:prstTxWarp prst="textNoShape">
              <a:avLst/>
            </a:prstTxWarp>
          </a:bodyPr>
          <a:lstStyle>
            <a:lvl1pPr algn="r">
              <a:defRPr sz="1200">
                <a:cs typeface="+mn-cs"/>
              </a:defRPr>
            </a:lvl1pPr>
          </a:lstStyle>
          <a:p>
            <a:pPr>
              <a:defRPr/>
            </a:pPr>
            <a:fld id="{98BD2072-9BCF-4CBF-9088-BD3D88AACED8}" type="slidenum">
              <a:rPr lang="en-US"/>
              <a:pPr>
                <a:defRPr/>
              </a:pPr>
              <a:t>‹#›</a:t>
            </a:fld>
            <a:endParaRPr lang="en-US" dirty="0"/>
          </a:p>
        </p:txBody>
      </p:sp>
    </p:spTree>
    <p:extLst>
      <p:ext uri="{BB962C8B-B14F-4D97-AF65-F5344CB8AC3E}">
        <p14:creationId xmlns:p14="http://schemas.microsoft.com/office/powerpoint/2010/main" val="3395025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7667"/>
          </a:xfrm>
          <a:prstGeom prst="rect">
            <a:avLst/>
          </a:prstGeom>
        </p:spPr>
        <p:txBody>
          <a:bodyPr vert="horz" lIns="93881" tIns="46941" rIns="93881" bIns="46941" rtlCol="0"/>
          <a:lstStyle>
            <a:lvl1pPr algn="l">
              <a:defRPr sz="1200">
                <a:latin typeface="Calibri"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4008705" y="0"/>
            <a:ext cx="3066733" cy="467667"/>
          </a:xfrm>
          <a:prstGeom prst="rect">
            <a:avLst/>
          </a:prstGeom>
        </p:spPr>
        <p:txBody>
          <a:bodyPr vert="horz" wrap="square" lIns="93881" tIns="46941" rIns="93881" bIns="46941" numCol="1" anchor="t" anchorCtr="0" compatLnSpc="1">
            <a:prstTxWarp prst="textNoShape">
              <a:avLst/>
            </a:prstTxWarp>
          </a:bodyPr>
          <a:lstStyle>
            <a:lvl1pPr algn="r">
              <a:defRPr sz="1200">
                <a:cs typeface="+mn-cs"/>
              </a:defRPr>
            </a:lvl1pPr>
          </a:lstStyle>
          <a:p>
            <a:pPr>
              <a:defRPr/>
            </a:pPr>
            <a:fld id="{49CF0F8E-7EB7-4CED-8A93-25C6205BE57E}" type="datetimeFigureOut">
              <a:rPr lang="en-US"/>
              <a:pPr>
                <a:defRPr/>
              </a:pPr>
              <a:t>1/6/2016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881" tIns="46941" rIns="93881" bIns="46941" rtlCol="0" anchor="ctr"/>
          <a:lstStyle/>
          <a:p>
            <a:pPr lvl="0"/>
            <a:endParaRPr lang="en-US" noProof="0" dirty="0" smtClean="0"/>
          </a:p>
        </p:txBody>
      </p:sp>
      <p:sp>
        <p:nvSpPr>
          <p:cNvPr id="5" name="Notes Placeholder 4"/>
          <p:cNvSpPr>
            <a:spLocks noGrp="1"/>
          </p:cNvSpPr>
          <p:nvPr>
            <p:ph type="body" sz="quarter" idx="3"/>
          </p:nvPr>
        </p:nvSpPr>
        <p:spPr>
          <a:xfrm>
            <a:off x="707708" y="4447705"/>
            <a:ext cx="5661660" cy="4213870"/>
          </a:xfrm>
          <a:prstGeom prst="rect">
            <a:avLst/>
          </a:prstGeom>
        </p:spPr>
        <p:txBody>
          <a:bodyPr vert="horz" lIns="93881" tIns="46941" rIns="93881" bIns="4694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785"/>
            <a:ext cx="3066733" cy="467667"/>
          </a:xfrm>
          <a:prstGeom prst="rect">
            <a:avLst/>
          </a:prstGeom>
        </p:spPr>
        <p:txBody>
          <a:bodyPr vert="horz" lIns="93881" tIns="46941" rIns="93881" bIns="46941" rtlCol="0" anchor="b"/>
          <a:lstStyle>
            <a:lvl1pPr algn="l">
              <a:defRPr sz="1200">
                <a:latin typeface="Calibri"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4008705" y="8893785"/>
            <a:ext cx="3066733" cy="467667"/>
          </a:xfrm>
          <a:prstGeom prst="rect">
            <a:avLst/>
          </a:prstGeom>
        </p:spPr>
        <p:txBody>
          <a:bodyPr vert="horz" wrap="square" lIns="93881" tIns="46941" rIns="93881" bIns="46941" numCol="1" anchor="b" anchorCtr="0" compatLnSpc="1">
            <a:prstTxWarp prst="textNoShape">
              <a:avLst/>
            </a:prstTxWarp>
          </a:bodyPr>
          <a:lstStyle>
            <a:lvl1pPr algn="r">
              <a:defRPr sz="1200">
                <a:cs typeface="+mn-cs"/>
              </a:defRPr>
            </a:lvl1pPr>
          </a:lstStyle>
          <a:p>
            <a:pPr>
              <a:defRPr/>
            </a:pPr>
            <a:fld id="{5169E780-8B9D-4642-B7AA-FF787750A7C7}" type="slidenum">
              <a:rPr lang="en-US"/>
              <a:pPr>
                <a:defRPr/>
              </a:pPr>
              <a:t>‹#›</a:t>
            </a:fld>
            <a:endParaRPr lang="en-US" dirty="0"/>
          </a:p>
        </p:txBody>
      </p:sp>
    </p:spTree>
    <p:extLst>
      <p:ext uri="{BB962C8B-B14F-4D97-AF65-F5344CB8AC3E}">
        <p14:creationId xmlns:p14="http://schemas.microsoft.com/office/powerpoint/2010/main" val="3592331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2005, AARP and Towers Perrin released a landmark report on the Business Case for Workers Age 50+:  Planning for Tomorrow’s Talent Needs in Today’s Competitive Environment.</a:t>
            </a:r>
            <a:r>
              <a:rPr lang="en-US" altLang="en-US" baseline="0" dirty="0" smtClean="0"/>
              <a:t>  That study documented for the first time why attracting and retaining experienced workers 50+ is critical for businesses seeking an advantage in the labor market.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charset="0"/>
            </a:endParaRP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We conducted another study last year.. </a:t>
            </a:r>
            <a:r>
              <a:rPr lang="en-US" altLang="en-US" baseline="0" dirty="0" smtClean="0"/>
              <a:t>This current study commissioned by AARP and conducted by Aon Hewitt demonstrates that 10 years later, the business case for workers age 50+ has grown stronger and that recruiting and retaining workers age 50+ critical to the success of high performing businesses. </a:t>
            </a:r>
            <a:r>
              <a:rPr lang="en-US" sz="1200" kern="1200" dirty="0" smtClean="0">
                <a:solidFill>
                  <a:schemeClr val="tx1"/>
                </a:solidFill>
                <a:effectLst/>
                <a:latin typeface="+mn-lt"/>
                <a:ea typeface="MS PGothic" pitchFamily="34" charset="-128"/>
                <a:cs typeface="MS PGothic" charset="0"/>
              </a:rPr>
              <a:t>We wanted to see if the case had changed since that 2005 report, “What we found: Not only is it still strong, we think it’s even stronger.”</a:t>
            </a:r>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According to a 2014</a:t>
            </a:r>
            <a:r>
              <a:rPr lang="en-US" altLang="en-US" baseline="0" dirty="0" smtClean="0"/>
              <a:t> survey by SHRM, the majority of HR professionals indicated the main advantages of older workers include (read list).</a:t>
            </a:r>
          </a:p>
          <a:p>
            <a:endParaRPr lang="en-US" altLang="en-US" baseline="0" dirty="0" smtClean="0"/>
          </a:p>
          <a:p>
            <a:r>
              <a:rPr lang="en-US" altLang="en-US" baseline="0" dirty="0" smtClean="0"/>
              <a:t>Furthermore, in a 2014 Transamerica survey of more than 700 employers, respondents overwhelming refer to older workers as valuable resources citing their knowledge and experience.    The employers most commonly note the following perceptions of older workers:  </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Over 50%  of respondents said they are planning to begin encore careers once they retire that offer</a:t>
            </a:r>
            <a:r>
              <a:rPr lang="en-US" altLang="en-US" baseline="0" dirty="0" smtClean="0"/>
              <a:t> a combination of continued income greater personal meaning, and social impact.  While compensation  is a large motivator still, psychological and social fulfillment also play a significant role in decisions to keep working.  50+ workers highly value non-financial benefits such as flex work schedules, telecommuting options, training and education opportunities, phased retirement programs and bridge jobs that allow them to transition into some kind of other work.</a:t>
            </a:r>
            <a:endParaRPr lang="en-US" altLang="en-US" dirty="0" smtClean="0"/>
          </a:p>
          <a:p>
            <a:endParaRPr lang="en-US" altLang="en-US" dirty="0" smtClean="0"/>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How often have you heard Medicare and Social security referred to as ‘drains’ on the federal budget?  Reality shows that the aging population</a:t>
            </a:r>
            <a:r>
              <a:rPr lang="en-US" altLang="en-US" baseline="0" dirty="0" smtClean="0"/>
              <a:t> in the US is an important source of economic growth.   The longevity economy is turning convention al wisdom upside down about how aging affects the US economy.  Rather than lengthening extreme old age, the 30 years added to lifespans have resulted in a longer middle age– extending the period when workers are at their most productive and creative and representing a major, often untapped resource. The finding from a study AARP commissioned in October 2013 called “The Longevity Economy” frames the prevailing misnomer not from a government point of view, but from an investor’s point of view.    </a:t>
            </a:r>
          </a:p>
          <a:p>
            <a:endParaRPr lang="en-US" altLang="en-US" baseline="0" dirty="0" smtClean="0"/>
          </a:p>
          <a:p>
            <a:r>
              <a:rPr lang="en-US" altLang="en-US" baseline="0" dirty="0" smtClean="0"/>
              <a:t>The question was posed:  How much economic activity is generated by people older than age 50?</a:t>
            </a:r>
          </a:p>
          <a:p>
            <a:endParaRPr lang="en-US" altLang="en-US" baseline="0" dirty="0" smtClean="0"/>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Here’s what we found: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This economic activity is so extensive that is has the characteristics of an economy unto itself which is why AARP dubbed it the Longevity Economy.  106 million people make up the longevity economy.   </a:t>
            </a:r>
          </a:p>
          <a:p>
            <a:r>
              <a:rPr lang="en-US" altLang="en-US" dirty="0" smtClean="0"/>
              <a:t>The longevity economy</a:t>
            </a:r>
            <a:r>
              <a:rPr lang="en-US" altLang="en-US" baseline="0" dirty="0" smtClean="0"/>
              <a:t> in the US is 7.1 trillion dollars, making it the 3</a:t>
            </a:r>
            <a:r>
              <a:rPr lang="en-US" altLang="en-US" baseline="30000" dirty="0" smtClean="0"/>
              <a:t>rd</a:t>
            </a:r>
            <a:r>
              <a:rPr lang="en-US" altLang="en-US" baseline="0" dirty="0" smtClean="0"/>
              <a:t> largest economy in the world after the US and China.  It’s expected to reach well over $13.5 trillion dollars by 2032.  This population of older workers and retirees represents a huge national asset– a fast growing contingent of active, productive people whoa are working longer and taking the economy in new directions.</a:t>
            </a:r>
          </a:p>
          <a:p>
            <a:endParaRPr lang="en-US" altLang="en-US" baseline="0" dirty="0" smtClean="0"/>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Rather than being a burden to society, older adults fuel economic activity far longer than past generations had.   The prevailing myth:  we can’t afford all these old folks, whether in the workforce or in our society,  is based on bad economics.  In fact, the economic clout of the over-50 population is enormous.   But the LE is defined not just by the large number of Americans over 50, their spending habits and work-life preferences, but also its substantial effect on the larger American landscape.  People older than age 50 contribute more than $4.6  trillion to US consumer spending– on goods and services and healthcare. The economic activity provides employment to nearly 100 million Americans.  And these generates $4.5 trillion in wages &amp; salaries. The longevity economy is a huge source of charitable giving, contributing nearly $100 billion annually to a variety of causes. </a:t>
            </a:r>
            <a:r>
              <a:rPr lang="en-US" altLang="en-US" dirty="0" smtClean="0"/>
              <a:t>Keeping older adults in the workforce, fuels the economy.</a:t>
            </a:r>
            <a:r>
              <a:rPr lang="en-US" altLang="en-US" baseline="0" dirty="0" smtClean="0"/>
              <a:t>  It is through earning income that allows older adults to pump it back into the economy.  Beneficiaries are not just the older adults themselves, but extends to all people providing jobs, salaries and wages.</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The longevity </a:t>
            </a:r>
            <a:r>
              <a:rPr lang="en-US" altLang="en-US" baseline="0" dirty="0" err="1" smtClean="0"/>
              <a:t>concomy’s</a:t>
            </a:r>
            <a:r>
              <a:rPr lang="en-US" altLang="en-US" baseline="0" dirty="0" smtClean="0"/>
              <a:t> impact on industry is huge:</a:t>
            </a:r>
          </a:p>
          <a:p>
            <a:endParaRPr lang="en-US" altLang="en-US" baseline="0" dirty="0" smtClean="0"/>
          </a:p>
          <a:p>
            <a:r>
              <a:rPr lang="en-US" altLang="en-US" baseline="0" dirty="0" smtClean="0"/>
              <a:t>The encore years and work fuel the economy in enormous ways:</a:t>
            </a:r>
          </a:p>
          <a:p>
            <a:r>
              <a:rPr lang="en-US" altLang="en-US" baseline="0" dirty="0" smtClean="0"/>
              <a:t>*People over 50 outspend the average consumer across most categories. The Longevity Economy impact extends to a broad range of industries. They dominate spending in 119 of 123 consumer packaged goods segments, as well as across all health care categories.</a:t>
            </a:r>
          </a:p>
          <a:p>
            <a:r>
              <a:rPr lang="en-US" altLang="en-US" baseline="0" dirty="0" smtClean="0"/>
              <a:t>*The Longevity Economy makes up close to $90 billion of spending a year on cars – 28% more than buyers under 50.  And not only do they buy more new cars, but they spend more on the cars they buy.</a:t>
            </a:r>
          </a:p>
          <a:p>
            <a:r>
              <a:rPr lang="en-US" altLang="en-US" baseline="0" dirty="0" smtClean="0"/>
              <a:t>*Altogether grandparents spent approximates $52 billion in 2009 on direct purchases and gifts for their grandchildren.</a:t>
            </a:r>
          </a:p>
          <a:p>
            <a:r>
              <a:rPr lang="en-US" altLang="en-US" baseline="0" dirty="0" smtClean="0"/>
              <a:t>*This includes nearly $13 billion on children and baby items; $6 billion on toys and $4 billion on travel.</a:t>
            </a:r>
          </a:p>
          <a:p>
            <a:endParaRPr lang="en-US" altLang="en-US" baseline="0"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Too often older Americans are viewed as a problem rather than an opportunity.   Increased labor-force participation with over 50 workers can help offset the fiscal pressures of social security and Medicare.  They increase jobs for everyone.  They are a driving force keeping our economy strong.  They contribute to innovation and mentorship.    At first glance people ask:  ‘why should we focus on the older worker?’  But then you look at the data and the question becomes “How can we not?”</a:t>
            </a:r>
          </a:p>
          <a:p>
            <a:endParaRPr lang="en-US" altLang="en-US" baseline="0"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a:t>
            </a:r>
            <a:r>
              <a:rPr lang="en-US" altLang="en-US" baseline="0" dirty="0" smtClean="0"/>
              <a:t> first misnomer I’m coming out of the gate with is the idea that if older workers stay in the workplace, they’re taking jobs away from younger population.  </a:t>
            </a:r>
          </a:p>
          <a:p>
            <a:endParaRPr lang="en-US" altLang="en-US" baseline="0" dirty="0" smtClean="0"/>
          </a:p>
          <a:p>
            <a:r>
              <a:rPr lang="en-US" altLang="en-US" baseline="0" dirty="0" smtClean="0"/>
              <a:t>Let’s consider the argument with a piece of pie.  If Grandma eats the last slice of pie she baked, that means there no pie left for grandson, right?  </a:t>
            </a:r>
          </a:p>
          <a:p>
            <a:endParaRPr lang="en-US" altLang="en-US" baseline="0" dirty="0" smtClean="0"/>
          </a:p>
          <a:p>
            <a:r>
              <a:rPr lang="en-US" altLang="en-US" baseline="0" dirty="0" smtClean="0"/>
              <a:t>Wrong.  Economies are not pies.  They’re complex systems that can grow and evolve.  With increased incomes, older workers become consumers which in turn creates more jobs for both young and old.  </a:t>
            </a:r>
          </a:p>
          <a:p>
            <a:endParaRPr lang="en-US" altLang="en-US" baseline="0" dirty="0" smtClean="0"/>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The research we’ve done discredits the so-called ‘lump of labor theory: the idea there is a fixed amount of work in the labor market.  </a:t>
            </a:r>
          </a:p>
          <a:p>
            <a:endParaRPr lang="en-US" altLang="en-US" baseline="0" dirty="0" smtClean="0"/>
          </a:p>
          <a:p>
            <a:r>
              <a:rPr lang="en-US" altLang="en-US" baseline="0" dirty="0" smtClean="0"/>
              <a:t>It’s an assertion that has been accepted as fact by droves of the unemployed:  Older people are stealing jobs from younger people.  But it isn’t supported by a wisp of fact.  Most economists dispute this.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Having older people in the workforce benefits all age groups and spurs the creation of more jobs.  There is no evidence younger workers are losing work because older workers stay employed.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Think about When women entered the  workforce, there weren’t fewer jobs for men.  Men weren’t put out of work or had had their earnings reduced.  The economy simply expanded.  When the workforce grows, there are more goods and services to go around.  This same is true with older workers.   In other words, the size of the pie grows and a bigger pie can support more jobs.  </a:t>
            </a:r>
          </a:p>
          <a:p>
            <a:endParaRPr lang="en-US" altLang="en-US" baseline="0" dirty="0" smtClean="0"/>
          </a:p>
          <a:p>
            <a:endParaRPr lang="en-US" altLang="en-US" baseline="0" dirty="0" smtClean="0"/>
          </a:p>
          <a:p>
            <a:endParaRPr lang="en-US" altLang="en-US" baseline="0" dirty="0" smtClean="0"/>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It’s no</a:t>
            </a:r>
            <a:r>
              <a:rPr lang="en-US" altLang="en-US" baseline="0" dirty="0" smtClean="0"/>
              <a:t> secret that as our population ages, so does the workforce right alongside it.  US employees age 65+ now outnumber teenagers in the workforce for the first time since 1948.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During the past decade alone, the number of workers ages 40-49 decreased by 6%.</a:t>
            </a:r>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While the numbers of younger workers is</a:t>
            </a:r>
            <a:r>
              <a:rPr lang="en-US" altLang="en-US" baseline="0" dirty="0" smtClean="0"/>
              <a:t> decreasing, compare that to the 50+ population.  </a:t>
            </a:r>
          </a:p>
          <a:p>
            <a:r>
              <a:rPr lang="en-US" altLang="en-US" baseline="0" dirty="0" smtClean="0"/>
              <a:t>Workers ag 50-59 grew by 28% in the last decade.</a:t>
            </a:r>
          </a:p>
          <a:p>
            <a:r>
              <a:rPr lang="en-US" altLang="en-US" baseline="0" dirty="0" smtClean="0"/>
              <a:t>Workers age 60-69 grew by 72%.</a:t>
            </a:r>
          </a:p>
          <a:p>
            <a:r>
              <a:rPr lang="en-US" altLang="en-US" baseline="0" dirty="0" smtClean="0"/>
              <a:t>And the data shows this trend isn’t going to change anytime soon.  </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Here’s a look at the workforce since 2002.  </a:t>
            </a:r>
          </a:p>
          <a:p>
            <a:r>
              <a:rPr lang="en-US" altLang="en-US" baseline="0" dirty="0" smtClean="0"/>
              <a:t>In 2002, workers 50+ accounted for 24.6 percent of the workforce.    </a:t>
            </a:r>
          </a:p>
          <a:p>
            <a:r>
              <a:rPr lang="en-US" altLang="en-US" baseline="0" dirty="0" smtClean="0"/>
              <a:t>In 2012, workers 50+ made up 32.3% </a:t>
            </a:r>
          </a:p>
          <a:p>
            <a:r>
              <a:rPr lang="en-US" altLang="en-US" baseline="0" dirty="0" smtClean="0"/>
              <a:t>By 2022, they are projected to be 35.4% of the total workforce.</a:t>
            </a:r>
          </a:p>
          <a:p>
            <a:endParaRPr lang="en-US" altLang="en-US" baseline="0" dirty="0" smtClean="0"/>
          </a:p>
          <a:p>
            <a:r>
              <a:rPr lang="en-US" altLang="en-US" baseline="0" dirty="0" smtClean="0"/>
              <a:t>72% of workers age 45-74 would like to include some work in their retirement years.  Some will work because they want to.  Others because they re not financially prepared for retirement.    Nearly half of the respondents in the Merrill Lynch survey said they plan to </a:t>
            </a:r>
            <a:r>
              <a:rPr lang="en-US" altLang="en-US" baseline="0" dirty="0" err="1" smtClean="0"/>
              <a:t>workf</a:t>
            </a:r>
            <a:r>
              <a:rPr lang="en-US" altLang="en-US" baseline="0" dirty="0" smtClean="0"/>
              <a:t> or the stimulation and satisfaction, rather than for the paycheck.  </a:t>
            </a:r>
          </a:p>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study in 2005</a:t>
            </a:r>
            <a:r>
              <a:rPr lang="en-US" altLang="en-US" baseline="0" dirty="0" smtClean="0"/>
              <a:t> and 2015 showed:</a:t>
            </a:r>
          </a:p>
          <a:p>
            <a:r>
              <a:rPr lang="en-US" sz="1200" kern="1200" dirty="0" smtClean="0">
                <a:solidFill>
                  <a:schemeClr val="tx1"/>
                </a:solidFill>
                <a:effectLst/>
                <a:latin typeface="+mn-lt"/>
                <a:ea typeface="MS PGothic" pitchFamily="34" charset="-128"/>
                <a:cs typeface="MS PGothic" charset="0"/>
              </a:rPr>
              <a:t> </a:t>
            </a:r>
          </a:p>
          <a:p>
            <a:pPr lvl="0"/>
            <a:r>
              <a:rPr lang="en-US" sz="1200" kern="1200" dirty="0" smtClean="0">
                <a:solidFill>
                  <a:schemeClr val="tx1"/>
                </a:solidFill>
                <a:effectLst/>
                <a:latin typeface="+mn-lt"/>
                <a:ea typeface="MS PGothic" pitchFamily="34" charset="-128"/>
                <a:cs typeface="MS PGothic" charset="0"/>
              </a:rPr>
              <a:t>Older workers are not significantly more expensive</a:t>
            </a:r>
          </a:p>
          <a:p>
            <a:pPr lvl="0"/>
            <a:r>
              <a:rPr lang="en-US" sz="1200" kern="1200" dirty="0" smtClean="0">
                <a:solidFill>
                  <a:schemeClr val="tx1"/>
                </a:solidFill>
                <a:effectLst/>
                <a:latin typeface="+mn-lt"/>
                <a:ea typeface="MS PGothic" pitchFamily="34" charset="-128"/>
                <a:cs typeface="MS PGothic" charset="0"/>
              </a:rPr>
              <a:t>Productivity can go up with age and experience,</a:t>
            </a:r>
          </a:p>
          <a:p>
            <a:pPr lvl="0"/>
            <a:r>
              <a:rPr lang="en-US" sz="1200" kern="1200" dirty="0" smtClean="0">
                <a:solidFill>
                  <a:schemeClr val="tx1"/>
                </a:solidFill>
                <a:effectLst/>
                <a:latin typeface="+mn-lt"/>
                <a:ea typeface="MS PGothic" pitchFamily="34" charset="-128"/>
                <a:cs typeface="MS PGothic" charset="0"/>
              </a:rPr>
              <a:t>Older workers not only use computers, tablets, smartphones and social media, but they want to learn about new technology.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charset="0"/>
              </a:rPr>
              <a:t>Older workers are more engaged in their work.</a:t>
            </a:r>
          </a:p>
          <a:p>
            <a:endParaRPr lang="en-US" altLang="en-US" baseline="0" dirty="0" smtClean="0"/>
          </a:p>
          <a:p>
            <a:endParaRPr lang="en-US" altLang="en-US" dirty="0" smtClean="0"/>
          </a:p>
          <a:p>
            <a:r>
              <a:rPr lang="en-US" altLang="en-US" dirty="0" smtClean="0"/>
              <a:t>Contrary</a:t>
            </a:r>
            <a:r>
              <a:rPr lang="en-US" altLang="en-US" baseline="0" dirty="0" smtClean="0"/>
              <a:t> to common perception, 50+ workers do not cost significantly more than younger workers.   This misperception is based on compensating for an older workers’ experience and additional benefit costs.  While costs tend to increase with age (particularly health care), the impact on the employer is minimal.  Recent trends in compensation and benefits have diminished the relationship between age and labor costs to the point that age is no longer a significant factor in the costs of hiring and retaining workers.  Most companies today base compensation and rewards on a more age-</a:t>
            </a:r>
            <a:r>
              <a:rPr lang="en-US" altLang="en-US" baseline="0" dirty="0" err="1" smtClean="0"/>
              <a:t>netural</a:t>
            </a:r>
            <a:r>
              <a:rPr lang="en-US" altLang="en-US" baseline="0" dirty="0" smtClean="0"/>
              <a:t> distribution of costs.  Here’s how it works:  With cash compensation:  90% of large companies now use performance-based variable compensation rather than tenure-based compensation (an increase from 78% in 2005).  This means compensation is based on performance, not length of service.:  Also in regards to retirement benefits only 22% of large companies offer a pension plan down from 68% in 2004.  </a:t>
            </a:r>
          </a:p>
          <a:p>
            <a:endParaRPr lang="en-US" altLang="en-US" baseline="0" dirty="0" smtClean="0"/>
          </a:p>
          <a:p>
            <a:endParaRPr lang="en-US" altLang="en-US" baseline="0" dirty="0" smtClean="0"/>
          </a:p>
          <a:p>
            <a:r>
              <a:rPr lang="en-US" altLang="en-US" baseline="0" dirty="0" smtClean="0"/>
              <a:t>As for productivity:  Research shows worker productivity can increase through experience and job tenure.  This even holds true in relatively physical jobs.  A recent study reviewed the number and severity of production errors on an assembly line over four years.  Despite the work requiring physical strength, dexterity and agility, there was no decline in productivity as individual workers aged.  Instead </a:t>
            </a:r>
            <a:r>
              <a:rPr lang="en-US" altLang="en-US" baseline="0" dirty="0" err="1" smtClean="0"/>
              <a:t>producitivity</a:t>
            </a:r>
            <a:r>
              <a:rPr lang="en-US" altLang="en-US" baseline="0" dirty="0" smtClean="0"/>
              <a:t> increased until age 65 .  A U of M study showed as the average age of the work force increases, the overall workforce also increases.</a:t>
            </a:r>
          </a:p>
          <a:p>
            <a:endParaRPr lang="en-US" altLang="en-US" baseline="0" dirty="0" smtClean="0"/>
          </a:p>
          <a:p>
            <a:endParaRPr lang="en-US" altLang="en-US" baseline="0" dirty="0" smtClean="0"/>
          </a:p>
          <a:p>
            <a:endParaRPr lang="en-US" altLang="en-US" baseline="0" dirty="0" smtClean="0"/>
          </a:p>
          <a:p>
            <a:endParaRPr lang="en-US" altLang="en-US" baseline="0" dirty="0" smtClean="0"/>
          </a:p>
          <a:p>
            <a:r>
              <a:rPr lang="en-US" altLang="en-US" baseline="0" dirty="0" smtClean="0"/>
              <a:t> </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HR managers who once assumed that older workers could be replaced by</a:t>
            </a:r>
            <a:r>
              <a:rPr lang="en-US" altLang="en-US" baseline="0" dirty="0" smtClean="0"/>
              <a:t> those fresh out of school are rethinking those assumptions.  Yet negative stereotypes and outdated notions about the value of older workers still prevail.  But here’s the reality:</a:t>
            </a:r>
          </a:p>
          <a:p>
            <a:endParaRPr lang="en-US" altLang="en-US" baseline="0" dirty="0" smtClean="0"/>
          </a:p>
          <a:p>
            <a:r>
              <a:rPr lang="en-US" altLang="en-US" baseline="0" dirty="0" smtClean="0"/>
              <a:t>*The 50+ segment of the workforce continues to be the most engaged age cohort across all generations.  65% are considered engaged, while younger employee engagement averages 58-60%.  With the increase of engagement consider the economic impact.    It only takes a 5% increase in engagement to achieve 3% in incremental revenue growth.  This means a Fortune 1000 company with $5 billion in revenue could achieve a $150 million revenue increase with a 5% increase in employee engagement.</a:t>
            </a:r>
          </a:p>
          <a:p>
            <a:endParaRPr lang="en-US" altLang="en-US" baseline="0" dirty="0" smtClean="0"/>
          </a:p>
          <a:p>
            <a:r>
              <a:rPr lang="en-US" altLang="en-US" baseline="0" dirty="0" smtClean="0"/>
              <a:t>Bottom line:  An engaged older workforce can influence and enhance organizational productivity and generate improved business outcomes.</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report showed that older</a:t>
            </a:r>
            <a:r>
              <a:rPr lang="en-US" altLang="en-US" baseline="0" dirty="0" smtClean="0"/>
              <a:t> workers bring many desirable traits to the job: including</a:t>
            </a:r>
          </a:p>
          <a:p>
            <a:r>
              <a:rPr lang="en-US" altLang="en-US" baseline="0" dirty="0" smtClean="0"/>
              <a:t>Professionalism, a strong work ethic, maturity, loyalty, reliability, knowledge and understanding, and the ability to serve as mentors.  They are also less likely than younger workers to leave the job unexpectedly.</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62787" indent="-293380" eaLnBrk="0" hangingPunct="0">
              <a:spcBef>
                <a:spcPct val="30000"/>
              </a:spcBef>
              <a:defRPr sz="1200">
                <a:solidFill>
                  <a:schemeClr val="tx1"/>
                </a:solidFill>
                <a:latin typeface="Calibri" pitchFamily="34" charset="0"/>
                <a:ea typeface="MS PGothic" pitchFamily="34" charset="-128"/>
              </a:defRPr>
            </a:lvl2pPr>
            <a:lvl3pPr marL="1173518" indent="-234704" eaLnBrk="0" hangingPunct="0">
              <a:spcBef>
                <a:spcPct val="30000"/>
              </a:spcBef>
              <a:defRPr sz="1200">
                <a:solidFill>
                  <a:schemeClr val="tx1"/>
                </a:solidFill>
                <a:latin typeface="Calibri" pitchFamily="34" charset="0"/>
                <a:ea typeface="MS PGothic" pitchFamily="34" charset="-128"/>
              </a:defRPr>
            </a:lvl3pPr>
            <a:lvl4pPr marL="1642925" indent="-234704" eaLnBrk="0" hangingPunct="0">
              <a:spcBef>
                <a:spcPct val="30000"/>
              </a:spcBef>
              <a:defRPr sz="1200">
                <a:solidFill>
                  <a:schemeClr val="tx1"/>
                </a:solidFill>
                <a:latin typeface="Calibri" pitchFamily="34" charset="0"/>
                <a:ea typeface="MS PGothic" pitchFamily="34" charset="-128"/>
              </a:defRPr>
            </a:lvl4pPr>
            <a:lvl5pPr marL="2112333" indent="-234704" eaLnBrk="0" hangingPunct="0">
              <a:spcBef>
                <a:spcPct val="30000"/>
              </a:spcBef>
              <a:defRPr sz="1200">
                <a:solidFill>
                  <a:schemeClr val="tx1"/>
                </a:solidFill>
                <a:latin typeface="Calibri" pitchFamily="34" charset="0"/>
                <a:ea typeface="MS PGothic" pitchFamily="34" charset="-128"/>
              </a:defRPr>
            </a:lvl5pPr>
            <a:lvl6pPr marL="2581740"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51147"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520554"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89962" indent="-234704" defTabSz="46940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8F77D68-3643-47A3-AB0F-B784CF721D70}"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E3E7FD-947D-4C25-8FD2-6B7F09FF6C9B}" type="datetime1">
              <a:rPr lang="en-US"/>
              <a:pPr>
                <a:defRPr/>
              </a:pPr>
              <a:t>1/6/2016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6" name="Slide Number Placeholder 5"/>
          <p:cNvSpPr>
            <a:spLocks noGrp="1"/>
          </p:cNvSpPr>
          <p:nvPr>
            <p:ph type="sldNum" sz="quarter" idx="12"/>
          </p:nvPr>
        </p:nvSpPr>
        <p:spPr/>
        <p:txBody>
          <a:bodyPr/>
          <a:lstStyle>
            <a:lvl1pPr>
              <a:defRPr/>
            </a:lvl1pPr>
          </a:lstStyle>
          <a:p>
            <a:pPr>
              <a:defRPr/>
            </a:pPr>
            <a:fld id="{0AE089E6-820E-465B-8033-D357460407A8}" type="slidenum">
              <a:rPr lang="en-US"/>
              <a:pPr>
                <a:defRPr/>
              </a:pPr>
              <a:t>‹#›</a:t>
            </a:fld>
            <a:endParaRPr lang="en-US" dirty="0"/>
          </a:p>
        </p:txBody>
      </p:sp>
    </p:spTree>
    <p:extLst>
      <p:ext uri="{BB962C8B-B14F-4D97-AF65-F5344CB8AC3E}">
        <p14:creationId xmlns:p14="http://schemas.microsoft.com/office/powerpoint/2010/main" val="213783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7A5BF1-9B63-466F-8CAF-3BE341FA32E0}" type="datetime1">
              <a:rPr lang="en-US"/>
              <a:pPr>
                <a:defRPr/>
              </a:pPr>
              <a:t>1/6/2016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6" name="Slide Number Placeholder 5"/>
          <p:cNvSpPr>
            <a:spLocks noGrp="1"/>
          </p:cNvSpPr>
          <p:nvPr>
            <p:ph type="sldNum" sz="quarter" idx="12"/>
          </p:nvPr>
        </p:nvSpPr>
        <p:spPr/>
        <p:txBody>
          <a:bodyPr/>
          <a:lstStyle>
            <a:lvl1pPr>
              <a:defRPr/>
            </a:lvl1pPr>
          </a:lstStyle>
          <a:p>
            <a:pPr>
              <a:defRPr/>
            </a:pPr>
            <a:fld id="{76A245BF-62AD-4D85-B0EF-D5716012DDE8}" type="slidenum">
              <a:rPr lang="en-US"/>
              <a:pPr>
                <a:defRPr/>
              </a:pPr>
              <a:t>‹#›</a:t>
            </a:fld>
            <a:endParaRPr lang="en-US" dirty="0"/>
          </a:p>
        </p:txBody>
      </p:sp>
    </p:spTree>
    <p:extLst>
      <p:ext uri="{BB962C8B-B14F-4D97-AF65-F5344CB8AC3E}">
        <p14:creationId xmlns:p14="http://schemas.microsoft.com/office/powerpoint/2010/main" val="96077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5F9AD34-DE18-40F2-B551-30963C6068E6}" type="datetime1">
              <a:rPr lang="en-US"/>
              <a:pPr>
                <a:defRPr/>
              </a:pPr>
              <a:t>1/6/2016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6" name="Slide Number Placeholder 5"/>
          <p:cNvSpPr>
            <a:spLocks noGrp="1"/>
          </p:cNvSpPr>
          <p:nvPr>
            <p:ph type="sldNum" sz="quarter" idx="12"/>
          </p:nvPr>
        </p:nvSpPr>
        <p:spPr/>
        <p:txBody>
          <a:bodyPr/>
          <a:lstStyle>
            <a:lvl1pPr>
              <a:defRPr/>
            </a:lvl1pPr>
          </a:lstStyle>
          <a:p>
            <a:pPr>
              <a:defRPr/>
            </a:pPr>
            <a:fld id="{B3B98272-B972-4CAC-BE79-E56A76CAA245}" type="slidenum">
              <a:rPr lang="en-US"/>
              <a:pPr>
                <a:defRPr/>
              </a:pPr>
              <a:t>‹#›</a:t>
            </a:fld>
            <a:endParaRPr lang="en-US" dirty="0"/>
          </a:p>
        </p:txBody>
      </p:sp>
    </p:spTree>
    <p:extLst>
      <p:ext uri="{BB962C8B-B14F-4D97-AF65-F5344CB8AC3E}">
        <p14:creationId xmlns:p14="http://schemas.microsoft.com/office/powerpoint/2010/main" val="142381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A162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4852C1-4FA3-491A-B203-6E680499A076}" type="datetime1">
              <a:rPr lang="en-US"/>
              <a:pPr>
                <a:defRPr/>
              </a:pPr>
              <a:t>1/6/2016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6" name="Slide Number Placeholder 5"/>
          <p:cNvSpPr>
            <a:spLocks noGrp="1"/>
          </p:cNvSpPr>
          <p:nvPr>
            <p:ph type="sldNum" sz="quarter" idx="12"/>
          </p:nvPr>
        </p:nvSpPr>
        <p:spPr/>
        <p:txBody>
          <a:bodyPr/>
          <a:lstStyle>
            <a:lvl1pPr>
              <a:defRPr/>
            </a:lvl1pPr>
          </a:lstStyle>
          <a:p>
            <a:pPr>
              <a:defRPr/>
            </a:pPr>
            <a:fld id="{8E3E6586-960B-4DE3-923A-4E9E80AB3DF1}" type="slidenum">
              <a:rPr lang="en-US"/>
              <a:pPr>
                <a:defRPr/>
              </a:pPr>
              <a:t>‹#›</a:t>
            </a:fld>
            <a:endParaRPr lang="en-US" dirty="0"/>
          </a:p>
        </p:txBody>
      </p:sp>
    </p:spTree>
    <p:extLst>
      <p:ext uri="{BB962C8B-B14F-4D97-AF65-F5344CB8AC3E}">
        <p14:creationId xmlns:p14="http://schemas.microsoft.com/office/powerpoint/2010/main" val="15294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DA162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B74F9F-7A68-432D-A9F3-59178A9A56EC}" type="datetime1">
              <a:rPr lang="en-US"/>
              <a:pPr>
                <a:defRPr/>
              </a:pPr>
              <a:t>1/6/2016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7" name="Slide Number Placeholder 5"/>
          <p:cNvSpPr>
            <a:spLocks noGrp="1"/>
          </p:cNvSpPr>
          <p:nvPr>
            <p:ph type="sldNum" sz="quarter" idx="12"/>
          </p:nvPr>
        </p:nvSpPr>
        <p:spPr/>
        <p:txBody>
          <a:bodyPr/>
          <a:lstStyle>
            <a:lvl1pPr>
              <a:defRPr/>
            </a:lvl1pPr>
          </a:lstStyle>
          <a:p>
            <a:pPr>
              <a:defRPr/>
            </a:pPr>
            <a:fld id="{E3C56159-2BD7-4D4F-9777-A0E941651C41}" type="slidenum">
              <a:rPr lang="en-US"/>
              <a:pPr>
                <a:defRPr/>
              </a:pPr>
              <a:t>‹#›</a:t>
            </a:fld>
            <a:endParaRPr lang="en-US" dirty="0"/>
          </a:p>
        </p:txBody>
      </p:sp>
    </p:spTree>
    <p:extLst>
      <p:ext uri="{BB962C8B-B14F-4D97-AF65-F5344CB8AC3E}">
        <p14:creationId xmlns:p14="http://schemas.microsoft.com/office/powerpoint/2010/main" val="311797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DA162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A471D0-D419-4141-A988-731119EAA023}" type="datetime1">
              <a:rPr lang="en-US"/>
              <a:pPr>
                <a:defRPr/>
              </a:pPr>
              <a:t>1/6/2016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9" name="Slide Number Placeholder 5"/>
          <p:cNvSpPr>
            <a:spLocks noGrp="1"/>
          </p:cNvSpPr>
          <p:nvPr>
            <p:ph type="sldNum" sz="quarter" idx="12"/>
          </p:nvPr>
        </p:nvSpPr>
        <p:spPr/>
        <p:txBody>
          <a:bodyPr/>
          <a:lstStyle>
            <a:lvl1pPr>
              <a:defRPr/>
            </a:lvl1pPr>
          </a:lstStyle>
          <a:p>
            <a:pPr>
              <a:defRPr/>
            </a:pPr>
            <a:fld id="{68D325A5-A894-4DAC-B52E-FE9F755B07CD}" type="slidenum">
              <a:rPr lang="en-US"/>
              <a:pPr>
                <a:defRPr/>
              </a:pPr>
              <a:t>‹#›</a:t>
            </a:fld>
            <a:endParaRPr lang="en-US" dirty="0"/>
          </a:p>
        </p:txBody>
      </p:sp>
    </p:spTree>
    <p:extLst>
      <p:ext uri="{BB962C8B-B14F-4D97-AF65-F5344CB8AC3E}">
        <p14:creationId xmlns:p14="http://schemas.microsoft.com/office/powerpoint/2010/main" val="174488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DA162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0E8B614-F98C-4686-847C-3B31A2AE62D2}" type="datetime1">
              <a:rPr lang="en-US"/>
              <a:pPr>
                <a:defRPr/>
              </a:pPr>
              <a:t>1/6/2016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5" name="Slide Number Placeholder 5"/>
          <p:cNvSpPr>
            <a:spLocks noGrp="1"/>
          </p:cNvSpPr>
          <p:nvPr>
            <p:ph type="sldNum" sz="quarter" idx="12"/>
          </p:nvPr>
        </p:nvSpPr>
        <p:spPr/>
        <p:txBody>
          <a:bodyPr/>
          <a:lstStyle>
            <a:lvl1pPr>
              <a:defRPr/>
            </a:lvl1pPr>
          </a:lstStyle>
          <a:p>
            <a:pPr>
              <a:defRPr/>
            </a:pPr>
            <a:fld id="{6D63D4A3-E6C9-49DF-9A6A-C97F8DAE209E}" type="slidenum">
              <a:rPr lang="en-US"/>
              <a:pPr>
                <a:defRPr/>
              </a:pPr>
              <a:t>‹#›</a:t>
            </a:fld>
            <a:endParaRPr lang="en-US" dirty="0"/>
          </a:p>
        </p:txBody>
      </p:sp>
    </p:spTree>
    <p:extLst>
      <p:ext uri="{BB962C8B-B14F-4D97-AF65-F5344CB8AC3E}">
        <p14:creationId xmlns:p14="http://schemas.microsoft.com/office/powerpoint/2010/main" val="337441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F448D4-0960-4AD7-A5FF-75045A67F005}" type="datetime1">
              <a:rPr lang="en-US"/>
              <a:pPr>
                <a:defRPr/>
              </a:pPr>
              <a:t>1/6/2016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4" name="Slide Number Placeholder 5"/>
          <p:cNvSpPr>
            <a:spLocks noGrp="1"/>
          </p:cNvSpPr>
          <p:nvPr>
            <p:ph type="sldNum" sz="quarter" idx="12"/>
          </p:nvPr>
        </p:nvSpPr>
        <p:spPr/>
        <p:txBody>
          <a:bodyPr/>
          <a:lstStyle>
            <a:lvl1pPr>
              <a:defRPr/>
            </a:lvl1pPr>
          </a:lstStyle>
          <a:p>
            <a:pPr>
              <a:defRPr/>
            </a:pPr>
            <a:fld id="{A05918C1-DC77-4319-9F21-6972D2458170}" type="slidenum">
              <a:rPr lang="en-US"/>
              <a:pPr>
                <a:defRPr/>
              </a:pPr>
              <a:t>‹#›</a:t>
            </a:fld>
            <a:endParaRPr lang="en-US" dirty="0"/>
          </a:p>
        </p:txBody>
      </p:sp>
    </p:spTree>
    <p:extLst>
      <p:ext uri="{BB962C8B-B14F-4D97-AF65-F5344CB8AC3E}">
        <p14:creationId xmlns:p14="http://schemas.microsoft.com/office/powerpoint/2010/main" val="265187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8EE38E-C1E6-4C8F-BB22-E31D04851D86}" type="datetime1">
              <a:rPr lang="en-US"/>
              <a:pPr>
                <a:defRPr/>
              </a:pPr>
              <a:t>1/6/2016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7" name="Slide Number Placeholder 5"/>
          <p:cNvSpPr>
            <a:spLocks noGrp="1"/>
          </p:cNvSpPr>
          <p:nvPr>
            <p:ph type="sldNum" sz="quarter" idx="12"/>
          </p:nvPr>
        </p:nvSpPr>
        <p:spPr/>
        <p:txBody>
          <a:bodyPr/>
          <a:lstStyle>
            <a:lvl1pPr>
              <a:defRPr/>
            </a:lvl1pPr>
          </a:lstStyle>
          <a:p>
            <a:pPr>
              <a:defRPr/>
            </a:pPr>
            <a:fld id="{C6CF92D9-D21B-4086-908F-B43025F56D5B}" type="slidenum">
              <a:rPr lang="en-US"/>
              <a:pPr>
                <a:defRPr/>
              </a:pPr>
              <a:t>‹#›</a:t>
            </a:fld>
            <a:endParaRPr lang="en-US" dirty="0"/>
          </a:p>
        </p:txBody>
      </p:sp>
    </p:spTree>
    <p:extLst>
      <p:ext uri="{BB962C8B-B14F-4D97-AF65-F5344CB8AC3E}">
        <p14:creationId xmlns:p14="http://schemas.microsoft.com/office/powerpoint/2010/main" val="29335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0270BE-85DD-4F0E-839D-C5559A5AE115}" type="datetime1">
              <a:rPr lang="en-US"/>
              <a:pPr>
                <a:defRPr/>
              </a:pPr>
              <a:t>1/6/2016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Confidential - Not for Distribution </a:t>
            </a:r>
          </a:p>
        </p:txBody>
      </p:sp>
      <p:sp>
        <p:nvSpPr>
          <p:cNvPr id="7" name="Slide Number Placeholder 5"/>
          <p:cNvSpPr>
            <a:spLocks noGrp="1"/>
          </p:cNvSpPr>
          <p:nvPr>
            <p:ph type="sldNum" sz="quarter" idx="12"/>
          </p:nvPr>
        </p:nvSpPr>
        <p:spPr/>
        <p:txBody>
          <a:bodyPr/>
          <a:lstStyle>
            <a:lvl1pPr>
              <a:defRPr/>
            </a:lvl1pPr>
          </a:lstStyle>
          <a:p>
            <a:pPr>
              <a:defRPr/>
            </a:pPr>
            <a:fld id="{8146B6F3-21A0-4D65-AD8E-63399D7A77C2}" type="slidenum">
              <a:rPr lang="en-US"/>
              <a:pPr>
                <a:defRPr/>
              </a:pPr>
              <a:t>‹#›</a:t>
            </a:fld>
            <a:endParaRPr lang="en-US" dirty="0"/>
          </a:p>
        </p:txBody>
      </p:sp>
    </p:spTree>
    <p:extLst>
      <p:ext uri="{BB962C8B-B14F-4D97-AF65-F5344CB8AC3E}">
        <p14:creationId xmlns:p14="http://schemas.microsoft.com/office/powerpoint/2010/main" val="361829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7027863" y="136525"/>
            <a:ext cx="1979612" cy="600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7" name="Picture 7" descr="ASIwhite wave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36913" y="0"/>
            <a:ext cx="5907087"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fld id="{537CF041-5184-4317-AB97-3C17838AB465}" type="datetime1">
              <a:rPr lang="en-US"/>
              <a:pPr>
                <a:defRPr/>
              </a:pPr>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Confidential - Not for Distribution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6553E49C-2013-457E-AC1C-CA0E736A3E67}" type="slidenum">
              <a:rPr lang="en-US"/>
              <a:pPr>
                <a:defRPr/>
              </a:pPr>
              <a:t>‹#›</a:t>
            </a:fld>
            <a:endParaRPr lang="en-US" dirty="0"/>
          </a:p>
        </p:txBody>
      </p:sp>
      <p:sp>
        <p:nvSpPr>
          <p:cNvPr id="8" name="Rectangle 7"/>
          <p:cNvSpPr/>
          <p:nvPr/>
        </p:nvSpPr>
        <p:spPr>
          <a:xfrm>
            <a:off x="7027863" y="136525"/>
            <a:ext cx="1979612" cy="600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34"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670675" y="204788"/>
            <a:ext cx="2336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FF0000"/>
        </a:buClr>
        <a:buFont typeface="Wingdings" pitchFamily="2" charset="2"/>
        <a:buChar char="§"/>
        <a:defRPr sz="20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Clr>
          <a:srgbClr val="FF0000"/>
        </a:buClr>
        <a:buFont typeface="Arial" pitchFamily="34" charset="0"/>
        <a:buChar char="–"/>
        <a:defRPr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Clr>
          <a:srgbClr val="FF0000"/>
        </a:buClr>
        <a:buFont typeface="Arial" pitchFamily="34" charset="0"/>
        <a:buChar char="•"/>
        <a:defRPr sz="16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Clr>
          <a:srgbClr val="FF0000"/>
        </a:buClr>
        <a:buFont typeface="Arial" pitchFamily="34" charset="0"/>
        <a:buChar char="–"/>
        <a:defRPr sz="14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Clr>
          <a:srgbClr val="FF0000"/>
        </a:buClr>
        <a:buFont typeface="Arial" pitchFamily="34" charset="0"/>
        <a:buChar char="»"/>
        <a:defRPr sz="14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65925" y="819102"/>
            <a:ext cx="8116708"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Wingdings" pitchFamily="2" charset="2"/>
              <a:buChar char="§"/>
              <a:defRPr sz="2000">
                <a:solidFill>
                  <a:schemeClr val="tx1"/>
                </a:solidFill>
                <a:latin typeface="Calibri" pitchFamily="34" charset="0"/>
                <a:ea typeface="MS PGothic" pitchFamily="34" charset="-128"/>
              </a:defRPr>
            </a:lvl1pPr>
            <a:lvl2pPr marL="742950" indent="-285750" eaLnBrk="0" hangingPunct="0">
              <a:spcBef>
                <a:spcPct val="20000"/>
              </a:spcBef>
              <a:buClr>
                <a:srgbClr val="FF0000"/>
              </a:buClr>
              <a:buFont typeface="Arial" pitchFamily="34" charset="0"/>
              <a:buChar char="–"/>
              <a:defRPr>
                <a:solidFill>
                  <a:schemeClr val="tx1"/>
                </a:solidFill>
                <a:latin typeface="Calibri" pitchFamily="34" charset="0"/>
                <a:ea typeface="MS PGothic" pitchFamily="34" charset="-128"/>
              </a:defRPr>
            </a:lvl2pPr>
            <a:lvl3pPr marL="1143000" indent="-228600" eaLnBrk="0" hangingPunct="0">
              <a:spcBef>
                <a:spcPct val="20000"/>
              </a:spcBef>
              <a:buClr>
                <a:srgbClr val="FF0000"/>
              </a:buClr>
              <a:buFont typeface="Arial" pitchFamily="34" charset="0"/>
              <a:buChar char="•"/>
              <a:defRPr sz="1600">
                <a:solidFill>
                  <a:schemeClr val="tx1"/>
                </a:solidFill>
                <a:latin typeface="Calibri" pitchFamily="34" charset="0"/>
                <a:ea typeface="MS PGothic" pitchFamily="34" charset="-128"/>
              </a:defRPr>
            </a:lvl3pPr>
            <a:lvl4pPr marL="16002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4pPr>
            <a:lvl5pPr marL="20574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9pPr>
          </a:lstStyle>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A Business Case for Workers Age 50+:</a:t>
            </a:r>
          </a:p>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A Look at the Value of Experience 2015</a:t>
            </a:r>
          </a:p>
          <a:p>
            <a:pPr eaLnBrk="1" hangingPunct="1">
              <a:spcBef>
                <a:spcPct val="0"/>
              </a:spcBef>
              <a:buClrTx/>
              <a:buFontTx/>
              <a:buNone/>
            </a:pPr>
            <a:endParaRPr lang="en-US" altLang="en-US" sz="2300" b="1" dirty="0" smtClean="0">
              <a:effectLst>
                <a:outerShdw blurRad="38100" dist="38100" dir="2700000" algn="tl">
                  <a:srgbClr val="000000">
                    <a:alpha val="43137"/>
                  </a:srgbClr>
                </a:outerShdw>
              </a:effectLst>
            </a:endParaRPr>
          </a:p>
          <a:p>
            <a:pPr eaLnBrk="1" hangingPunct="1">
              <a:spcBef>
                <a:spcPct val="0"/>
              </a:spcBef>
              <a:buClrTx/>
              <a:buFontTx/>
              <a:buNone/>
            </a:pPr>
            <a:endParaRPr lang="en-US" altLang="en-US" sz="2200" b="1" dirty="0" smtClean="0">
              <a:solidFill>
                <a:srgbClr val="FF0000"/>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6356350"/>
            <a:ext cx="2895600" cy="365125"/>
          </a:xfrm>
        </p:spPr>
        <p:txBody>
          <a:bodyPr/>
          <a:lstStyle/>
          <a:p>
            <a:pPr>
              <a:defRPr/>
            </a:pPr>
            <a:r>
              <a:rPr lang="en-US" dirty="0" smtClean="0"/>
              <a:t>1</a:t>
            </a:r>
          </a:p>
          <a:p>
            <a:pPr>
              <a:defRPr/>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81" y="1895814"/>
            <a:ext cx="3237583" cy="428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150425" y="2943662"/>
            <a:ext cx="4572000" cy="2954655"/>
          </a:xfrm>
          <a:prstGeom prst="rect">
            <a:avLst/>
          </a:prstGeom>
        </p:spPr>
        <p:txBody>
          <a:bodyPr>
            <a:spAutoFit/>
          </a:bodyPr>
          <a:lstStyle/>
          <a:p>
            <a:r>
              <a:rPr lang="en-US" sz="3200" b="1" dirty="0" smtClean="0"/>
              <a:t>Jennifer Muñoz</a:t>
            </a:r>
          </a:p>
          <a:p>
            <a:r>
              <a:rPr lang="en-US" sz="3200" b="1" dirty="0" smtClean="0"/>
              <a:t>Associate State Director AARP</a:t>
            </a:r>
            <a:endParaRPr lang="en-US" sz="3200" b="1" dirty="0"/>
          </a:p>
          <a:p>
            <a:endParaRPr lang="en-US" b="1" dirty="0" smtClean="0"/>
          </a:p>
          <a:p>
            <a:r>
              <a:rPr lang="en-US" b="1" dirty="0" smtClean="0"/>
              <a:t>A </a:t>
            </a:r>
            <a:r>
              <a:rPr lang="en-US" b="1" dirty="0"/>
              <a:t>report prepared for AARP by Aon Hewitt</a:t>
            </a:r>
          </a:p>
          <a:p>
            <a:r>
              <a:rPr lang="en-US" b="1" dirty="0"/>
              <a:t>Copyright 2015 AARP, All rights reserved.</a:t>
            </a:r>
          </a:p>
          <a:p>
            <a:r>
              <a:rPr lang="en-US" b="1" dirty="0"/>
              <a:t>Reprinting with permission only.</a:t>
            </a:r>
          </a:p>
          <a:p>
            <a:r>
              <a:rPr lang="en-US" b="1" dirty="0" smtClean="0"/>
              <a:t>www.aarp.org/research</a:t>
            </a:r>
            <a:endParaRPr lang="en-US"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82" y="4196681"/>
            <a:ext cx="3237582" cy="243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88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0007" y="863929"/>
            <a:ext cx="349009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2014 SHRM survey:</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629391" y="1603169"/>
            <a:ext cx="5469895" cy="2308324"/>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t>More work experience (775)</a:t>
            </a:r>
          </a:p>
          <a:p>
            <a:pPr marL="285750" indent="-285750">
              <a:buFont typeface="Wingdings" panose="05000000000000000000" pitchFamily="2" charset="2"/>
              <a:buChar char="ü"/>
            </a:pPr>
            <a:r>
              <a:rPr lang="en-US" dirty="0" smtClean="0"/>
              <a:t>Greater maturity/professionalism (71%)</a:t>
            </a:r>
          </a:p>
          <a:p>
            <a:pPr marL="285750" indent="-285750">
              <a:buFont typeface="Wingdings" panose="05000000000000000000" pitchFamily="2" charset="2"/>
              <a:buChar char="ü"/>
            </a:pPr>
            <a:r>
              <a:rPr lang="en-US" dirty="0" smtClean="0"/>
              <a:t>Stronger work ethic (70%)</a:t>
            </a:r>
          </a:p>
          <a:p>
            <a:pPr marL="285750" indent="-285750">
              <a:buFont typeface="Wingdings" panose="05000000000000000000" pitchFamily="2" charset="2"/>
              <a:buChar char="ü"/>
            </a:pPr>
            <a:r>
              <a:rPr lang="en-US" dirty="0" smtClean="0"/>
              <a:t>Ability to serve as mentors (59%)</a:t>
            </a:r>
          </a:p>
          <a:p>
            <a:pPr marL="285750" indent="-285750">
              <a:buFont typeface="Wingdings" panose="05000000000000000000" pitchFamily="2" charset="2"/>
              <a:buChar char="ü"/>
            </a:pPr>
            <a:r>
              <a:rPr lang="en-US" dirty="0" smtClean="0"/>
              <a:t>Greater loyalty (52%)</a:t>
            </a:r>
          </a:p>
          <a:p>
            <a:pPr marL="285750" indent="-285750">
              <a:buFont typeface="Wingdings" panose="05000000000000000000" pitchFamily="2" charset="2"/>
              <a:buChar char="ü"/>
            </a:pPr>
            <a:r>
              <a:rPr lang="en-US" dirty="0" smtClean="0"/>
              <a:t>Lower turnover (52%)</a:t>
            </a:r>
          </a:p>
          <a:p>
            <a:pPr marL="285750" indent="-285750">
              <a:buFont typeface="Wingdings" panose="05000000000000000000" pitchFamily="2" charset="2"/>
              <a:buChar char="ü"/>
            </a:pPr>
            <a:r>
              <a:rPr lang="en-US" dirty="0" smtClean="0"/>
              <a:t>Knowledge not easily recorder or disseminated (52%)</a:t>
            </a:r>
          </a:p>
          <a:p>
            <a:pPr marL="285750" indent="-285750">
              <a:buFont typeface="Wingdings" panose="05000000000000000000" pitchFamily="2" charset="2"/>
              <a:buChar char="ü"/>
            </a:pPr>
            <a:r>
              <a:rPr lang="en-US" dirty="0" smtClean="0"/>
              <a:t>Engagement (51%)</a:t>
            </a:r>
            <a:endParaRPr lang="en-US" dirty="0"/>
          </a:p>
        </p:txBody>
      </p:sp>
      <p:sp>
        <p:nvSpPr>
          <p:cNvPr id="12" name="Rectangle 11"/>
          <p:cNvSpPr/>
          <p:nvPr/>
        </p:nvSpPr>
        <p:spPr>
          <a:xfrm>
            <a:off x="0" y="4253811"/>
            <a:ext cx="4950031"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2014 Transamerica survey:</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629391" y="4963886"/>
            <a:ext cx="5283691" cy="1477328"/>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t>Valuable resource tor training and mentoring (87%)</a:t>
            </a:r>
          </a:p>
          <a:p>
            <a:pPr marL="285750" indent="-285750">
              <a:buFont typeface="Wingdings" panose="05000000000000000000" pitchFamily="2" charset="2"/>
              <a:buChar char="ü"/>
            </a:pPr>
            <a:r>
              <a:rPr lang="en-US" dirty="0" smtClean="0"/>
              <a:t>Important source of institutional knowledge (86%)</a:t>
            </a:r>
          </a:p>
          <a:p>
            <a:pPr marL="285750" indent="-285750">
              <a:buFont typeface="Wingdings" panose="05000000000000000000" pitchFamily="2" charset="2"/>
              <a:buChar char="ü"/>
            </a:pPr>
            <a:r>
              <a:rPr lang="en-US" dirty="0" smtClean="0"/>
              <a:t>More knowledge, wisdom, life experience (69%)</a:t>
            </a:r>
          </a:p>
          <a:p>
            <a:pPr marL="285750" indent="-285750">
              <a:buFont typeface="Wingdings" panose="05000000000000000000" pitchFamily="2" charset="2"/>
              <a:buChar char="ü"/>
            </a:pPr>
            <a:r>
              <a:rPr lang="en-US" dirty="0" smtClean="0"/>
              <a:t>More responsible, reliable and dependable (69%)</a:t>
            </a:r>
          </a:p>
          <a:p>
            <a:pPr marL="285750" indent="-285750">
              <a:buFont typeface="Wingdings" panose="05000000000000000000" pitchFamily="2" charset="2"/>
              <a:buChar char="ü"/>
            </a:pPr>
            <a:r>
              <a:rPr lang="en-US" dirty="0" smtClean="0"/>
              <a:t>More adept at problem solving (59%)</a:t>
            </a:r>
            <a:endParaRPr lang="en-US" dirty="0"/>
          </a:p>
        </p:txBody>
      </p:sp>
    </p:spTree>
    <p:extLst>
      <p:ext uri="{BB962C8B-B14F-4D97-AF65-F5344CB8AC3E}">
        <p14:creationId xmlns:p14="http://schemas.microsoft.com/office/powerpoint/2010/main" val="3820418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537" t="8456" r="59925" b="7429"/>
          <a:stretch/>
        </p:blipFill>
        <p:spPr bwMode="auto">
          <a:xfrm>
            <a:off x="451261" y="-2"/>
            <a:ext cx="2018807" cy="683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40727" y="2328582"/>
            <a:ext cx="4275117" cy="1446550"/>
          </a:xfrm>
          <a:prstGeom prst="rect">
            <a:avLst/>
          </a:prstGeom>
          <a:noFill/>
        </p:spPr>
        <p:txBody>
          <a:bodyPr wrap="square" rtlCol="0">
            <a:spAutoFit/>
          </a:bodyPr>
          <a:lstStyle/>
          <a:p>
            <a:pPr algn="ctr"/>
            <a:r>
              <a:rPr lang="en-US" sz="4400" dirty="0" smtClean="0"/>
              <a:t>What Matters to 50+ Workers</a:t>
            </a:r>
            <a:endParaRPr lang="en-US" sz="4400" dirty="0"/>
          </a:p>
        </p:txBody>
      </p:sp>
    </p:spTree>
    <p:extLst>
      <p:ext uri="{BB962C8B-B14F-4D97-AF65-F5344CB8AC3E}">
        <p14:creationId xmlns:p14="http://schemas.microsoft.com/office/powerpoint/2010/main" val="1903152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es.aarp.org/wp-content/uploads/2013/10/Group_StaceyKratz_5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402" y="3778251"/>
            <a:ext cx="4095750" cy="2657476"/>
          </a:xfrm>
          <a:prstGeom prst="rect">
            <a:avLst/>
          </a:prstGeom>
          <a:noFill/>
          <a:extLst>
            <a:ext uri="{909E8E84-426E-40DD-AFC4-6F175D3DCCD1}">
              <a14:hiddenFill xmlns:a14="http://schemas.microsoft.com/office/drawing/2010/main">
                <a:solidFill>
                  <a:srgbClr val="FFFFFF"/>
                </a:solidFill>
              </a14:hiddenFill>
            </a:ext>
          </a:extLst>
        </p:spPr>
      </p:pic>
      <p:sp>
        <p:nvSpPr>
          <p:cNvPr id="2050" name="TextBox 3"/>
          <p:cNvSpPr txBox="1">
            <a:spLocks noChangeArrowheads="1"/>
          </p:cNvSpPr>
          <p:nvPr/>
        </p:nvSpPr>
        <p:spPr bwMode="auto">
          <a:xfrm>
            <a:off x="365925" y="629096"/>
            <a:ext cx="811670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Wingdings" pitchFamily="2" charset="2"/>
              <a:buChar char="§"/>
              <a:defRPr sz="2000">
                <a:solidFill>
                  <a:schemeClr val="tx1"/>
                </a:solidFill>
                <a:latin typeface="Calibri" pitchFamily="34" charset="0"/>
                <a:ea typeface="MS PGothic" pitchFamily="34" charset="-128"/>
              </a:defRPr>
            </a:lvl1pPr>
            <a:lvl2pPr marL="742950" indent="-285750" eaLnBrk="0" hangingPunct="0">
              <a:spcBef>
                <a:spcPct val="20000"/>
              </a:spcBef>
              <a:buClr>
                <a:srgbClr val="FF0000"/>
              </a:buClr>
              <a:buFont typeface="Arial" pitchFamily="34" charset="0"/>
              <a:buChar char="–"/>
              <a:defRPr>
                <a:solidFill>
                  <a:schemeClr val="tx1"/>
                </a:solidFill>
                <a:latin typeface="Calibri" pitchFamily="34" charset="0"/>
                <a:ea typeface="MS PGothic" pitchFamily="34" charset="-128"/>
              </a:defRPr>
            </a:lvl2pPr>
            <a:lvl3pPr marL="1143000" indent="-228600" eaLnBrk="0" hangingPunct="0">
              <a:spcBef>
                <a:spcPct val="20000"/>
              </a:spcBef>
              <a:buClr>
                <a:srgbClr val="FF0000"/>
              </a:buClr>
              <a:buFont typeface="Arial" pitchFamily="34" charset="0"/>
              <a:buChar char="•"/>
              <a:defRPr sz="1600">
                <a:solidFill>
                  <a:schemeClr val="tx1"/>
                </a:solidFill>
                <a:latin typeface="Calibri" pitchFamily="34" charset="0"/>
                <a:ea typeface="MS PGothic" pitchFamily="34" charset="-128"/>
              </a:defRPr>
            </a:lvl3pPr>
            <a:lvl4pPr marL="16002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4pPr>
            <a:lvl5pPr marL="20574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9pPr>
          </a:lstStyle>
          <a:p>
            <a:pPr eaLnBrk="1" hangingPunct="1">
              <a:spcBef>
                <a:spcPct val="0"/>
              </a:spcBef>
              <a:buClrTx/>
              <a:buNone/>
            </a:pPr>
            <a:r>
              <a:rPr lang="en-US" altLang="en-US" sz="5400" b="1" dirty="0">
                <a:solidFill>
                  <a:srgbClr val="FF0000"/>
                </a:solidFill>
                <a:effectLst>
                  <a:outerShdw blurRad="38100" dist="38100" dir="2700000" algn="tl">
                    <a:srgbClr val="000000">
                      <a:alpha val="43137"/>
                    </a:srgbClr>
                  </a:outerShdw>
                </a:effectLst>
                <a:latin typeface="+mj-lt"/>
                <a:ea typeface="+mj-ea"/>
                <a:cs typeface="+mj-cs"/>
              </a:rPr>
              <a:t>The Longevity Economy</a:t>
            </a:r>
            <a:endParaRPr lang="en-US" altLang="en-US" sz="5400" b="1" dirty="0">
              <a:solidFill>
                <a:srgbClr val="FF0000"/>
              </a:solidFill>
              <a:effectLst>
                <a:outerShdw blurRad="38100" dist="38100" dir="2700000" algn="tl">
                  <a:srgbClr val="000000">
                    <a:alpha val="43137"/>
                  </a:srgbClr>
                </a:outerShdw>
              </a:effectLst>
            </a:endParaRPr>
          </a:p>
          <a:p>
            <a:pPr eaLnBrk="1" hangingPunct="1">
              <a:spcBef>
                <a:spcPct val="0"/>
              </a:spcBef>
              <a:buClrTx/>
              <a:buFontTx/>
              <a:buNone/>
            </a:pPr>
            <a:endParaRPr lang="en-US" altLang="en-US" sz="3600" b="1" dirty="0" smtClean="0">
              <a:solidFill>
                <a:srgbClr val="FF0000"/>
              </a:solidFill>
              <a:effectLst>
                <a:outerShdw blurRad="38100" dist="38100" dir="2700000" algn="tl">
                  <a:srgbClr val="000000">
                    <a:alpha val="43137"/>
                  </a:srgbClr>
                </a:outerShdw>
              </a:effectLst>
              <a:latin typeface="+mj-lt"/>
              <a:ea typeface="+mj-ea"/>
              <a:cs typeface="+mj-cs"/>
            </a:endParaRPr>
          </a:p>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The aging populations is a source of economic growth, NOT drain!</a:t>
            </a:r>
          </a:p>
          <a:p>
            <a:pPr eaLnBrk="1" hangingPunct="1">
              <a:spcBef>
                <a:spcPct val="0"/>
              </a:spcBef>
              <a:buClrTx/>
              <a:buFontTx/>
              <a:buNone/>
            </a:pPr>
            <a:endParaRPr lang="en-US" altLang="en-US" sz="3600" b="1" dirty="0">
              <a:solidFill>
                <a:srgbClr val="FF0000"/>
              </a:solidFill>
              <a:effectLst>
                <a:outerShdw blurRad="38100" dist="38100" dir="2700000" algn="tl">
                  <a:srgbClr val="000000">
                    <a:alpha val="43137"/>
                  </a:srgbClr>
                </a:outerShdw>
              </a:effectLst>
              <a:latin typeface="+mj-lt"/>
              <a:ea typeface="+mj-ea"/>
              <a:cs typeface="+mj-cs"/>
            </a:endParaRPr>
          </a:p>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106 million Americans 50+</a:t>
            </a:r>
          </a:p>
        </p:txBody>
      </p:sp>
      <p:sp>
        <p:nvSpPr>
          <p:cNvPr id="3" name="TextBox 2"/>
          <p:cNvSpPr txBox="1"/>
          <p:nvPr/>
        </p:nvSpPr>
        <p:spPr>
          <a:xfrm>
            <a:off x="245701" y="4441371"/>
            <a:ext cx="4571701" cy="1754326"/>
          </a:xfrm>
          <a:prstGeom prst="rect">
            <a:avLst/>
          </a:prstGeom>
          <a:noFill/>
        </p:spPr>
        <p:txBody>
          <a:bodyPr wrap="none" rtlCol="0">
            <a:spAutoFit/>
          </a:bodyPr>
          <a:lstStyle/>
          <a:p>
            <a:r>
              <a:rPr lang="en-US" dirty="0" smtClean="0"/>
              <a:t>STUDY:</a:t>
            </a:r>
          </a:p>
          <a:p>
            <a:r>
              <a:rPr lang="en-US" i="1" dirty="0" smtClean="0"/>
              <a:t>The Longevity Economy:  Generating economic</a:t>
            </a:r>
          </a:p>
          <a:p>
            <a:r>
              <a:rPr lang="en-US" i="1" dirty="0" smtClean="0"/>
              <a:t> growth and new </a:t>
            </a:r>
            <a:r>
              <a:rPr lang="en-US" i="1" dirty="0"/>
              <a:t>o</a:t>
            </a:r>
            <a:r>
              <a:rPr lang="en-US" i="1" dirty="0" smtClean="0"/>
              <a:t>pportunities for business</a:t>
            </a:r>
          </a:p>
          <a:p>
            <a:r>
              <a:rPr lang="en-US" dirty="0" smtClean="0"/>
              <a:t>Study by Oxford Economics </a:t>
            </a:r>
          </a:p>
          <a:p>
            <a:r>
              <a:rPr lang="en-US" dirty="0" smtClean="0"/>
              <a:t>Commissioned by AARP</a:t>
            </a:r>
          </a:p>
          <a:p>
            <a:r>
              <a:rPr lang="en-US" dirty="0" smtClean="0"/>
              <a:t>October 2013</a:t>
            </a:r>
            <a:endParaRPr lang="en-US" dirty="0"/>
          </a:p>
        </p:txBody>
      </p:sp>
    </p:spTree>
    <p:extLst>
      <p:ext uri="{BB962C8B-B14F-4D97-AF65-F5344CB8AC3E}">
        <p14:creationId xmlns:p14="http://schemas.microsoft.com/office/powerpoint/2010/main" val="2339666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65312"/>
            <a:ext cx="6071458" cy="6100233"/>
          </a:xfrm>
        </p:spPr>
      </p:pic>
    </p:spTree>
    <p:extLst>
      <p:ext uri="{BB962C8B-B14F-4D97-AF65-F5344CB8AC3E}">
        <p14:creationId xmlns:p14="http://schemas.microsoft.com/office/powerpoint/2010/main" val="3692480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65925" y="629096"/>
            <a:ext cx="8116708"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Wingdings" pitchFamily="2" charset="2"/>
              <a:buChar char="§"/>
              <a:defRPr sz="2000">
                <a:solidFill>
                  <a:schemeClr val="tx1"/>
                </a:solidFill>
                <a:latin typeface="Calibri" pitchFamily="34" charset="0"/>
                <a:ea typeface="MS PGothic" pitchFamily="34" charset="-128"/>
              </a:defRPr>
            </a:lvl1pPr>
            <a:lvl2pPr marL="742950" indent="-285750" eaLnBrk="0" hangingPunct="0">
              <a:spcBef>
                <a:spcPct val="20000"/>
              </a:spcBef>
              <a:buClr>
                <a:srgbClr val="FF0000"/>
              </a:buClr>
              <a:buFont typeface="Arial" pitchFamily="34" charset="0"/>
              <a:buChar char="–"/>
              <a:defRPr>
                <a:solidFill>
                  <a:schemeClr val="tx1"/>
                </a:solidFill>
                <a:latin typeface="Calibri" pitchFamily="34" charset="0"/>
                <a:ea typeface="MS PGothic" pitchFamily="34" charset="-128"/>
              </a:defRPr>
            </a:lvl2pPr>
            <a:lvl3pPr marL="1143000" indent="-228600" eaLnBrk="0" hangingPunct="0">
              <a:spcBef>
                <a:spcPct val="20000"/>
              </a:spcBef>
              <a:buClr>
                <a:srgbClr val="FF0000"/>
              </a:buClr>
              <a:buFont typeface="Arial" pitchFamily="34" charset="0"/>
              <a:buChar char="•"/>
              <a:defRPr sz="1600">
                <a:solidFill>
                  <a:schemeClr val="tx1"/>
                </a:solidFill>
                <a:latin typeface="Calibri" pitchFamily="34" charset="0"/>
                <a:ea typeface="MS PGothic" pitchFamily="34" charset="-128"/>
              </a:defRPr>
            </a:lvl3pPr>
            <a:lvl4pPr marL="16002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4pPr>
            <a:lvl5pPr marL="20574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9pPr>
          </a:lstStyle>
          <a:p>
            <a:pPr eaLnBrk="1" hangingPunct="1">
              <a:spcBef>
                <a:spcPct val="0"/>
              </a:spcBef>
              <a:buClrTx/>
              <a:buFontTx/>
              <a:buNone/>
            </a:pPr>
            <a:endParaRPr lang="en-US" altLang="en-US" sz="3600" b="1" dirty="0" smtClean="0">
              <a:solidFill>
                <a:srgbClr val="FF0000"/>
              </a:solidFill>
              <a:effectLst>
                <a:outerShdw blurRad="38100" dist="38100" dir="2700000" algn="tl">
                  <a:srgbClr val="000000">
                    <a:alpha val="43137"/>
                  </a:srgbClr>
                </a:outerShdw>
              </a:effectLst>
              <a:latin typeface="+mj-lt"/>
              <a:ea typeface="+mj-ea"/>
              <a:cs typeface="+mj-cs"/>
            </a:endParaRPr>
          </a:p>
          <a:p>
            <a:pPr eaLnBrk="1" hangingPunct="1">
              <a:spcBef>
                <a:spcPct val="0"/>
              </a:spcBef>
              <a:buClrTx/>
              <a:buFontTx/>
              <a:buNone/>
            </a:pPr>
            <a:endParaRPr lang="en-US" altLang="en-US" sz="4000" b="1" dirty="0" smtClean="0">
              <a:solidFill>
                <a:srgbClr val="FF0000"/>
              </a:solidFill>
              <a:effectLst>
                <a:outerShdw blurRad="38100" dist="38100" dir="2700000" algn="tl">
                  <a:srgbClr val="000000">
                    <a:alpha val="43137"/>
                  </a:srgbClr>
                </a:outerShdw>
              </a:effectLst>
              <a:latin typeface="+mj-lt"/>
              <a:ea typeface="+mj-ea"/>
              <a:cs typeface="+mj-cs"/>
            </a:endParaRPr>
          </a:p>
          <a:p>
            <a:pPr eaLnBrk="1" hangingPunct="1">
              <a:spcBef>
                <a:spcPct val="0"/>
              </a:spcBef>
              <a:buClrTx/>
              <a:buFontTx/>
              <a:buNone/>
            </a:pPr>
            <a:endParaRPr lang="en-US" altLang="en-US" sz="2300" b="1" dirty="0" smtClean="0">
              <a:effectLst>
                <a:outerShdw blurRad="38100" dist="38100" dir="2700000" algn="tl">
                  <a:srgbClr val="000000">
                    <a:alpha val="43137"/>
                  </a:srgbClr>
                </a:outerShdw>
              </a:effectLst>
            </a:endParaRPr>
          </a:p>
          <a:p>
            <a:pPr eaLnBrk="1" hangingPunct="1">
              <a:spcBef>
                <a:spcPct val="0"/>
              </a:spcBef>
              <a:buClrTx/>
              <a:buFontTx/>
              <a:buNone/>
            </a:pPr>
            <a:endParaRPr lang="en-US" altLang="en-US" sz="2300" b="1" dirty="0">
              <a:effectLst>
                <a:outerShdw blurRad="38100" dist="38100" dir="2700000" algn="tl">
                  <a:srgbClr val="000000">
                    <a:alpha val="43137"/>
                  </a:srgbClr>
                </a:outerShdw>
              </a:effectLst>
            </a:endParaRPr>
          </a:p>
          <a:p>
            <a:pPr eaLnBrk="1" hangingPunct="1">
              <a:spcBef>
                <a:spcPct val="0"/>
              </a:spcBef>
              <a:buClrTx/>
              <a:buFontTx/>
              <a:buNone/>
            </a:pPr>
            <a:endParaRPr lang="en-US" altLang="en-US" sz="2300" b="1" dirty="0" smtClean="0">
              <a:effectLst>
                <a:outerShdw blurRad="38100" dist="38100" dir="2700000" algn="tl">
                  <a:srgbClr val="000000">
                    <a:alpha val="43137"/>
                  </a:srgbClr>
                </a:outerShdw>
              </a:effectLst>
            </a:endParaRPr>
          </a:p>
        </p:txBody>
      </p:sp>
      <p:sp>
        <p:nvSpPr>
          <p:cNvPr id="6" name="TextBox 3"/>
          <p:cNvSpPr txBox="1">
            <a:spLocks noChangeArrowheads="1"/>
          </p:cNvSpPr>
          <p:nvPr/>
        </p:nvSpPr>
        <p:spPr bwMode="auto">
          <a:xfrm>
            <a:off x="231184" y="890353"/>
            <a:ext cx="838618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Wingdings" pitchFamily="2" charset="2"/>
              <a:buChar char="§"/>
              <a:defRPr sz="2000">
                <a:solidFill>
                  <a:schemeClr val="tx1"/>
                </a:solidFill>
                <a:latin typeface="Calibri" pitchFamily="34" charset="0"/>
                <a:ea typeface="MS PGothic" pitchFamily="34" charset="-128"/>
              </a:defRPr>
            </a:lvl1pPr>
            <a:lvl2pPr marL="742950" indent="-285750" eaLnBrk="0" hangingPunct="0">
              <a:spcBef>
                <a:spcPct val="20000"/>
              </a:spcBef>
              <a:buClr>
                <a:srgbClr val="FF0000"/>
              </a:buClr>
              <a:buFont typeface="Arial" pitchFamily="34" charset="0"/>
              <a:buChar char="–"/>
              <a:defRPr>
                <a:solidFill>
                  <a:schemeClr val="tx1"/>
                </a:solidFill>
                <a:latin typeface="Calibri" pitchFamily="34" charset="0"/>
                <a:ea typeface="MS PGothic" pitchFamily="34" charset="-128"/>
              </a:defRPr>
            </a:lvl2pPr>
            <a:lvl3pPr marL="1143000" indent="-228600" eaLnBrk="0" hangingPunct="0">
              <a:spcBef>
                <a:spcPct val="20000"/>
              </a:spcBef>
              <a:buClr>
                <a:srgbClr val="FF0000"/>
              </a:buClr>
              <a:buFont typeface="Arial" pitchFamily="34" charset="0"/>
              <a:buChar char="•"/>
              <a:defRPr sz="1600">
                <a:solidFill>
                  <a:schemeClr val="tx1"/>
                </a:solidFill>
                <a:latin typeface="Calibri" pitchFamily="34" charset="0"/>
                <a:ea typeface="MS PGothic" pitchFamily="34" charset="-128"/>
              </a:defRPr>
            </a:lvl3pPr>
            <a:lvl4pPr marL="16002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4pPr>
            <a:lvl5pPr marL="20574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9pPr>
          </a:lstStyle>
          <a:p>
            <a:pPr eaLnBrk="1" hangingPunct="1">
              <a:spcBef>
                <a:spcPct val="0"/>
              </a:spcBef>
              <a:buClrTx/>
              <a:buNone/>
            </a:pPr>
            <a:r>
              <a:rPr lang="en-US" altLang="en-US" sz="5400" b="1" dirty="0">
                <a:solidFill>
                  <a:srgbClr val="FF0000"/>
                </a:solidFill>
                <a:effectLst>
                  <a:outerShdw blurRad="38100" dist="38100" dir="2700000" algn="tl">
                    <a:srgbClr val="000000">
                      <a:alpha val="43137"/>
                    </a:srgbClr>
                  </a:outerShdw>
                </a:effectLst>
                <a:latin typeface="+mj-lt"/>
                <a:ea typeface="+mj-ea"/>
                <a:cs typeface="+mj-cs"/>
              </a:rPr>
              <a:t>The Longevity </a:t>
            </a:r>
            <a:r>
              <a:rPr lang="en-US" altLang="en-US" sz="5400" b="1" dirty="0" smtClean="0">
                <a:solidFill>
                  <a:srgbClr val="FF0000"/>
                </a:solidFill>
                <a:effectLst>
                  <a:outerShdw blurRad="38100" dist="38100" dir="2700000" algn="tl">
                    <a:srgbClr val="000000">
                      <a:alpha val="43137"/>
                    </a:srgbClr>
                  </a:outerShdw>
                </a:effectLst>
                <a:latin typeface="+mj-lt"/>
                <a:ea typeface="+mj-ea"/>
                <a:cs typeface="+mj-cs"/>
              </a:rPr>
              <a:t>Economy</a:t>
            </a:r>
          </a:p>
          <a:p>
            <a:pPr eaLnBrk="1" hangingPunct="1">
              <a:spcBef>
                <a:spcPct val="0"/>
              </a:spcBef>
              <a:buClrTx/>
              <a:buNone/>
            </a:pPr>
            <a:endParaRPr lang="en-US" altLang="en-US" sz="2400" b="1" dirty="0">
              <a:solidFill>
                <a:srgbClr val="FF0000"/>
              </a:solidFill>
              <a:effectLst>
                <a:outerShdw blurRad="38100" dist="38100" dir="2700000" algn="tl">
                  <a:srgbClr val="000000">
                    <a:alpha val="43137"/>
                  </a:srgbClr>
                </a:outerShdw>
              </a:effectLst>
              <a:latin typeface="+mj-lt"/>
              <a:ea typeface="+mj-ea"/>
              <a:cs typeface="+mj-cs"/>
            </a:endParaRPr>
          </a:p>
          <a:p>
            <a:pPr marL="342900" indent="-342900" eaLnBrk="1" hangingPunct="1">
              <a:spcBef>
                <a:spcPct val="0"/>
              </a:spcBef>
              <a:buClrTx/>
              <a:buFont typeface="Wingdings" panose="05000000000000000000" pitchFamily="2" charset="2"/>
              <a:buChar char="ü"/>
            </a:pPr>
            <a:r>
              <a:rPr lang="en-US" altLang="en-US" sz="2400" b="1" dirty="0" smtClean="0">
                <a:solidFill>
                  <a:srgbClr val="FF0000"/>
                </a:solidFill>
                <a:effectLst>
                  <a:outerShdw blurRad="38100" dist="38100" dir="2700000" algn="tl">
                    <a:srgbClr val="000000">
                      <a:alpha val="43137"/>
                    </a:srgbClr>
                  </a:outerShdw>
                </a:effectLst>
                <a:latin typeface="+mj-lt"/>
                <a:ea typeface="+mj-ea"/>
                <a:cs typeface="+mj-cs"/>
              </a:rPr>
              <a:t>Contributed more than $4.6 trillion to consumer spending</a:t>
            </a:r>
          </a:p>
          <a:p>
            <a:pPr marL="1085850" lvl="1" indent="-342900" eaLnBrk="1" hangingPunct="1">
              <a:spcBef>
                <a:spcPct val="0"/>
              </a:spcBef>
              <a:buClrTx/>
              <a:buFont typeface="Wingdings" panose="05000000000000000000" pitchFamily="2" charset="2"/>
              <a:buChar char="ü"/>
            </a:pPr>
            <a:r>
              <a:rPr lang="en-US" altLang="en-US" sz="2200" b="1" dirty="0" smtClean="0">
                <a:solidFill>
                  <a:srgbClr val="FF0000"/>
                </a:solidFill>
                <a:effectLst>
                  <a:outerShdw blurRad="38100" dist="38100" dir="2700000" algn="tl">
                    <a:srgbClr val="000000">
                      <a:alpha val="43137"/>
                    </a:srgbClr>
                  </a:outerShdw>
                </a:effectLst>
                <a:latin typeface="+mj-lt"/>
                <a:ea typeface="+mj-ea"/>
                <a:cs typeface="+mj-cs"/>
              </a:rPr>
              <a:t>$3 trillion+ on goods/services</a:t>
            </a:r>
          </a:p>
          <a:p>
            <a:pPr marL="1085850" lvl="1" indent="-342900" eaLnBrk="1" hangingPunct="1">
              <a:spcBef>
                <a:spcPct val="0"/>
              </a:spcBef>
              <a:buClrTx/>
              <a:buFont typeface="Wingdings" panose="05000000000000000000" pitchFamily="2" charset="2"/>
              <a:buChar char="ü"/>
            </a:pPr>
            <a:r>
              <a:rPr lang="en-US" altLang="en-US" sz="2200" b="1" dirty="0" smtClean="0">
                <a:solidFill>
                  <a:srgbClr val="FF0000"/>
                </a:solidFill>
                <a:effectLst>
                  <a:outerShdw blurRad="38100" dist="38100" dir="2700000" algn="tl">
                    <a:srgbClr val="000000">
                      <a:alpha val="43137"/>
                    </a:srgbClr>
                  </a:outerShdw>
                </a:effectLst>
                <a:latin typeface="+mj-lt"/>
                <a:ea typeface="+mj-ea"/>
                <a:cs typeface="+mj-cs"/>
              </a:rPr>
              <a:t>$1.5 trillion on healthcare</a:t>
            </a:r>
          </a:p>
          <a:p>
            <a:pPr lvl="1" indent="0" eaLnBrk="1" hangingPunct="1">
              <a:spcBef>
                <a:spcPct val="0"/>
              </a:spcBef>
              <a:buClrTx/>
              <a:buNone/>
            </a:pPr>
            <a:endParaRPr lang="en-US" altLang="en-US" sz="2200" b="1" dirty="0" smtClean="0">
              <a:solidFill>
                <a:srgbClr val="FF0000"/>
              </a:solidFill>
              <a:effectLst>
                <a:outerShdw blurRad="38100" dist="38100" dir="2700000" algn="tl">
                  <a:srgbClr val="000000">
                    <a:alpha val="43137"/>
                  </a:srgbClr>
                </a:outerShdw>
              </a:effectLst>
              <a:latin typeface="+mj-lt"/>
              <a:ea typeface="+mj-ea"/>
              <a:cs typeface="+mj-cs"/>
            </a:endParaRPr>
          </a:p>
          <a:p>
            <a:pPr marL="342900" indent="-342900" eaLnBrk="1" hangingPunct="1">
              <a:spcBef>
                <a:spcPct val="0"/>
              </a:spcBef>
              <a:buClrTx/>
              <a:buFont typeface="Wingdings" panose="05000000000000000000" pitchFamily="2" charset="2"/>
              <a:buChar char="ü"/>
            </a:pPr>
            <a:r>
              <a:rPr lang="en-US" altLang="en-US" sz="2400" b="1" dirty="0" smtClean="0">
                <a:solidFill>
                  <a:srgbClr val="FF0000"/>
                </a:solidFill>
                <a:effectLst>
                  <a:outerShdw blurRad="38100" dist="38100" dir="2700000" algn="tl">
                    <a:srgbClr val="000000">
                      <a:alpha val="43137"/>
                    </a:srgbClr>
                  </a:outerShdw>
                </a:effectLst>
                <a:latin typeface="+mj-lt"/>
                <a:ea typeface="+mj-ea"/>
                <a:cs typeface="+mj-cs"/>
              </a:rPr>
              <a:t>Provides employment to nearly 100 million Americans; earning $4.5 trillion in wages &amp; salaries</a:t>
            </a:r>
          </a:p>
          <a:p>
            <a:pPr eaLnBrk="1" hangingPunct="1">
              <a:spcBef>
                <a:spcPct val="0"/>
              </a:spcBef>
              <a:buClrTx/>
              <a:buNone/>
            </a:pPr>
            <a:endParaRPr lang="en-US" altLang="en-US" sz="2400" b="1" dirty="0" smtClean="0">
              <a:solidFill>
                <a:srgbClr val="FF0000"/>
              </a:solidFill>
              <a:effectLst>
                <a:outerShdw blurRad="38100" dist="38100" dir="2700000" algn="tl">
                  <a:srgbClr val="000000">
                    <a:alpha val="43137"/>
                  </a:srgbClr>
                </a:outerShdw>
              </a:effectLst>
              <a:latin typeface="+mj-lt"/>
              <a:ea typeface="+mj-ea"/>
              <a:cs typeface="+mj-cs"/>
            </a:endParaRPr>
          </a:p>
          <a:p>
            <a:pPr marL="342900" indent="-342900" eaLnBrk="1" hangingPunct="1">
              <a:spcBef>
                <a:spcPct val="0"/>
              </a:spcBef>
              <a:buClrTx/>
              <a:buFont typeface="Wingdings" panose="05000000000000000000" pitchFamily="2" charset="2"/>
              <a:buChar char="ü"/>
            </a:pPr>
            <a:r>
              <a:rPr lang="en-US" altLang="en-US" sz="2400" b="1" dirty="0" smtClean="0">
                <a:solidFill>
                  <a:srgbClr val="FF0000"/>
                </a:solidFill>
                <a:effectLst>
                  <a:outerShdw blurRad="38100" dist="38100" dir="2700000" algn="tl">
                    <a:srgbClr val="000000">
                      <a:alpha val="43137"/>
                    </a:srgbClr>
                  </a:outerShdw>
                </a:effectLst>
                <a:latin typeface="+mj-lt"/>
                <a:ea typeface="+mj-ea"/>
                <a:cs typeface="+mj-cs"/>
              </a:rPr>
              <a:t>Huge source of charitable giving:  $100 billion annually</a:t>
            </a:r>
          </a:p>
          <a:p>
            <a:pPr eaLnBrk="1" hangingPunct="1">
              <a:spcBef>
                <a:spcPct val="0"/>
              </a:spcBef>
              <a:buClrTx/>
              <a:buNone/>
            </a:pPr>
            <a:endParaRPr lang="en-US" altLang="en-US" sz="2400" b="1" dirty="0" smtClean="0">
              <a:solidFill>
                <a:srgbClr val="FF0000"/>
              </a:solidFill>
              <a:effectLst>
                <a:outerShdw blurRad="38100" dist="38100" dir="2700000" algn="tl">
                  <a:srgbClr val="000000">
                    <a:alpha val="43137"/>
                  </a:srgbClr>
                </a:outerShdw>
              </a:effectLst>
              <a:latin typeface="+mj-lt"/>
              <a:ea typeface="+mj-ea"/>
              <a:cs typeface="+mj-cs"/>
            </a:endParaRPr>
          </a:p>
          <a:p>
            <a:pPr marL="342900" indent="-342900" eaLnBrk="1" hangingPunct="1">
              <a:spcBef>
                <a:spcPct val="0"/>
              </a:spcBef>
              <a:buClrTx/>
              <a:buFont typeface="Wingdings" panose="05000000000000000000" pitchFamily="2" charset="2"/>
              <a:buChar char="ü"/>
            </a:pPr>
            <a:r>
              <a:rPr lang="en-US" altLang="en-US" sz="2400" b="1" dirty="0" smtClean="0">
                <a:solidFill>
                  <a:srgbClr val="FF0000"/>
                </a:solidFill>
                <a:effectLst>
                  <a:outerShdw blurRad="38100" dist="38100" dir="2700000" algn="tl">
                    <a:srgbClr val="000000">
                      <a:alpha val="43137"/>
                    </a:srgbClr>
                  </a:outerShdw>
                </a:effectLst>
                <a:latin typeface="+mj-lt"/>
                <a:ea typeface="+mj-ea"/>
                <a:cs typeface="+mj-cs"/>
              </a:rPr>
              <a:t>Beneficiaries are not limited to people age 50+, but all people of all ages who have jobs, salaries, wages.</a:t>
            </a:r>
            <a:endParaRPr lang="en-US" altLang="en-US" sz="3600" b="1"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837974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Cotton Baby Clothes, Newborn Clothes Gift Box Spring / summer Infa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127" y="1080654"/>
            <a:ext cx="2410692" cy="241069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sp.yimg.com/xj/th?id=OIP.M9395c38835c65e5418ef29c284f788d2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05" y="47946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sp.yimg.com/xj/th?id=OIP.Mdae9c0babde2b0295667c4a9d984fa61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34" y="4334041"/>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sp.yimg.com/xj/th?id=OIP.M8ff84d02e0cac7f41a1e5e51837dd25eH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5124" y="3491346"/>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p.yimg.com/xj/th?id=OIP.M0f948ecf2718bd2fc7a1149093413797H0&amp;pid=15.1&amp;P=0&amp;w=300&amp;h=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9627" y="1606507"/>
            <a:ext cx="2857500" cy="2371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9965" y="6239041"/>
            <a:ext cx="7610930" cy="584775"/>
          </a:xfrm>
          <a:prstGeom prst="rect">
            <a:avLst/>
          </a:prstGeom>
          <a:noFill/>
        </p:spPr>
        <p:txBody>
          <a:bodyPr wrap="none" rtlCol="0">
            <a:spAutoFit/>
          </a:bodyPr>
          <a:lstStyle/>
          <a:p>
            <a:r>
              <a:rPr lang="en-US" sz="3200" dirty="0" smtClean="0"/>
              <a:t>The Longevity Economy’s Impact on Industry</a:t>
            </a:r>
            <a:endParaRPr lang="en-US" sz="3200" dirty="0"/>
          </a:p>
        </p:txBody>
      </p:sp>
      <p:pic>
        <p:nvPicPr>
          <p:cNvPr id="10254" name="Picture 14" descr="https://sp.yimg.com/xj/th?id=OIP.M74349df04d9b5a2563f5df94c3174174o0&amp;pid=15.1&amp;P=0&amp;w=300&amp;h=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4466" y="3381541"/>
            <a:ext cx="23336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10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evivemycareer.com/wp-content/uploads/2010/11/senior_worker_holding_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3" y="1282066"/>
            <a:ext cx="7980218" cy="547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27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ikemack.ca/wp-content/uploads/2012/02/pi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803" y="2004365"/>
            <a:ext cx="5237018" cy="4806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009785"/>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workforce is not a pie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4180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79157"/>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Lump of Labor Fallacy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390" name="Picture 6" descr="http://media-cache-ec0.pinimg.com/736x/8c/24/3b/8c243b2b6d6d372274854e14acc4579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861" y="2110837"/>
            <a:ext cx="3446277" cy="458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86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65925" y="629096"/>
            <a:ext cx="8116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Wingdings" pitchFamily="2" charset="2"/>
              <a:buChar char="§"/>
              <a:defRPr sz="2000">
                <a:solidFill>
                  <a:schemeClr val="tx1"/>
                </a:solidFill>
                <a:latin typeface="Calibri" pitchFamily="34" charset="0"/>
                <a:ea typeface="MS PGothic" pitchFamily="34" charset="-128"/>
              </a:defRPr>
            </a:lvl1pPr>
            <a:lvl2pPr marL="742950" indent="-285750" eaLnBrk="0" hangingPunct="0">
              <a:spcBef>
                <a:spcPct val="20000"/>
              </a:spcBef>
              <a:buClr>
                <a:srgbClr val="FF0000"/>
              </a:buClr>
              <a:buFont typeface="Arial" pitchFamily="34" charset="0"/>
              <a:buChar char="–"/>
              <a:defRPr>
                <a:solidFill>
                  <a:schemeClr val="tx1"/>
                </a:solidFill>
                <a:latin typeface="Calibri" pitchFamily="34" charset="0"/>
                <a:ea typeface="MS PGothic" pitchFamily="34" charset="-128"/>
              </a:defRPr>
            </a:lvl2pPr>
            <a:lvl3pPr marL="1143000" indent="-228600" eaLnBrk="0" hangingPunct="0">
              <a:spcBef>
                <a:spcPct val="20000"/>
              </a:spcBef>
              <a:buClr>
                <a:srgbClr val="FF0000"/>
              </a:buClr>
              <a:buFont typeface="Arial" pitchFamily="34" charset="0"/>
              <a:buChar char="•"/>
              <a:defRPr sz="1600">
                <a:solidFill>
                  <a:schemeClr val="tx1"/>
                </a:solidFill>
                <a:latin typeface="Calibri" pitchFamily="34" charset="0"/>
                <a:ea typeface="MS PGothic" pitchFamily="34" charset="-128"/>
              </a:defRPr>
            </a:lvl3pPr>
            <a:lvl4pPr marL="16002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4pPr>
            <a:lvl5pPr marL="20574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9pPr>
          </a:lstStyle>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Shrinking Younger Workforce</a:t>
            </a:r>
            <a:endParaRPr lang="en-US" altLang="en-US" sz="3600" b="1" dirty="0" smtClean="0">
              <a:solidFill>
                <a:srgbClr val="FF0000"/>
              </a:solidFill>
              <a:effectLst>
                <a:outerShdw blurRad="38100" dist="38100" dir="2700000" algn="tl">
                  <a:srgbClr val="000000">
                    <a:alpha val="43137"/>
                  </a:srgbClr>
                </a:outerShdw>
              </a:effectLst>
              <a:latin typeface="+mj-lt"/>
              <a:ea typeface="+mj-ea"/>
              <a:cs typeface="+mj-cs"/>
            </a:endParaRPr>
          </a:p>
        </p:txBody>
      </p:sp>
      <p:pic>
        <p:nvPicPr>
          <p:cNvPr id="3076" name="Picture 4" descr="https://sp.yimg.com/xj/th?id=OIP.M6ee72e30e3868697d9efeb6ac1f10ab1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849" y="3776352"/>
            <a:ext cx="3283619" cy="21781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6265" y="1615044"/>
            <a:ext cx="7220197" cy="2554545"/>
          </a:xfrm>
          <a:prstGeom prst="rect">
            <a:avLst/>
          </a:prstGeom>
          <a:noFill/>
        </p:spPr>
        <p:txBody>
          <a:bodyPr wrap="square" rtlCol="0">
            <a:spAutoFit/>
          </a:bodyPr>
          <a:lstStyle/>
          <a:p>
            <a:r>
              <a:rPr lang="en-US" sz="3200" dirty="0" smtClean="0"/>
              <a:t>Workers 65+ outnumber teens!</a:t>
            </a:r>
          </a:p>
          <a:p>
            <a:endParaRPr lang="en-US" sz="3200" dirty="0"/>
          </a:p>
          <a:p>
            <a:endParaRPr lang="en-US" sz="3200" dirty="0"/>
          </a:p>
          <a:p>
            <a:r>
              <a:rPr lang="en-US" sz="3200" dirty="0" smtClean="0"/>
              <a:t>In the past 10 years, workers 40-49 decreased by 6%.</a:t>
            </a:r>
            <a:endParaRPr lang="en-US" sz="3200" dirty="0"/>
          </a:p>
        </p:txBody>
      </p:sp>
    </p:spTree>
    <p:extLst>
      <p:ext uri="{BB962C8B-B14F-4D97-AF65-F5344CB8AC3E}">
        <p14:creationId xmlns:p14="http://schemas.microsoft.com/office/powerpoint/2010/main" val="216776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6356350"/>
            <a:ext cx="2895600" cy="365125"/>
          </a:xfrm>
        </p:spPr>
        <p:txBody>
          <a:bodyPr/>
          <a:lstStyle/>
          <a:p>
            <a:pPr>
              <a:defRPr/>
            </a:pPr>
            <a:r>
              <a:rPr lang="en-US" dirty="0" smtClean="0"/>
              <a:t>2</a:t>
            </a:r>
          </a:p>
          <a:p>
            <a:pPr>
              <a:defRPr/>
            </a:pPr>
            <a:endParaRPr lang="en-US" dirty="0"/>
          </a:p>
        </p:txBody>
      </p:sp>
      <p:sp>
        <p:nvSpPr>
          <p:cNvPr id="2" name="TextBox 1"/>
          <p:cNvSpPr txBox="1"/>
          <p:nvPr/>
        </p:nvSpPr>
        <p:spPr>
          <a:xfrm>
            <a:off x="327893" y="4483485"/>
            <a:ext cx="5989845" cy="1323439"/>
          </a:xfrm>
          <a:prstGeom prst="rect">
            <a:avLst/>
          </a:prstGeom>
          <a:noFill/>
        </p:spPr>
        <p:txBody>
          <a:bodyPr wrap="none" rtlCol="0">
            <a:spAutoFit/>
          </a:bodyPr>
          <a:lstStyle/>
          <a:p>
            <a:r>
              <a:rPr lang="en-US" sz="4000" dirty="0" smtClean="0"/>
              <a:t>Workers 50-59 grew by 28%</a:t>
            </a:r>
          </a:p>
          <a:p>
            <a:r>
              <a:rPr lang="en-US" sz="4000" dirty="0" smtClean="0"/>
              <a:t>Workers 60-69 grew by 72%</a:t>
            </a:r>
            <a:endParaRPr lang="en-US" sz="4000" dirty="0"/>
          </a:p>
        </p:txBody>
      </p:sp>
      <p:sp>
        <p:nvSpPr>
          <p:cNvPr id="3" name="TextBox 2"/>
          <p:cNvSpPr txBox="1"/>
          <p:nvPr/>
        </p:nvSpPr>
        <p:spPr>
          <a:xfrm>
            <a:off x="397460" y="629392"/>
            <a:ext cx="3560014" cy="1446550"/>
          </a:xfrm>
          <a:prstGeom prst="rect">
            <a:avLst/>
          </a:prstGeom>
          <a:noFill/>
        </p:spPr>
        <p:txBody>
          <a:bodyPr wrap="none" rtlCol="0">
            <a:spAutoFit/>
          </a:bodyPr>
          <a:lstStyle/>
          <a:p>
            <a:r>
              <a:rPr lang="en-US" sz="4400" dirty="0" smtClean="0">
                <a:solidFill>
                  <a:srgbClr val="E3242B"/>
                </a:solidFill>
              </a:rPr>
              <a:t>50+ Workforce</a:t>
            </a:r>
          </a:p>
          <a:p>
            <a:r>
              <a:rPr lang="en-US" sz="4400" dirty="0" smtClean="0">
                <a:solidFill>
                  <a:srgbClr val="E3242B"/>
                </a:solidFill>
              </a:rPr>
              <a:t>Last Decade</a:t>
            </a:r>
            <a:endParaRPr lang="en-US" sz="4400" dirty="0">
              <a:solidFill>
                <a:srgbClr val="E3242B"/>
              </a:solidFill>
            </a:endParaRPr>
          </a:p>
        </p:txBody>
      </p:sp>
      <p:pic>
        <p:nvPicPr>
          <p:cNvPr id="8" name="Picture 2" descr="http://states.aarp.org/wp-content/uploads/2013/10/Group_StaceyKratz_500000.jpg"/>
          <p:cNvPicPr>
            <a:picLocks noChangeAspect="1" noChangeArrowheads="1"/>
          </p:cNvPicPr>
          <p:nvPr/>
        </p:nvPicPr>
        <p:blipFill rotWithShape="1">
          <a:blip r:embed="rId3">
            <a:extLst>
              <a:ext uri="{28A0092B-C50C-407E-A947-70E740481C1C}">
                <a14:useLocalDpi xmlns:a14="http://schemas.microsoft.com/office/drawing/2010/main" val="0"/>
              </a:ext>
            </a:extLst>
          </a:blip>
          <a:srcRect t="7483"/>
          <a:stretch/>
        </p:blipFill>
        <p:spPr bwMode="auto">
          <a:xfrm>
            <a:off x="4636951" y="1352667"/>
            <a:ext cx="4095750" cy="2458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dailyreview.com/wp-content/uploads/2012/06/unemployed-over-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81" y="126813"/>
            <a:ext cx="4376756" cy="29167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881" y="3207949"/>
            <a:ext cx="8141268" cy="3046988"/>
          </a:xfrm>
          <a:prstGeom prst="rect">
            <a:avLst/>
          </a:prstGeom>
          <a:noFill/>
        </p:spPr>
        <p:txBody>
          <a:bodyPr wrap="none" rtlCol="0">
            <a:spAutoFit/>
          </a:bodyPr>
          <a:lstStyle/>
          <a:p>
            <a:r>
              <a:rPr lang="en-US" sz="3600" dirty="0" smtClean="0"/>
              <a:t>2002:  24.6% of the workforce was 50+</a:t>
            </a:r>
          </a:p>
          <a:p>
            <a:r>
              <a:rPr lang="en-US" sz="3600" dirty="0" smtClean="0"/>
              <a:t>2012:  32.3 %</a:t>
            </a:r>
          </a:p>
          <a:p>
            <a:r>
              <a:rPr lang="en-US" sz="3600" dirty="0" smtClean="0"/>
              <a:t>2022:  35.4 % </a:t>
            </a:r>
            <a:r>
              <a:rPr lang="en-US" sz="2400" dirty="0" smtClean="0"/>
              <a:t>(projection)</a:t>
            </a:r>
          </a:p>
          <a:p>
            <a:endParaRPr lang="en-US" sz="2400" dirty="0"/>
          </a:p>
          <a:p>
            <a:endParaRPr lang="en-US" sz="2400" dirty="0" smtClean="0"/>
          </a:p>
          <a:p>
            <a:r>
              <a:rPr lang="en-US" sz="3600" dirty="0" smtClean="0"/>
              <a:t>72% of workers would like to stay working.</a:t>
            </a:r>
            <a:endParaRPr lang="en-US" sz="3600" dirty="0"/>
          </a:p>
        </p:txBody>
      </p:sp>
      <p:sp>
        <p:nvSpPr>
          <p:cNvPr id="3" name="TextBox 2"/>
          <p:cNvSpPr txBox="1"/>
          <p:nvPr/>
        </p:nvSpPr>
        <p:spPr>
          <a:xfrm>
            <a:off x="5135715" y="1721922"/>
            <a:ext cx="3560014" cy="1446550"/>
          </a:xfrm>
          <a:prstGeom prst="rect">
            <a:avLst/>
          </a:prstGeom>
          <a:noFill/>
        </p:spPr>
        <p:txBody>
          <a:bodyPr wrap="none" rtlCol="0">
            <a:spAutoFit/>
          </a:bodyPr>
          <a:lstStyle/>
          <a:p>
            <a:r>
              <a:rPr lang="en-US" sz="4400" dirty="0" smtClean="0">
                <a:solidFill>
                  <a:srgbClr val="E3242B"/>
                </a:solidFill>
              </a:rPr>
              <a:t>50+ Workforce</a:t>
            </a:r>
          </a:p>
          <a:p>
            <a:r>
              <a:rPr lang="en-US" sz="4400" dirty="0" smtClean="0">
                <a:solidFill>
                  <a:srgbClr val="E3242B"/>
                </a:solidFill>
              </a:rPr>
              <a:t>Statistics</a:t>
            </a:r>
            <a:endParaRPr lang="en-US" sz="4400" dirty="0">
              <a:solidFill>
                <a:srgbClr val="E3242B"/>
              </a:solidFill>
            </a:endParaRPr>
          </a:p>
        </p:txBody>
      </p:sp>
    </p:spTree>
    <p:extLst>
      <p:ext uri="{BB962C8B-B14F-4D97-AF65-F5344CB8AC3E}">
        <p14:creationId xmlns:p14="http://schemas.microsoft.com/office/powerpoint/2010/main" val="3403766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42503" y="629096"/>
            <a:ext cx="887086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Wingdings" pitchFamily="2" charset="2"/>
              <a:buChar char="§"/>
              <a:defRPr sz="2000">
                <a:solidFill>
                  <a:schemeClr val="tx1"/>
                </a:solidFill>
                <a:latin typeface="Calibri" pitchFamily="34" charset="0"/>
                <a:ea typeface="MS PGothic" pitchFamily="34" charset="-128"/>
              </a:defRPr>
            </a:lvl1pPr>
            <a:lvl2pPr marL="742950" indent="-285750" eaLnBrk="0" hangingPunct="0">
              <a:spcBef>
                <a:spcPct val="20000"/>
              </a:spcBef>
              <a:buClr>
                <a:srgbClr val="FF0000"/>
              </a:buClr>
              <a:buFont typeface="Arial" pitchFamily="34" charset="0"/>
              <a:buChar char="–"/>
              <a:defRPr>
                <a:solidFill>
                  <a:schemeClr val="tx1"/>
                </a:solidFill>
                <a:latin typeface="Calibri" pitchFamily="34" charset="0"/>
                <a:ea typeface="MS PGothic" pitchFamily="34" charset="-128"/>
              </a:defRPr>
            </a:lvl2pPr>
            <a:lvl3pPr marL="1143000" indent="-228600" eaLnBrk="0" hangingPunct="0">
              <a:spcBef>
                <a:spcPct val="20000"/>
              </a:spcBef>
              <a:buClr>
                <a:srgbClr val="FF0000"/>
              </a:buClr>
              <a:buFont typeface="Arial" pitchFamily="34" charset="0"/>
              <a:buChar char="•"/>
              <a:defRPr sz="1600">
                <a:solidFill>
                  <a:schemeClr val="tx1"/>
                </a:solidFill>
                <a:latin typeface="Calibri" pitchFamily="34" charset="0"/>
                <a:ea typeface="MS PGothic" pitchFamily="34" charset="-128"/>
              </a:defRPr>
            </a:lvl3pPr>
            <a:lvl4pPr marL="16002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4pPr>
            <a:lvl5pPr marL="20574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9pPr>
          </a:lstStyle>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The value of older workers</a:t>
            </a:r>
          </a:p>
          <a:p>
            <a:pPr eaLnBrk="1" hangingPunct="1">
              <a:spcBef>
                <a:spcPct val="0"/>
              </a:spcBef>
              <a:buClrTx/>
              <a:buFontTx/>
              <a:buNone/>
            </a:pPr>
            <a:endParaRPr lang="en-US" altLang="en-US" sz="3600" b="1" dirty="0" smtClean="0">
              <a:solidFill>
                <a:srgbClr val="FF0000"/>
              </a:solidFill>
              <a:effectLst>
                <a:outerShdw blurRad="38100" dist="38100" dir="2700000" algn="tl">
                  <a:srgbClr val="000000">
                    <a:alpha val="43137"/>
                  </a:srgbClr>
                </a:outerShdw>
              </a:effectLst>
              <a:latin typeface="+mj-lt"/>
              <a:ea typeface="+mj-ea"/>
              <a:cs typeface="+mj-cs"/>
            </a:endParaRPr>
          </a:p>
          <a:p>
            <a:pPr eaLnBrk="1" hangingPunct="1">
              <a:spcBef>
                <a:spcPct val="0"/>
              </a:spcBef>
              <a:buClrTx/>
              <a:buFontTx/>
              <a:buNone/>
            </a:pPr>
            <a:endParaRPr lang="en-US" altLang="en-US" sz="3600" b="1" dirty="0">
              <a:solidFill>
                <a:srgbClr val="FF0000"/>
              </a:solidFill>
              <a:effectLst>
                <a:outerShdw blurRad="38100" dist="38100" dir="2700000" algn="tl">
                  <a:srgbClr val="000000">
                    <a:alpha val="43137"/>
                  </a:srgbClr>
                </a:outerShdw>
              </a:effectLst>
              <a:latin typeface="+mj-lt"/>
              <a:ea typeface="+mj-ea"/>
              <a:cs typeface="+mj-cs"/>
            </a:endParaRPr>
          </a:p>
          <a:p>
            <a:pPr marL="571500" indent="-571500" eaLnBrk="1" hangingPunct="1">
              <a:spcBef>
                <a:spcPct val="0"/>
              </a:spcBef>
              <a:buClrTx/>
              <a:buFont typeface="Wingdings" panose="05000000000000000000" pitchFamily="2" charset="2"/>
              <a:buChar char="ü"/>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Do not cost significantly more than younger workers</a:t>
            </a:r>
          </a:p>
          <a:p>
            <a:pPr eaLnBrk="1" hangingPunct="1">
              <a:spcBef>
                <a:spcPct val="0"/>
              </a:spcBef>
              <a:buClrTx/>
              <a:buFontTx/>
              <a:buNone/>
            </a:pPr>
            <a:endParaRPr lang="en-US" altLang="en-US" sz="3600" b="1" dirty="0">
              <a:solidFill>
                <a:srgbClr val="FF0000"/>
              </a:solidFill>
              <a:effectLst>
                <a:outerShdw blurRad="38100" dist="38100" dir="2700000" algn="tl">
                  <a:srgbClr val="000000">
                    <a:alpha val="43137"/>
                  </a:srgbClr>
                </a:outerShdw>
              </a:effectLst>
              <a:latin typeface="+mj-lt"/>
              <a:ea typeface="+mj-ea"/>
              <a:cs typeface="+mj-cs"/>
            </a:endParaRPr>
          </a:p>
          <a:p>
            <a:pPr marL="571500" indent="-571500" eaLnBrk="1" hangingPunct="1">
              <a:spcBef>
                <a:spcPct val="0"/>
              </a:spcBef>
              <a:buClrTx/>
              <a:buFont typeface="Wingdings" panose="05000000000000000000" pitchFamily="2" charset="2"/>
              <a:buChar char="ü"/>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Productivity can increase with age</a:t>
            </a:r>
          </a:p>
          <a:p>
            <a:pPr eaLnBrk="1" hangingPunct="1">
              <a:spcBef>
                <a:spcPct val="0"/>
              </a:spcBef>
              <a:buClrTx/>
              <a:buFontTx/>
              <a:buNone/>
            </a:pPr>
            <a:endParaRPr lang="en-US" altLang="en-US" sz="3600" b="1" dirty="0">
              <a:solidFill>
                <a:srgbClr val="FF0000"/>
              </a:solidFill>
              <a:effectLst>
                <a:outerShdw blurRad="38100" dist="38100" dir="2700000" algn="tl">
                  <a:srgbClr val="000000">
                    <a:alpha val="43137"/>
                  </a:srgbClr>
                </a:outerShdw>
              </a:effectLst>
              <a:latin typeface="+mj-lt"/>
              <a:ea typeface="+mj-ea"/>
              <a:cs typeface="+mj-cs"/>
            </a:endParaRPr>
          </a:p>
          <a:p>
            <a:pPr marL="571500" indent="-571500" eaLnBrk="1" hangingPunct="1">
              <a:spcBef>
                <a:spcPct val="0"/>
              </a:spcBef>
              <a:buClrTx/>
              <a:buFont typeface="Wingdings" panose="05000000000000000000" pitchFamily="2" charset="2"/>
              <a:buChar char="ü"/>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Are more engaged</a:t>
            </a:r>
            <a:endParaRPr lang="en-US" altLang="en-US" sz="3600" b="1" dirty="0" smtClean="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2530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42503" y="629096"/>
            <a:ext cx="887086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Wingdings" pitchFamily="2" charset="2"/>
              <a:buChar char="§"/>
              <a:defRPr sz="2000">
                <a:solidFill>
                  <a:schemeClr val="tx1"/>
                </a:solidFill>
                <a:latin typeface="Calibri" pitchFamily="34" charset="0"/>
                <a:ea typeface="MS PGothic" pitchFamily="34" charset="-128"/>
              </a:defRPr>
            </a:lvl1pPr>
            <a:lvl2pPr marL="742950" indent="-285750" eaLnBrk="0" hangingPunct="0">
              <a:spcBef>
                <a:spcPct val="20000"/>
              </a:spcBef>
              <a:buClr>
                <a:srgbClr val="FF0000"/>
              </a:buClr>
              <a:buFont typeface="Arial" pitchFamily="34" charset="0"/>
              <a:buChar char="–"/>
              <a:defRPr>
                <a:solidFill>
                  <a:schemeClr val="tx1"/>
                </a:solidFill>
                <a:latin typeface="Calibri" pitchFamily="34" charset="0"/>
                <a:ea typeface="MS PGothic" pitchFamily="34" charset="-128"/>
              </a:defRPr>
            </a:lvl2pPr>
            <a:lvl3pPr marL="1143000" indent="-228600" eaLnBrk="0" hangingPunct="0">
              <a:spcBef>
                <a:spcPct val="20000"/>
              </a:spcBef>
              <a:buClr>
                <a:srgbClr val="FF0000"/>
              </a:buClr>
              <a:buFont typeface="Arial" pitchFamily="34" charset="0"/>
              <a:buChar char="•"/>
              <a:defRPr sz="1600">
                <a:solidFill>
                  <a:schemeClr val="tx1"/>
                </a:solidFill>
                <a:latin typeface="Calibri" pitchFamily="34" charset="0"/>
                <a:ea typeface="MS PGothic" pitchFamily="34" charset="-128"/>
              </a:defRPr>
            </a:lvl3pPr>
            <a:lvl4pPr marL="16002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4pPr>
            <a:lvl5pPr marL="20574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9pPr>
          </a:lstStyle>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Engagement = Revenue</a:t>
            </a:r>
          </a:p>
          <a:p>
            <a:pPr eaLnBrk="1" hangingPunct="1">
              <a:spcBef>
                <a:spcPct val="0"/>
              </a:spcBef>
              <a:buClrTx/>
              <a:buFontTx/>
              <a:buNone/>
            </a:pPr>
            <a:endParaRPr lang="en-US" altLang="en-US" sz="3600" b="1" dirty="0">
              <a:solidFill>
                <a:srgbClr val="FF0000"/>
              </a:solidFill>
              <a:effectLst>
                <a:outerShdw blurRad="38100" dist="38100" dir="2700000" algn="tl">
                  <a:srgbClr val="000000">
                    <a:alpha val="43137"/>
                  </a:srgbClr>
                </a:outerShdw>
              </a:effectLst>
              <a:latin typeface="+mj-lt"/>
              <a:ea typeface="+mj-ea"/>
              <a:cs typeface="+mj-cs"/>
            </a:endParaRPr>
          </a:p>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*65% are considered engaged</a:t>
            </a:r>
          </a:p>
          <a:p>
            <a:pPr eaLnBrk="1" hangingPunct="1">
              <a:spcBef>
                <a:spcPct val="0"/>
              </a:spcBef>
              <a:buClrTx/>
              <a:buFontTx/>
              <a:buNone/>
            </a:pPr>
            <a:r>
              <a:rPr lang="en-US" altLang="en-US" sz="2800" dirty="0" smtClean="0">
                <a:solidFill>
                  <a:srgbClr val="FF0000"/>
                </a:solidFill>
                <a:effectLst>
                  <a:outerShdw blurRad="38100" dist="38100" dir="2700000" algn="tl">
                    <a:srgbClr val="000000">
                      <a:alpha val="43137"/>
                    </a:srgbClr>
                  </a:outerShdw>
                </a:effectLst>
                <a:latin typeface="+mj-lt"/>
                <a:ea typeface="+mj-ea"/>
                <a:cs typeface="+mj-cs"/>
              </a:rPr>
              <a:t>(compared to younger employees who average 58-60%)</a:t>
            </a:r>
          </a:p>
          <a:p>
            <a:pPr eaLnBrk="1" hangingPunct="1">
              <a:spcBef>
                <a:spcPct val="0"/>
              </a:spcBef>
              <a:buClrTx/>
              <a:buFontTx/>
              <a:buNone/>
            </a:pPr>
            <a:endParaRPr lang="en-US" altLang="en-US" sz="3600" b="1" dirty="0">
              <a:solidFill>
                <a:srgbClr val="FF0000"/>
              </a:solidFill>
              <a:effectLst>
                <a:outerShdw blurRad="38100" dist="38100" dir="2700000" algn="tl">
                  <a:srgbClr val="000000">
                    <a:alpha val="43137"/>
                  </a:srgbClr>
                </a:outerShdw>
              </a:effectLst>
              <a:latin typeface="+mj-lt"/>
              <a:ea typeface="+mj-ea"/>
              <a:cs typeface="+mj-cs"/>
            </a:endParaRPr>
          </a:p>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*Increases revenue growth.</a:t>
            </a:r>
          </a:p>
          <a:p>
            <a:pPr eaLnBrk="1" hangingPunct="1">
              <a:spcBef>
                <a:spcPct val="0"/>
              </a:spcBef>
              <a:buClrTx/>
              <a:buFontTx/>
              <a:buNone/>
            </a:pPr>
            <a:r>
              <a:rPr lang="en-US" altLang="en-US" sz="3600" b="1" dirty="0">
                <a:solidFill>
                  <a:srgbClr val="FF0000"/>
                </a:solidFill>
                <a:effectLst>
                  <a:outerShdw blurRad="38100" dist="38100" dir="2700000" algn="tl">
                    <a:srgbClr val="000000">
                      <a:alpha val="43137"/>
                    </a:srgbClr>
                  </a:outerShdw>
                </a:effectLst>
                <a:latin typeface="+mj-lt"/>
                <a:ea typeface="+mj-ea"/>
                <a:cs typeface="+mj-cs"/>
              </a:rPr>
              <a:t>	</a:t>
            </a:r>
            <a:r>
              <a:rPr lang="en-US" altLang="en-US" sz="3600" dirty="0" smtClean="0">
                <a:solidFill>
                  <a:srgbClr val="FF0000"/>
                </a:solidFill>
                <a:effectLst>
                  <a:outerShdw blurRad="38100" dist="38100" dir="2700000" algn="tl">
                    <a:srgbClr val="000000">
                      <a:alpha val="43137"/>
                    </a:srgbClr>
                  </a:outerShdw>
                </a:effectLst>
                <a:latin typeface="+mj-lt"/>
                <a:ea typeface="+mj-ea"/>
                <a:cs typeface="+mj-cs"/>
              </a:rPr>
              <a:t>5% increased engagement = 3% of revenue</a:t>
            </a:r>
          </a:p>
          <a:p>
            <a:pPr eaLnBrk="1" hangingPunct="1">
              <a:spcBef>
                <a:spcPct val="0"/>
              </a:spcBef>
              <a:buClrTx/>
              <a:buFontTx/>
              <a:buNone/>
            </a:pPr>
            <a:endParaRPr lang="en-US" altLang="en-US" sz="3600" dirty="0">
              <a:solidFill>
                <a:srgbClr val="FF0000"/>
              </a:solidFill>
              <a:effectLst>
                <a:outerShdw blurRad="38100" dist="38100" dir="2700000" algn="tl">
                  <a:srgbClr val="000000">
                    <a:alpha val="43137"/>
                  </a:srgbClr>
                </a:outerShdw>
              </a:effectLst>
              <a:latin typeface="+mj-lt"/>
              <a:ea typeface="+mj-ea"/>
              <a:cs typeface="+mj-cs"/>
            </a:endParaRPr>
          </a:p>
          <a:p>
            <a:pPr eaLnBrk="1" hangingPunct="1">
              <a:spcBef>
                <a:spcPct val="0"/>
              </a:spcBef>
              <a:buClrTx/>
              <a:buFontTx/>
              <a:buNone/>
            </a:pPr>
            <a:r>
              <a:rPr lang="en-US" altLang="en-US" sz="3600" dirty="0" smtClean="0">
                <a:solidFill>
                  <a:srgbClr val="FF0000"/>
                </a:solidFill>
                <a:effectLst>
                  <a:outerShdw blurRad="38100" dist="38100" dir="2700000" algn="tl">
                    <a:srgbClr val="000000">
                      <a:alpha val="43137"/>
                    </a:srgbClr>
                  </a:outerShdw>
                </a:effectLst>
                <a:latin typeface="+mj-lt"/>
                <a:ea typeface="+mj-ea"/>
                <a:cs typeface="+mj-cs"/>
              </a:rPr>
              <a:t>Older workers improve business outcomes</a:t>
            </a:r>
          </a:p>
          <a:p>
            <a:pPr eaLnBrk="1" hangingPunct="1">
              <a:spcBef>
                <a:spcPct val="0"/>
              </a:spcBef>
              <a:buClrTx/>
              <a:buFontTx/>
              <a:buNone/>
            </a:pPr>
            <a:endParaRPr lang="en-US" altLang="en-US" sz="3600" b="1" dirty="0" smtClean="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993313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65925" y="629096"/>
            <a:ext cx="8116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Wingdings" pitchFamily="2" charset="2"/>
              <a:buChar char="§"/>
              <a:defRPr sz="2000">
                <a:solidFill>
                  <a:schemeClr val="tx1"/>
                </a:solidFill>
                <a:latin typeface="Calibri" pitchFamily="34" charset="0"/>
                <a:ea typeface="MS PGothic" pitchFamily="34" charset="-128"/>
              </a:defRPr>
            </a:lvl1pPr>
            <a:lvl2pPr marL="742950" indent="-285750" eaLnBrk="0" hangingPunct="0">
              <a:spcBef>
                <a:spcPct val="20000"/>
              </a:spcBef>
              <a:buClr>
                <a:srgbClr val="FF0000"/>
              </a:buClr>
              <a:buFont typeface="Arial" pitchFamily="34" charset="0"/>
              <a:buChar char="–"/>
              <a:defRPr>
                <a:solidFill>
                  <a:schemeClr val="tx1"/>
                </a:solidFill>
                <a:latin typeface="Calibri" pitchFamily="34" charset="0"/>
                <a:ea typeface="MS PGothic" pitchFamily="34" charset="-128"/>
              </a:defRPr>
            </a:lvl2pPr>
            <a:lvl3pPr marL="1143000" indent="-228600" eaLnBrk="0" hangingPunct="0">
              <a:spcBef>
                <a:spcPct val="20000"/>
              </a:spcBef>
              <a:buClr>
                <a:srgbClr val="FF0000"/>
              </a:buClr>
              <a:buFont typeface="Arial" pitchFamily="34" charset="0"/>
              <a:buChar char="•"/>
              <a:defRPr sz="1600">
                <a:solidFill>
                  <a:schemeClr val="tx1"/>
                </a:solidFill>
                <a:latin typeface="Calibri" pitchFamily="34" charset="0"/>
                <a:ea typeface="MS PGothic" pitchFamily="34" charset="-128"/>
              </a:defRPr>
            </a:lvl3pPr>
            <a:lvl4pPr marL="16002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4pPr>
            <a:lvl5pPr marL="2057400" indent="-228600" eaLnBrk="0" hangingPunct="0">
              <a:spcBef>
                <a:spcPct val="20000"/>
              </a:spcBef>
              <a:buClr>
                <a:srgbClr val="FF0000"/>
              </a:buClr>
              <a:buFont typeface="Arial" pitchFamily="34" charset="0"/>
              <a:buChar char="»"/>
              <a:defRPr sz="14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FF0000"/>
              </a:buClr>
              <a:buFont typeface="Arial" pitchFamily="34" charset="0"/>
              <a:buChar char="»"/>
              <a:defRPr sz="1400">
                <a:solidFill>
                  <a:schemeClr val="tx1"/>
                </a:solidFill>
                <a:latin typeface="Calibri" pitchFamily="34" charset="0"/>
                <a:ea typeface="MS PGothic" pitchFamily="34" charset="-128"/>
              </a:defRPr>
            </a:lvl9pPr>
          </a:lstStyle>
          <a:p>
            <a:pPr eaLnBrk="1" hangingPunct="1">
              <a:spcBef>
                <a:spcPct val="0"/>
              </a:spcBef>
              <a:buClrTx/>
              <a:buFontTx/>
              <a:buNone/>
            </a:pPr>
            <a:r>
              <a:rPr lang="en-US" altLang="en-US" sz="3600" b="1" dirty="0" smtClean="0">
                <a:solidFill>
                  <a:srgbClr val="FF0000"/>
                </a:solidFill>
                <a:effectLst>
                  <a:outerShdw blurRad="38100" dist="38100" dir="2700000" algn="tl">
                    <a:srgbClr val="000000">
                      <a:alpha val="43137"/>
                    </a:srgbClr>
                  </a:outerShdw>
                </a:effectLst>
                <a:latin typeface="+mj-lt"/>
                <a:ea typeface="+mj-ea"/>
                <a:cs typeface="+mj-cs"/>
              </a:rPr>
              <a:t>The value of older workers:</a:t>
            </a:r>
          </a:p>
        </p:txBody>
      </p:sp>
      <p:sp>
        <p:nvSpPr>
          <p:cNvPr id="3" name="Rectangle 2"/>
          <p:cNvSpPr/>
          <p:nvPr/>
        </p:nvSpPr>
        <p:spPr>
          <a:xfrm>
            <a:off x="-116101" y="1275427"/>
            <a:ext cx="6292107"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Greater professionalism</a:t>
            </a:r>
            <a:endParaRPr lang="en-US" sz="4800" b="1" cap="none" spc="0" dirty="0">
              <a:ln/>
              <a:solidFill>
                <a:schemeClr val="accent3"/>
              </a:solidFill>
              <a:effectLst/>
            </a:endParaRPr>
          </a:p>
        </p:txBody>
      </p:sp>
      <p:sp>
        <p:nvSpPr>
          <p:cNvPr id="5" name="Rectangle 4"/>
          <p:cNvSpPr/>
          <p:nvPr/>
        </p:nvSpPr>
        <p:spPr>
          <a:xfrm>
            <a:off x="95888" y="3473532"/>
            <a:ext cx="584089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a typeface="+mj-ea"/>
                <a:cs typeface="+mj-cs"/>
              </a:rPr>
              <a:t>Stronger work ethic</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Rectangle 5"/>
          <p:cNvSpPr/>
          <p:nvPr/>
        </p:nvSpPr>
        <p:spPr>
          <a:xfrm>
            <a:off x="1578317" y="5021766"/>
            <a:ext cx="525022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Greater reliability</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4009591" y="1947506"/>
            <a:ext cx="4627421" cy="923330"/>
          </a:xfrm>
          <a:prstGeom prst="rect">
            <a:avLst/>
          </a:prstGeom>
          <a:noFill/>
        </p:spPr>
        <p:txBody>
          <a:bodyPr wrap="none" lIns="91440" tIns="45720" rIns="91440" bIns="45720">
            <a:spAutoFit/>
          </a:bodyPr>
          <a:lstStyle/>
          <a:p>
            <a:pPr algn="ctr"/>
            <a:r>
              <a:rPr lang="en-US"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rPr>
              <a:t>Lower turnover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5165144" y="4142945"/>
            <a:ext cx="368562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Experience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angle 8"/>
          <p:cNvSpPr/>
          <p:nvPr/>
        </p:nvSpPr>
        <p:spPr>
          <a:xfrm>
            <a:off x="869629" y="4132566"/>
            <a:ext cx="3333798" cy="923330"/>
          </a:xfrm>
          <a:prstGeom prst="rect">
            <a:avLst/>
          </a:prstGeom>
          <a:noFill/>
        </p:spPr>
        <p:txBody>
          <a:bodyPr wrap="none" lIns="91440" tIns="45720" rIns="91440" bIns="45720">
            <a:spAutoFit/>
          </a:bodyPr>
          <a:lstStyle/>
          <a:p>
            <a:pPr algn="ctr"/>
            <a:r>
              <a:rPr lang="en-US"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knowledge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1141970" y="2706078"/>
            <a:ext cx="65646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quick-decision making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982976" y="5945096"/>
            <a:ext cx="322755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maturity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ctangle 11"/>
          <p:cNvSpPr/>
          <p:nvPr/>
        </p:nvSpPr>
        <p:spPr>
          <a:xfrm>
            <a:off x="4580659" y="5758036"/>
            <a:ext cx="3665619"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Mentorship</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3" name="Rectangle 12"/>
          <p:cNvSpPr/>
          <p:nvPr/>
        </p:nvSpPr>
        <p:spPr>
          <a:xfrm>
            <a:off x="309540" y="2086742"/>
            <a:ext cx="253755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Stability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6936206" y="3366514"/>
            <a:ext cx="2121030"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loyalty</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654621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528E85B338FA4C8B4D3875837601E9" ma:contentTypeVersion="6" ma:contentTypeDescription="Create a new document." ma:contentTypeScope="" ma:versionID="1f0cf8169e6066938bb4a212a88242f8">
  <xsd:schema xmlns:xsd="http://www.w3.org/2001/XMLSchema" xmlns:xs="http://www.w3.org/2001/XMLSchema" xmlns:p="http://schemas.microsoft.com/office/2006/metadata/properties" xmlns:ns1="http://schemas.microsoft.com/sharepoint/v3" targetNamespace="http://schemas.microsoft.com/office/2006/metadata/properties" ma:root="true" ma:fieldsID="7a97b7616977bef59c01f7e78b2c808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5" nillable="true" ma:displayName="Scheduling Start Date" ma:description="" ma:hidden="true" ma:internalName="PublishingStartDate">
      <xsd:simpleType>
        <xsd:restriction base="dms:Unknown"/>
      </xsd:simpleType>
    </xsd:element>
    <xsd:element name="PublishingExpirationDate" ma:index="6"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4388ECC-FEFA-4644-8153-066169129E89}">
  <ds:schemaRefs>
    <ds:schemaRef ds:uri="http://schemas.microsoft.com/sharepoint/v3/contenttype/forms"/>
  </ds:schemaRefs>
</ds:datastoreItem>
</file>

<file path=customXml/itemProps2.xml><?xml version="1.0" encoding="utf-8"?>
<ds:datastoreItem xmlns:ds="http://schemas.openxmlformats.org/officeDocument/2006/customXml" ds:itemID="{5F219601-F5FC-4D7E-A09A-8731E90468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436076-4A3A-41D8-A659-9B7449542B00}">
  <ds:schemaRefs>
    <ds:schemaRef ds:uri="http://schemas.microsoft.com/office/2006/metadata/longProperties"/>
  </ds:schemaRefs>
</ds:datastoreItem>
</file>

<file path=customXml/itemProps4.xml><?xml version="1.0" encoding="utf-8"?>
<ds:datastoreItem xmlns:ds="http://schemas.openxmlformats.org/officeDocument/2006/customXml" ds:itemID="{D3BA4D78-DDE1-476A-9D46-2FEA83D1661C}">
  <ds:schemaRefs>
    <ds:schemaRef ds:uri="http://schemas.openxmlformats.org/package/2006/metadata/core-properties"/>
    <ds:schemaRef ds:uri="http://purl.org/dc/dcmitype/"/>
    <ds:schemaRef ds:uri="http://schemas.microsoft.com/sharepoint/v3"/>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63300</TotalTime>
  <Words>2156</Words>
  <Application>Microsoft Office PowerPoint</Application>
  <PresentationFormat>On-screen Show (4:3)</PresentationFormat>
  <Paragraphs>190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Maitret</dc:creator>
  <cp:lastModifiedBy>HP</cp:lastModifiedBy>
  <cp:revision>882</cp:revision>
  <cp:lastPrinted>2014-05-19T17:31:36Z</cp:lastPrinted>
  <dcterms:created xsi:type="dcterms:W3CDTF">2013-06-23T20:45:32Z</dcterms:created>
  <dcterms:modified xsi:type="dcterms:W3CDTF">2016-01-28T22:00:37Z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0x0101001CD2BD64246B4147B151EC88358D10A4</vt:lpwstr>
  </property>
  <property fmtid="{D5CDD505-2E9C-101B-9397-08002B2CF9AE}" pid="3" name="display_urn:schemas-microsoft-com:office:office#Editor">
    <vt:lpwstr>Tucker, Natalie</vt:lpwstr>
  </property>
  <property fmtid="{D5CDD505-2E9C-101B-9397-08002B2CF9AE}" pid="4" name="ParentListItemID">
    <vt:lpwstr>5aecdbe7-3e91-4d7d-97ca-0d3ddc60a28c;31</vt:lpwstr>
  </property>
  <property fmtid="{D5CDD505-2E9C-101B-9397-08002B2CF9AE}" pid="5" name="TemplateUrl">
    <vt:lpwstr/>
  </property>
  <property fmtid="{D5CDD505-2E9C-101B-9397-08002B2CF9AE}" pid="6" name="Order">
    <vt:lpwstr>3100.00000000000</vt:lpwstr>
  </property>
  <property fmtid="{D5CDD505-2E9C-101B-9397-08002B2CF9AE}" pid="7" name="xd_ProgID">
    <vt:lpwstr/>
  </property>
  <property fmtid="{D5CDD505-2E9C-101B-9397-08002B2CF9AE}" pid="8" name="display_urn:schemas-microsoft-com:office:office#Author">
    <vt:lpwstr>Tucker, Natalie</vt:lpwstr>
  </property>
</Properties>
</file>