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BB"/>
    <a:srgbClr val="BAEFEF"/>
    <a:srgbClr val="2A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8750" autoAdjust="0"/>
  </p:normalViewPr>
  <p:slideViewPr>
    <p:cSldViewPr snapToGrid="0" snapToObjects="1">
      <p:cViewPr>
        <p:scale>
          <a:sx n="45" d="100"/>
          <a:sy n="45" d="100"/>
        </p:scale>
        <p:origin x="5104" y="6256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777978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193925" y="29976762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4995525" y="29976762"/>
            <a:ext cx="13900148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31454725" y="29976762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lIns="438900" tIns="219450" rIns="438900" bIns="2194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6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2193925" y="1317625"/>
            <a:ext cx="39503351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2193925" y="7680325"/>
            <a:ext cx="39503351" cy="217249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46238" marR="0" lvl="0" indent="309561" algn="l" rtl="0">
              <a:lnSpc>
                <a:spcPct val="100000"/>
              </a:lnSpc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565525" marR="0" lvl="1" indent="320675" algn="l" rtl="0">
              <a:lnSpc>
                <a:spcPct val="100000"/>
              </a:lnSpc>
              <a:spcBef>
                <a:spcPts val="26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486400" marR="0" lvl="2" indent="34925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680325" marR="0" lvl="3" indent="117475" algn="l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875838" marR="0" lvl="4" indent="119061" algn="l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333038" marR="0" lvl="5" indent="119061" algn="l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790238" marR="0" lvl="6" indent="119061" algn="l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1247438" marR="0" lvl="7" indent="119061" algn="l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1704638" marR="0" lvl="8" indent="119061" algn="l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2193925" y="29976762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14995525" y="29976762"/>
            <a:ext cx="13900148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31454725" y="29976762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lIns="438900" tIns="219450" rIns="438900" bIns="2194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6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ctrTitle"/>
          </p:nvPr>
        </p:nvSpPr>
        <p:spPr>
          <a:xfrm>
            <a:off x="3292475" y="10226675"/>
            <a:ext cx="37306248" cy="70548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ubTitle" idx="1"/>
          </p:nvPr>
        </p:nvSpPr>
        <p:spPr>
          <a:xfrm>
            <a:off x="6583363" y="18653125"/>
            <a:ext cx="30724473" cy="8413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26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2193925" y="29976762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14995525" y="29976762"/>
            <a:ext cx="13900148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31454725" y="29976762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lIns="438900" tIns="219450" rIns="438900" bIns="2194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6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 rot="5400000">
            <a:off x="22715537" y="10423525"/>
            <a:ext cx="28087637" cy="98758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 rot="5400000">
            <a:off x="2887661" y="623887"/>
            <a:ext cx="28087637" cy="294751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46238" marR="0" lvl="0" indent="309561" algn="l" rtl="0">
              <a:lnSpc>
                <a:spcPct val="100000"/>
              </a:lnSpc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565525" marR="0" lvl="1" indent="320675" algn="l" rtl="0">
              <a:lnSpc>
                <a:spcPct val="100000"/>
              </a:lnSpc>
              <a:spcBef>
                <a:spcPts val="26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486400" marR="0" lvl="2" indent="34925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680325" marR="0" lvl="3" indent="117475" algn="l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875838" marR="0" lvl="4" indent="119061" algn="l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333038" marR="0" lvl="5" indent="119061" algn="l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790238" marR="0" lvl="6" indent="119061" algn="l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1247438" marR="0" lvl="7" indent="119061" algn="l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1704638" marR="0" lvl="8" indent="119061" algn="l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2193925" y="29976762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14995525" y="29976762"/>
            <a:ext cx="13900148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31454725" y="29976762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lIns="438900" tIns="219450" rIns="438900" bIns="2194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6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2193925" y="1317625"/>
            <a:ext cx="39503351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 rot="5400000">
            <a:off x="11083130" y="-1208881"/>
            <a:ext cx="21724937" cy="395033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46238" marR="0" lvl="0" indent="309561" algn="l" rtl="0">
              <a:lnSpc>
                <a:spcPct val="100000"/>
              </a:lnSpc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565525" marR="0" lvl="1" indent="320675" algn="l" rtl="0">
              <a:lnSpc>
                <a:spcPct val="100000"/>
              </a:lnSpc>
              <a:spcBef>
                <a:spcPts val="26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486400" marR="0" lvl="2" indent="34925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680325" marR="0" lvl="3" indent="117475" algn="l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875838" marR="0" lvl="4" indent="119061" algn="l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333038" marR="0" lvl="5" indent="119061" algn="l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790238" marR="0" lvl="6" indent="119061" algn="l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1247438" marR="0" lvl="7" indent="119061" algn="l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1704638" marR="0" lvl="8" indent="119061" algn="l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2193925" y="29976762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14995525" y="29976762"/>
            <a:ext cx="13900148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31454725" y="29976762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lIns="438900" tIns="219450" rIns="438900" bIns="2194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6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602663" y="23042562"/>
            <a:ext cx="26335038" cy="2720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pic" idx="2"/>
          </p:nvPr>
        </p:nvSpPr>
        <p:spPr>
          <a:xfrm>
            <a:off x="8602663" y="2941638"/>
            <a:ext cx="26335038" cy="197500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8602663" y="25763537"/>
            <a:ext cx="26335038" cy="38623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2193925" y="29976762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14995525" y="29976762"/>
            <a:ext cx="13900148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31454725" y="29976762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lIns="438900" tIns="219450" rIns="438900" bIns="2194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6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2193925" y="1311275"/>
            <a:ext cx="14439900" cy="55768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17160875" y="1311275"/>
            <a:ext cx="24536398" cy="280939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46238" marR="0" lvl="0" indent="-1239838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565525" marR="0" lvl="1" indent="-1025525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486400" marR="0" lvl="2" indent="-800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680325" marR="0" lvl="3" indent="-8477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875838" marR="0" lvl="4" indent="-84613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333038" marR="0" lvl="5" indent="-84613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790238" marR="0" lvl="6" indent="-84613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1247438" marR="0" lvl="7" indent="-84613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1704638" marR="0" lvl="8" indent="-84613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2193925" y="6888163"/>
            <a:ext cx="14439900" cy="2251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2193925" y="29976762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14995525" y="29976762"/>
            <a:ext cx="13900148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31454725" y="29976762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lIns="438900" tIns="219450" rIns="438900" bIns="2194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6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193925" y="1317625"/>
            <a:ext cx="39503351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2193925" y="29976762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14995525" y="29976762"/>
            <a:ext cx="13900148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31454725" y="29976762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lIns="438900" tIns="219450" rIns="438900" bIns="2194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6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2193925" y="1317625"/>
            <a:ext cx="39503351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2193925" y="10439400"/>
            <a:ext cx="19392900" cy="18965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46238" marR="0" lvl="0" indent="-1341438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565525" marR="0" lvl="1" indent="-11271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486400" marR="0" lvl="2" indent="-876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680325" marR="0" lvl="3" indent="-89852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875838" marR="0" lvl="4" indent="-896938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333038" marR="0" lvl="5" indent="-896938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790238" marR="0" lvl="6" indent="-896938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1247438" marR="0" lvl="7" indent="-896938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1704638" marR="0" lvl="8" indent="-896938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22296437" y="7369175"/>
            <a:ext cx="19400835" cy="3070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4"/>
          </p:nvPr>
        </p:nvSpPr>
        <p:spPr>
          <a:xfrm>
            <a:off x="22296437" y="10439400"/>
            <a:ext cx="19400835" cy="18965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46238" marR="0" lvl="0" indent="-1341438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565525" marR="0" lvl="1" indent="-11271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486400" marR="0" lvl="2" indent="-876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680325" marR="0" lvl="3" indent="-89852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875838" marR="0" lvl="4" indent="-896938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333038" marR="0" lvl="5" indent="-896938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790238" marR="0" lvl="6" indent="-896938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1247438" marR="0" lvl="7" indent="-896938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1704638" marR="0" lvl="8" indent="-896938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2193925" y="29976762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14995525" y="29976762"/>
            <a:ext cx="13900148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31454725" y="29976762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lIns="438900" tIns="219450" rIns="438900" bIns="2194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6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2193925" y="1317625"/>
            <a:ext cx="39503351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2193925" y="7680325"/>
            <a:ext cx="19675475" cy="217249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46238" marR="0" lvl="0" indent="-1290638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565525" marR="0" lvl="1" indent="-107632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486400" marR="0" lvl="2" indent="-850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680325" marR="0" lvl="3" indent="-8731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875838" marR="0" lvl="4" indent="-871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333038" marR="0" lvl="5" indent="-871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790238" marR="0" lvl="6" indent="-871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1247438" marR="0" lvl="7" indent="-871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1704638" marR="0" lvl="8" indent="-871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22021800" y="7680325"/>
            <a:ext cx="19675475" cy="217249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46238" marR="0" lvl="0" indent="-1290638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565525" marR="0" lvl="1" indent="-107632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486400" marR="0" lvl="2" indent="-850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680325" marR="0" lvl="3" indent="-8731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875838" marR="0" lvl="4" indent="-871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333038" marR="0" lvl="5" indent="-871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790238" marR="0" lvl="6" indent="-871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1247438" marR="0" lvl="7" indent="-871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1704638" marR="0" lvl="8" indent="-871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2193925" y="29976762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14995525" y="29976762"/>
            <a:ext cx="13900148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31454725" y="29976762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lIns="438900" tIns="219450" rIns="438900" bIns="2194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6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467100" y="21153437"/>
            <a:ext cx="37307839" cy="65373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467100" y="13952537"/>
            <a:ext cx="37307839" cy="720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2193925" y="29976762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14995525" y="29976762"/>
            <a:ext cx="13900148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31454725" y="29976762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lIns="438900" tIns="219450" rIns="438900" bIns="2194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6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193925" y="1317625"/>
            <a:ext cx="39503351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193925" y="7680325"/>
            <a:ext cx="39503351" cy="217249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46238" marR="0" lvl="0" indent="309561" algn="l" rtl="0">
              <a:lnSpc>
                <a:spcPct val="100000"/>
              </a:lnSpc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565525" marR="0" lvl="1" indent="320675" algn="l" rtl="0">
              <a:lnSpc>
                <a:spcPct val="100000"/>
              </a:lnSpc>
              <a:spcBef>
                <a:spcPts val="26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486400" marR="0" lvl="2" indent="34925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680325" marR="0" lvl="3" indent="117475" algn="l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875838" marR="0" lvl="4" indent="119061" algn="l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333038" marR="0" lvl="5" indent="119061" algn="l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790238" marR="0" lvl="6" indent="119061" algn="l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1247438" marR="0" lvl="7" indent="119061" algn="l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1704638" marR="0" lvl="8" indent="119061" algn="l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2193925" y="29976762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14995525" y="29976762"/>
            <a:ext cx="13900148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31454725" y="29976762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lIns="438900" tIns="219450" rIns="438900" bIns="2194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6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rgbClr val="FF6600">
                <a:alpha val="58000"/>
              </a:srgbClr>
            </a:gs>
            <a:gs pos="100000">
              <a:srgbClr val="FFFFFF">
                <a:alpha val="5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86"/>
          <p:cNvSpPr txBox="1"/>
          <p:nvPr/>
        </p:nvSpPr>
        <p:spPr>
          <a:xfrm>
            <a:off x="29503565" y="12665143"/>
            <a:ext cx="12344400" cy="5229998"/>
          </a:xfrm>
          <a:prstGeom prst="rect">
            <a:avLst/>
          </a:prstGeom>
          <a:gradFill flip="none" rotWithShape="1">
            <a:gsLst>
              <a:gs pos="0">
                <a:srgbClr val="FFF8BB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6"/>
          <p:cNvSpPr txBox="1"/>
          <p:nvPr/>
        </p:nvSpPr>
        <p:spPr>
          <a:xfrm>
            <a:off x="29503565" y="18368588"/>
            <a:ext cx="12344400" cy="10667573"/>
          </a:xfrm>
          <a:prstGeom prst="rect">
            <a:avLst/>
          </a:prstGeom>
          <a:gradFill flip="none" rotWithShape="1">
            <a:gsLst>
              <a:gs pos="0">
                <a:srgbClr val="FFF8BB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Shape 86"/>
          <p:cNvSpPr txBox="1"/>
          <p:nvPr/>
        </p:nvSpPr>
        <p:spPr>
          <a:xfrm>
            <a:off x="29503565" y="29483156"/>
            <a:ext cx="12344400" cy="1789218"/>
          </a:xfrm>
          <a:prstGeom prst="rect">
            <a:avLst/>
          </a:prstGeom>
          <a:gradFill flip="none" rotWithShape="1">
            <a:gsLst>
              <a:gs pos="0">
                <a:srgbClr val="FFF8BB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3565" y="4558348"/>
            <a:ext cx="12344400" cy="767498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586" y="22102680"/>
            <a:ext cx="12344400" cy="916969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4988" y="20704486"/>
            <a:ext cx="12344400" cy="10567888"/>
          </a:xfrm>
          <a:prstGeom prst="rect">
            <a:avLst/>
          </a:prstGeom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399586" y="12304418"/>
            <a:ext cx="12344400" cy="9601200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9050871" y="15164170"/>
            <a:ext cx="2048933" cy="820896"/>
          </a:xfrm>
          <a:prstGeom prst="ellipse">
            <a:avLst/>
          </a:prstGeom>
          <a:solidFill>
            <a:srgbClr val="2AA1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2073462" y="15164170"/>
            <a:ext cx="2048933" cy="820896"/>
          </a:xfrm>
          <a:prstGeom prst="ellipse">
            <a:avLst/>
          </a:prstGeom>
          <a:solidFill>
            <a:srgbClr val="2AA1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0414000" y="13623237"/>
            <a:ext cx="2048933" cy="820896"/>
          </a:xfrm>
          <a:prstGeom prst="ellipse">
            <a:avLst/>
          </a:prstGeom>
          <a:solidFill>
            <a:srgbClr val="2AA1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hape 84"/>
          <p:cNvSpPr txBox="1"/>
          <p:nvPr/>
        </p:nvSpPr>
        <p:spPr>
          <a:xfrm>
            <a:off x="2552700" y="838200"/>
            <a:ext cx="39014399" cy="3048000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chemeClr val="lt1"/>
              </a:gs>
              <a:gs pos="100000">
                <a:srgbClr val="D3ECF9"/>
              </a:gs>
            </a:gsLst>
            <a:lin ang="5400000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8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5889518" y="764373"/>
            <a:ext cx="32477569" cy="29294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6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Treatment of Elderly Depression: A Review of Different Therapeutic Approaches</a:t>
            </a:r>
            <a:r>
              <a:rPr lang="en-US" sz="7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7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Ellie Barrett		 Department of Psychology		Grand Valley State University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2399586" y="4521200"/>
            <a:ext cx="12344400" cy="7336499"/>
          </a:xfrm>
          <a:prstGeom prst="rect">
            <a:avLst/>
          </a:prstGeom>
          <a:gradFill flip="none" rotWithShape="1">
            <a:gsLst>
              <a:gs pos="0">
                <a:srgbClr val="FFF8BB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 txBox="1"/>
          <p:nvPr/>
        </p:nvSpPr>
        <p:spPr>
          <a:xfrm>
            <a:off x="3142537" y="5960532"/>
            <a:ext cx="10858498" cy="558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dk1"/>
                </a:solidFill>
                <a:sym typeface="Arial"/>
              </a:rPr>
              <a:t>Elderly depression is common, affecting 5% of community-dwelling elders and up to 16% of elders experience clinical symptoms of depression </a:t>
            </a:r>
            <a:r>
              <a:rPr lang="en-US" sz="2200" b="1" i="0" u="none" strike="noStrike" cap="none" dirty="0">
                <a:solidFill>
                  <a:srgbClr val="000000"/>
                </a:solidFill>
                <a:sym typeface="Arial"/>
              </a:rPr>
              <a:t>(Taylor, 2015)</a:t>
            </a:r>
            <a:r>
              <a:rPr lang="en-US" sz="2200" b="1" i="0" u="none" strike="noStrike" cap="none" dirty="0">
                <a:solidFill>
                  <a:schemeClr val="dk1"/>
                </a:solidFill>
                <a:sym typeface="Arial"/>
              </a:rPr>
              <a:t>. While psychoactive medications 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Arial Hebrew"/>
                <a:cs typeface="Arial Hebrew"/>
                <a:sym typeface="Arial"/>
              </a:rPr>
              <a:t>are</a:t>
            </a:r>
            <a:r>
              <a:rPr lang="en-US" sz="2200" b="1" i="0" u="none" strike="noStrike" cap="none" dirty="0">
                <a:solidFill>
                  <a:schemeClr val="dk1"/>
                </a:solidFill>
                <a:sym typeface="Arial"/>
              </a:rPr>
              <a:t> a common treatment for depression, medication could present health risks to the elderly due to physical illnesses, lower metabolism and possible drug-interactions (Taylor, 2015). </a:t>
            </a:r>
            <a:r>
              <a:rPr lang="en-US" sz="2200" b="1" i="0" u="none" strike="noStrike" cap="none" dirty="0" smtClean="0">
                <a:solidFill>
                  <a:schemeClr val="dk1"/>
                </a:solidFill>
                <a:sym typeface="Arial"/>
              </a:rPr>
              <a:t>Due </a:t>
            </a:r>
            <a:r>
              <a:rPr lang="en-US" sz="2200" b="1" i="0" u="none" strike="noStrike" cap="none" dirty="0">
                <a:solidFill>
                  <a:schemeClr val="dk1"/>
                </a:solidFill>
                <a:sym typeface="Arial"/>
              </a:rPr>
              <a:t>to potential risks of psychoactive medication, non-pharmacological treatments are necessary for the elderly population. </a:t>
            </a:r>
          </a:p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b="1" dirty="0">
              <a:solidFill>
                <a:schemeClr val="dk1"/>
              </a:solidFill>
            </a:endParaRPr>
          </a:p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1" dirty="0" smtClean="0"/>
              <a:t>In this poster, I will discuss two major therapeutic </a:t>
            </a:r>
            <a:r>
              <a:rPr lang="en-US" sz="2200" b="1" dirty="0"/>
              <a:t>approaches, Cognitive Behavior</a:t>
            </a:r>
            <a:r>
              <a:rPr lang="en-US" sz="2200" b="1" i="0" u="none" strike="noStrike" cap="none" dirty="0">
                <a:sym typeface="Arial"/>
              </a:rPr>
              <a:t> </a:t>
            </a:r>
            <a:r>
              <a:rPr lang="en-US" sz="2200" b="1" dirty="0"/>
              <a:t>Therapy and Existential </a:t>
            </a:r>
            <a:r>
              <a:rPr lang="en-US" sz="2200" b="1" dirty="0" smtClean="0"/>
              <a:t>Therapy in treating depression in the elderly.  I will also review various integrative approaches that have combined the cognitive and existential approaches to help lessen the depressive symptoms in the older individuals. </a:t>
            </a:r>
            <a:r>
              <a:rPr lang="en-US" sz="2200" b="1" dirty="0" smtClean="0"/>
              <a:t>These </a:t>
            </a:r>
            <a:r>
              <a:rPr lang="en-US" sz="2200" b="1" smtClean="0"/>
              <a:t>approaches </a:t>
            </a:r>
            <a:r>
              <a:rPr lang="en-US" sz="2200" b="1" smtClean="0"/>
              <a:t>include </a:t>
            </a:r>
            <a:r>
              <a:rPr lang="en-US" sz="2200" b="1" dirty="0" smtClean="0"/>
              <a:t>Cognitive </a:t>
            </a:r>
            <a:r>
              <a:rPr lang="en-US" sz="2200" b="1" dirty="0"/>
              <a:t>Existential Therapy, Existential Cognitive Behavior Therapy, Mindfulness Therapy with Cognitive Behavior Therapy, and Supportive Cognitive Behavior Therapy.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200" b="1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5460286" y="4914672"/>
            <a:ext cx="6223001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800" b="1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30246516" y="12995504"/>
            <a:ext cx="10858499" cy="461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Implications and Future Studies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31589466" y="29350601"/>
            <a:ext cx="8739766" cy="11883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8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32049199" y="30130951"/>
            <a:ext cx="6317888" cy="6883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>
                <a:solidFill>
                  <a:schemeClr val="dk1"/>
                </a:solidFill>
              </a:rPr>
              <a:t>				Ellie Barrett    </a:t>
            </a:r>
            <a:r>
              <a:rPr lang="en-US" sz="2000" b="1" dirty="0" err="1" smtClean="0">
                <a:solidFill>
                  <a:schemeClr val="dk1"/>
                </a:solidFill>
              </a:rPr>
              <a:t>barretel@mail.gvsu.edu</a:t>
            </a:r>
            <a:r>
              <a:rPr lang="en-US" sz="2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lang="en-US"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" name="Shape 95"/>
          <p:cNvGrpSpPr/>
          <p:nvPr/>
        </p:nvGrpSpPr>
        <p:grpSpPr>
          <a:xfrm>
            <a:off x="33965862" y="29628533"/>
            <a:ext cx="3419806" cy="928465"/>
            <a:chOff x="34251901" y="30008513"/>
            <a:chExt cx="4651373" cy="1298574"/>
          </a:xfrm>
          <a:noFill/>
        </p:grpSpPr>
        <p:sp>
          <p:nvSpPr>
            <p:cNvPr id="96" name="Shape 96"/>
            <p:cNvSpPr txBox="1"/>
            <p:nvPr/>
          </p:nvSpPr>
          <p:spPr>
            <a:xfrm>
              <a:off x="34861500" y="30541912"/>
              <a:ext cx="4041773" cy="765175"/>
            </a:xfrm>
            <a:prstGeom prst="rect">
              <a:avLst/>
            </a:prstGeom>
            <a:grp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Shape 97"/>
            <p:cNvSpPr txBox="1"/>
            <p:nvPr/>
          </p:nvSpPr>
          <p:spPr>
            <a:xfrm>
              <a:off x="34251901" y="30008513"/>
              <a:ext cx="4651373" cy="533399"/>
            </a:xfrm>
            <a:prstGeom prst="rect">
              <a:avLst/>
            </a:prstGeom>
            <a:grp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Arial"/>
                <a:buNone/>
              </a:pPr>
              <a:r>
                <a:rPr lang="en-US" sz="2400" b="1" i="0" u="sng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Contact Information</a:t>
              </a:r>
            </a:p>
          </p:txBody>
        </p:sp>
      </p:grpSp>
      <p:sp>
        <p:nvSpPr>
          <p:cNvPr id="102" name="Shape 102"/>
          <p:cNvSpPr txBox="1"/>
          <p:nvPr/>
        </p:nvSpPr>
        <p:spPr>
          <a:xfrm>
            <a:off x="29988241" y="19545745"/>
            <a:ext cx="11375048" cy="9528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863600" marR="0" lvl="0" indent="-86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Driessen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E., Van, H. L., Peen, J., Don, F. J.,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Kool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S.,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Westra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D.,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Hendriksen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M.,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Cuijpers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P.,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Twisk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J.W.R., &amp; Dekker, J.J.M. (2015). Therapist-rated outcomes in randomized clinical trial comparing cognitive behavioral therapy and psychodynamic therapy for major depression. 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Journal of Affective Disorders, 170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112-118. </a:t>
            </a:r>
          </a:p>
          <a:p>
            <a:pPr marL="863600" marR="0" lvl="0" indent="-86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3600" marR="0" lvl="0" indent="-86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Grant, R.W., &amp; Casey, D.A. (1995). Adapting cognitive behavioral therapy for the frail elderly. 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International </a:t>
            </a:r>
            <a:r>
              <a:rPr lang="en-US" sz="20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Psychogeriatrics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7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561-571.</a:t>
            </a:r>
          </a:p>
          <a:p>
            <a:pPr marL="863600" marR="0" lvl="0" indent="-86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3600" marR="0" lvl="0" indent="-863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Kiosses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D.N.,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Ravdin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L.D., Gross, J.J.,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Raue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P.,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Kotbi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N., &amp;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Alexopoulos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G.S. (2015). Problem adaption therapy for older adults with major depression and cognitive impairment. </a:t>
            </a:r>
            <a:r>
              <a:rPr lang="en-US" sz="2000" b="0" i="1" u="none" strike="noStrike" cap="none" dirty="0">
                <a:solidFill>
                  <a:srgbClr val="231F25"/>
                </a:solidFill>
                <a:latin typeface="Arial"/>
                <a:ea typeface="Arial"/>
                <a:cs typeface="Arial"/>
                <a:sym typeface="Arial"/>
              </a:rPr>
              <a:t>JAMA Psychiatry, 72</a:t>
            </a:r>
            <a:r>
              <a:rPr lang="en-US" sz="2000" b="0" i="0" u="none" strike="noStrike" cap="none" dirty="0">
                <a:solidFill>
                  <a:srgbClr val="231F25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000" b="0" i="1" u="none" strike="noStrike" cap="none" dirty="0">
                <a:solidFill>
                  <a:srgbClr val="231F25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000" b="0" i="0" u="none" strike="noStrike" cap="none" dirty="0">
                <a:solidFill>
                  <a:srgbClr val="231F25"/>
                </a:solidFill>
                <a:latin typeface="Arial"/>
                <a:ea typeface="Arial"/>
                <a:cs typeface="Arial"/>
                <a:sym typeface="Arial"/>
              </a:rPr>
              <a:t>), 22-30. doi:10.1001/jamapsychiatry.2014.1305</a:t>
            </a:r>
          </a:p>
          <a:p>
            <a:pPr marL="863600" marR="0" lvl="0" indent="-86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3600" marR="0" lvl="0" indent="-86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Laidlaw, K., &amp;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Kishita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N. (2015).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Age-appropriate augmented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cognitive behavior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therapy to enhance treatment outcome for late-life depression and anxiety disorders. </a:t>
            </a:r>
            <a:r>
              <a:rPr lang="en-US" sz="20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GeroPsych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57-66. </a:t>
            </a:r>
          </a:p>
          <a:p>
            <a:pPr marL="863600" marR="0" lvl="0" indent="-86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3600" marR="0" lvl="0" indent="-86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Marino, P.,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DePasquale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A., &amp;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Sirey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J.A. (2015). Cognitive behavior therapy with mindfulness and acceptance skills for the treatment of older adults. 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Clinical Case Studies 14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262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–273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doi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10.1177/1534650114556147</a:t>
            </a:r>
          </a:p>
          <a:p>
            <a:pPr marL="863600" marR="0" lvl="0" indent="-863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3600" marR="0" lvl="0" indent="-863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Ottens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A.J., &amp; Hanna, F.J. (1998). Cognitive and existential therapies: toward an integration. 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Psychotherapy, 35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312-324.   </a:t>
            </a:r>
          </a:p>
          <a:p>
            <a:pPr marL="863600" marR="0" lvl="0" indent="-86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3600" marR="0" lvl="0" indent="-86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Taylor, W. (2015). Should antidepressant medication be used in the elderly?   </a:t>
            </a:r>
            <a:r>
              <a:rPr lang="en-US" sz="2000" b="0" i="1" u="none" strike="noStrike" cap="none" dirty="0">
                <a:solidFill>
                  <a:srgbClr val="2F2A2B"/>
                </a:solidFill>
                <a:latin typeface="Arial"/>
                <a:ea typeface="Arial"/>
                <a:cs typeface="Arial"/>
                <a:sym typeface="Arial"/>
              </a:rPr>
              <a:t>Expert Rev. </a:t>
            </a:r>
            <a:r>
              <a:rPr lang="en-US" sz="2000" b="0" i="1" u="none" strike="noStrike" cap="none" dirty="0" err="1">
                <a:solidFill>
                  <a:srgbClr val="2F2A2B"/>
                </a:solidFill>
                <a:latin typeface="Arial"/>
                <a:ea typeface="Arial"/>
                <a:cs typeface="Arial"/>
                <a:sym typeface="Arial"/>
              </a:rPr>
              <a:t>Neurother</a:t>
            </a:r>
            <a:r>
              <a:rPr lang="en-US" sz="2000" b="0" i="1" u="none" strike="noStrike" cap="none" dirty="0">
                <a:solidFill>
                  <a:srgbClr val="2F2A2B"/>
                </a:solidFill>
                <a:latin typeface="Arial"/>
                <a:ea typeface="Arial"/>
                <a:cs typeface="Arial"/>
                <a:sym typeface="Arial"/>
              </a:rPr>
              <a:t>. 15</a:t>
            </a:r>
            <a:r>
              <a:rPr lang="en-US" sz="2000" b="0" i="0" u="none" strike="noStrike" cap="none" dirty="0">
                <a:solidFill>
                  <a:srgbClr val="2F2A2B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000" b="0" i="1" u="none" strike="noStrike" cap="none" dirty="0">
                <a:solidFill>
                  <a:srgbClr val="2F2A2B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lang="en-US" sz="2000" b="0" i="0" u="none" strike="noStrike" cap="none" dirty="0">
                <a:solidFill>
                  <a:srgbClr val="2F2A2B"/>
                </a:solidFill>
                <a:latin typeface="Arial"/>
                <a:ea typeface="Arial"/>
                <a:cs typeface="Arial"/>
                <a:sym typeface="Arial"/>
              </a:rPr>
              <a:t>), 961–963.</a:t>
            </a:r>
          </a:p>
          <a:p>
            <a:pPr marL="863600" marR="0" lvl="0" indent="-863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3600" marR="0" lvl="0" indent="-863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rgbClr val="231F25"/>
                </a:solidFill>
                <a:latin typeface="Arial"/>
                <a:ea typeface="Arial"/>
                <a:cs typeface="Arial"/>
                <a:sym typeface="Arial"/>
              </a:rPr>
              <a:t>Vos</a:t>
            </a:r>
            <a:r>
              <a:rPr lang="en-US" sz="2000" b="0" i="0" u="none" strike="noStrike" cap="none" dirty="0">
                <a:solidFill>
                  <a:srgbClr val="231F25"/>
                </a:solidFill>
                <a:latin typeface="Arial"/>
                <a:ea typeface="Arial"/>
                <a:cs typeface="Arial"/>
                <a:sym typeface="Arial"/>
              </a:rPr>
              <a:t>, J., Cooper, M., &amp; Craig, M. (2015). Existential therapies: a meta-analysis of their effects on psychological outcomes. 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Journal of Consulting and Clinical Psychology,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83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115–128.</a:t>
            </a:r>
          </a:p>
          <a:p>
            <a:pPr marL="863600" marR="0" lvl="0" indent="-863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dirty="0">
              <a:solidFill>
                <a:srgbClr val="231F2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3600" marR="0" lvl="0" indent="-863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3600" marR="0" lvl="0" indent="-863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34374015" y="18765754"/>
            <a:ext cx="26035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8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References</a:t>
            </a:r>
            <a:r>
              <a:rPr lang="en-US" sz="14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2214034" y="12995504"/>
            <a:ext cx="6645017" cy="338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6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763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2400" b="1" i="0" u="sng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What it </a:t>
            </a:r>
            <a:r>
              <a:rPr lang="en-US" sz="2400" b="1" i="0" u="sng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is (Grant &amp; Casey, 1995): </a:t>
            </a:r>
            <a:endParaRPr lang="en-US" sz="2400" b="1" i="0" u="sng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Basic assumption that thoughts and behavior influence our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emotions.</a:t>
            </a:r>
            <a:endParaRPr lang="en-U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Present-focused, goal-directed, time-limited, pragmatic approach aimed at targeting irrational beliefs and maladaptive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behaviors. </a:t>
            </a:r>
            <a:endParaRPr lang="en-U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29572331" y="5749744"/>
            <a:ext cx="11754934" cy="6173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371600" lvl="2" indent="-381000" rtl="0">
              <a:spcBef>
                <a:spcPts val="600"/>
              </a:spcBef>
              <a:buClr>
                <a:schemeClr val="dk1"/>
              </a:buClr>
              <a:buSzPct val="100000"/>
              <a:buChar char="■"/>
            </a:pPr>
            <a:r>
              <a:rPr lang="en-US" sz="2400" b="1" u="sng" dirty="0">
                <a:solidFill>
                  <a:schemeClr val="dk1"/>
                </a:solidFill>
              </a:rPr>
              <a:t>Cognitive-Existential </a:t>
            </a:r>
            <a:r>
              <a:rPr lang="en-US" sz="2400" b="1" u="sng" dirty="0" smtClean="0">
                <a:solidFill>
                  <a:schemeClr val="dk1"/>
                </a:solidFill>
              </a:rPr>
              <a:t>Therapy (</a:t>
            </a:r>
            <a:r>
              <a:rPr lang="en-US" sz="2400" b="1" u="sng" dirty="0" err="1" smtClean="0">
                <a:solidFill>
                  <a:schemeClr val="dk1"/>
                </a:solidFill>
              </a:rPr>
              <a:t>Ottens</a:t>
            </a:r>
            <a:r>
              <a:rPr lang="en-US" sz="2400" b="1" u="sng" dirty="0" smtClean="0">
                <a:solidFill>
                  <a:schemeClr val="dk1"/>
                </a:solidFill>
              </a:rPr>
              <a:t> &amp; </a:t>
            </a:r>
            <a:r>
              <a:rPr lang="en-US" sz="2400" b="1" u="sng" dirty="0" err="1" smtClean="0">
                <a:solidFill>
                  <a:schemeClr val="dk1"/>
                </a:solidFill>
              </a:rPr>
              <a:t>Hannam</a:t>
            </a:r>
            <a:r>
              <a:rPr lang="en-US" sz="2400" b="1" u="sng" dirty="0" smtClean="0">
                <a:solidFill>
                  <a:schemeClr val="dk1"/>
                </a:solidFill>
              </a:rPr>
              <a:t> 1998):</a:t>
            </a:r>
            <a:endParaRPr lang="en-US" sz="2400" b="1" u="sng" dirty="0">
              <a:solidFill>
                <a:schemeClr val="dk1"/>
              </a:solidFill>
            </a:endParaRPr>
          </a:p>
          <a:p>
            <a:pPr marL="1828800" lvl="3" indent="-381000" rtl="0">
              <a:spcBef>
                <a:spcPts val="600"/>
              </a:spcBef>
              <a:buClr>
                <a:schemeClr val="dk1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chemeClr val="dk1"/>
                </a:solidFill>
              </a:rPr>
              <a:t>Combine cognitive techniques with phenomenological approach </a:t>
            </a:r>
            <a:endParaRPr lang="en-US" sz="2400" dirty="0" smtClean="0">
              <a:solidFill>
                <a:schemeClr val="dk1"/>
              </a:solidFill>
            </a:endParaRPr>
          </a:p>
          <a:p>
            <a:pPr marL="1828800" lvl="3" indent="-381000" rtl="0">
              <a:spcBef>
                <a:spcPts val="600"/>
              </a:spcBef>
              <a:buClr>
                <a:schemeClr val="dk1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solidFill>
                  <a:schemeClr val="dk1"/>
                </a:solidFill>
              </a:rPr>
              <a:t>Both </a:t>
            </a:r>
            <a:r>
              <a:rPr lang="en-US" sz="2400" dirty="0">
                <a:solidFill>
                  <a:schemeClr val="dk1"/>
                </a:solidFill>
              </a:rPr>
              <a:t>CT and ET hold client responsible for thoughts and </a:t>
            </a:r>
            <a:r>
              <a:rPr lang="en-US" sz="2400" dirty="0" smtClean="0">
                <a:solidFill>
                  <a:schemeClr val="dk1"/>
                </a:solidFill>
              </a:rPr>
              <a:t>feelings</a:t>
            </a:r>
            <a:endParaRPr dirty="0">
              <a:solidFill>
                <a:schemeClr val="dk1"/>
              </a:solidFill>
            </a:endParaRPr>
          </a:p>
          <a:p>
            <a:pPr marL="1371600" lvl="2" indent="-381000" rtl="0">
              <a:spcBef>
                <a:spcPts val="1200"/>
              </a:spcBef>
              <a:buClr>
                <a:schemeClr val="dk1"/>
              </a:buClr>
              <a:buSzPct val="100000"/>
              <a:buChar char="■"/>
            </a:pPr>
            <a:r>
              <a:rPr lang="en-US" sz="2400" b="1" u="sng" dirty="0">
                <a:solidFill>
                  <a:schemeClr val="dk1"/>
                </a:solidFill>
              </a:rPr>
              <a:t>Existential </a:t>
            </a:r>
            <a:r>
              <a:rPr lang="en-US" sz="2400" b="1" u="sng" dirty="0" smtClean="0">
                <a:solidFill>
                  <a:schemeClr val="dk1"/>
                </a:solidFill>
              </a:rPr>
              <a:t>CBT (Grant &amp; Casey, 1995): </a:t>
            </a:r>
            <a:endParaRPr lang="en-US" sz="2400" b="1" u="sng" dirty="0">
              <a:solidFill>
                <a:schemeClr val="dk1"/>
              </a:solidFill>
            </a:endParaRPr>
          </a:p>
          <a:p>
            <a:pPr marL="1828800" lvl="3" indent="-381000" rtl="0">
              <a:spcBef>
                <a:spcPts val="600"/>
              </a:spcBef>
              <a:buClr>
                <a:schemeClr val="dk1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chemeClr val="dk1"/>
                </a:solidFill>
              </a:rPr>
              <a:t>Integrate CBT and ET to reduce negative appraisal of life events and find meaning in accomplishments in the past and </a:t>
            </a:r>
            <a:r>
              <a:rPr lang="en-US" sz="2400" dirty="0" smtClean="0">
                <a:solidFill>
                  <a:schemeClr val="dk1"/>
                </a:solidFill>
              </a:rPr>
              <a:t>present. </a:t>
            </a:r>
            <a:endParaRPr lang="en-US" sz="2400" dirty="0">
              <a:solidFill>
                <a:schemeClr val="dk1"/>
              </a:solidFill>
            </a:endParaRPr>
          </a:p>
          <a:p>
            <a:pPr marL="1828800" lvl="3" indent="-381000" rtl="0">
              <a:spcBef>
                <a:spcPts val="1200"/>
              </a:spcBef>
              <a:buClr>
                <a:schemeClr val="dk1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chemeClr val="dk1"/>
                </a:solidFill>
              </a:rPr>
              <a:t>Goals: to help client find regain sense of control, self-efficacy and </a:t>
            </a:r>
            <a:r>
              <a:rPr lang="en-US" sz="2400" dirty="0" smtClean="0">
                <a:solidFill>
                  <a:schemeClr val="dk1"/>
                </a:solidFill>
              </a:rPr>
              <a:t>purpose. </a:t>
            </a:r>
          </a:p>
          <a:p>
            <a:pPr marL="1371600" lvl="2" indent="-381000">
              <a:spcBef>
                <a:spcPts val="1200"/>
              </a:spcBef>
              <a:buClr>
                <a:schemeClr val="dk1"/>
              </a:buClr>
              <a:buSzPct val="100000"/>
              <a:buChar char="■"/>
            </a:pPr>
            <a:r>
              <a:rPr lang="en-US" sz="2400" b="1" u="sng" dirty="0">
                <a:solidFill>
                  <a:schemeClr val="dk1"/>
                </a:solidFill>
              </a:rPr>
              <a:t>Supportive </a:t>
            </a:r>
            <a:r>
              <a:rPr lang="en-US" sz="2400" b="1" u="sng" dirty="0" smtClean="0">
                <a:solidFill>
                  <a:schemeClr val="dk1"/>
                </a:solidFill>
              </a:rPr>
              <a:t>CBT (Grant &amp; Casey, 1995): </a:t>
            </a:r>
            <a:endParaRPr lang="en-US" sz="2400" b="1" u="sng" dirty="0">
              <a:solidFill>
                <a:schemeClr val="dk1"/>
              </a:solidFill>
            </a:endParaRPr>
          </a:p>
          <a:p>
            <a:pPr marL="1828800" lvl="3" indent="-381000" rtl="0">
              <a:spcBef>
                <a:spcPts val="600"/>
              </a:spcBef>
              <a:buClr>
                <a:schemeClr val="dk1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chemeClr val="dk1"/>
                </a:solidFill>
              </a:rPr>
              <a:t>Useful for elderly with cognitive </a:t>
            </a:r>
            <a:r>
              <a:rPr lang="en-US" sz="2400" dirty="0" smtClean="0">
                <a:solidFill>
                  <a:schemeClr val="dk1"/>
                </a:solidFill>
              </a:rPr>
              <a:t>impairments. </a:t>
            </a:r>
            <a:endParaRPr lang="en-US" sz="2400" dirty="0">
              <a:solidFill>
                <a:schemeClr val="dk1"/>
              </a:solidFill>
            </a:endParaRPr>
          </a:p>
          <a:p>
            <a:pPr marL="1828800" lvl="3" indent="-381000" rtl="0">
              <a:spcBef>
                <a:spcPts val="600"/>
              </a:spcBef>
              <a:buClr>
                <a:schemeClr val="dk1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chemeClr val="dk1"/>
                </a:solidFill>
              </a:rPr>
              <a:t>Goals are kept simple and practical, such as focusing on completing self-care routines or participating in social </a:t>
            </a:r>
            <a:r>
              <a:rPr lang="en-US" sz="2400" dirty="0" smtClean="0">
                <a:solidFill>
                  <a:schemeClr val="dk1"/>
                </a:solidFill>
              </a:rPr>
              <a:t>activities.  </a:t>
            </a:r>
            <a:endParaRPr lang="en-US" sz="2400" dirty="0">
              <a:solidFill>
                <a:schemeClr val="dk1"/>
              </a:solidFill>
            </a:endParaRPr>
          </a:p>
          <a:p>
            <a:pPr marL="1828800" lvl="3" indent="-381000" rtl="0">
              <a:spcBef>
                <a:spcPts val="600"/>
              </a:spcBef>
              <a:buClr>
                <a:schemeClr val="dk1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chemeClr val="dk1"/>
                </a:solidFill>
              </a:rPr>
              <a:t>Brief, frequent </a:t>
            </a:r>
            <a:r>
              <a:rPr lang="en-US" sz="2400" dirty="0" smtClean="0">
                <a:solidFill>
                  <a:schemeClr val="dk1"/>
                </a:solidFill>
              </a:rPr>
              <a:t>sessions.</a:t>
            </a:r>
            <a:endParaRPr lang="en-US" sz="2400" dirty="0">
              <a:solidFill>
                <a:schemeClr val="dk1"/>
              </a:solidFill>
            </a:endParaRPr>
          </a:p>
          <a:p>
            <a:pPr marL="1828800" lvl="3" indent="-381000" rtl="0">
              <a:spcBef>
                <a:spcPts val="600"/>
              </a:spcBef>
              <a:buClr>
                <a:schemeClr val="dk1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chemeClr val="dk1"/>
                </a:solidFill>
              </a:rPr>
              <a:t>Easy to involve family in treatment </a:t>
            </a:r>
            <a:r>
              <a:rPr lang="en-US" sz="2400" dirty="0" smtClean="0">
                <a:solidFill>
                  <a:schemeClr val="dk1"/>
                </a:solidFill>
              </a:rPr>
              <a:t>process. </a:t>
            </a:r>
            <a:endParaRPr lang="en-US" sz="2400" dirty="0">
              <a:solidFill>
                <a:schemeClr val="dk1"/>
              </a:solidFill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29833765" y="14226872"/>
            <a:ext cx="11493500" cy="32342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charset="2"/>
              <a:buChar char="Ø"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Due to increased life expectancy, therapeutic techniques for elderly depression are a growing area of need (Grant &amp; Casey, 1995)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charset="2"/>
              <a:buChar char="Ø"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charset="2"/>
              <a:buChar char="Ø"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Future studies in existential therapy should focus on specific populations and measure data quantitatively (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Vos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Cooper &amp; Craig, 1998</a:t>
            </a:r>
            <a:r>
              <a:rPr lang="en-US" sz="24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762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charset="2"/>
              <a:buChar char="Ø"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More empirical research is needed in the therapeutic treatment of elder depression </a:t>
            </a:r>
            <a:r>
              <a:rPr lang="en-US" sz="24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evaluate different therapeutic approaches. </a:t>
            </a: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charset="2"/>
              <a:buChar char="Ø"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charset="2"/>
              <a:buChar char="Ø"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charset="2"/>
              <a:buChar char="Ø"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charset="2"/>
              <a:buChar char="Ø"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Shape 105"/>
          <p:cNvSpPr txBox="1"/>
          <p:nvPr/>
        </p:nvSpPr>
        <p:spPr>
          <a:xfrm>
            <a:off x="3088201" y="12453407"/>
            <a:ext cx="10858499" cy="8156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6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Cognitive Behavior Therapy (CBT</a:t>
            </a:r>
            <a:r>
              <a:rPr lang="en-US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lang="en-US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59269" y="13765369"/>
            <a:ext cx="1586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Thoughts </a:t>
            </a:r>
            <a:endParaRPr lang="en-US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9324471" y="15337305"/>
            <a:ext cx="1501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Behavior 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2393773" y="15337305"/>
            <a:ext cx="1586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Emotions</a:t>
            </a:r>
            <a:endParaRPr lang="en-US" sz="2400" b="1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0295467" y="14427200"/>
            <a:ext cx="530738" cy="720037"/>
          </a:xfrm>
          <a:prstGeom prst="line">
            <a:avLst/>
          </a:prstGeom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73462" y="14444133"/>
            <a:ext cx="508005" cy="720037"/>
          </a:xfrm>
          <a:prstGeom prst="line">
            <a:avLst/>
          </a:prstGeom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33" idx="6"/>
            <a:endCxn id="34" idx="2"/>
          </p:cNvCxnSpPr>
          <p:nvPr/>
        </p:nvCxnSpPr>
        <p:spPr>
          <a:xfrm>
            <a:off x="11099804" y="15574618"/>
            <a:ext cx="973658" cy="0"/>
          </a:xfrm>
          <a:prstGeom prst="line">
            <a:avLst/>
          </a:prstGeom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Shape 105"/>
          <p:cNvSpPr txBox="1"/>
          <p:nvPr/>
        </p:nvSpPr>
        <p:spPr>
          <a:xfrm>
            <a:off x="2214034" y="16506512"/>
            <a:ext cx="12225865" cy="56084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2400" b="1" i="0" u="sng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</a:t>
            </a:r>
            <a:r>
              <a:rPr lang="en-US" sz="24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</a:t>
            </a:r>
            <a:r>
              <a:rPr lang="en-US" sz="2400" b="1" i="0" u="sng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works (Grant &amp; Casey, 1995): </a:t>
            </a:r>
            <a:endParaRPr lang="en-US" sz="2400" b="1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Therapeutic Alliance</a:t>
            </a:r>
          </a:p>
          <a:p>
            <a: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400" dirty="0">
                <a:solidFill>
                  <a:schemeClr val="dk1"/>
                </a:solidFill>
              </a:rPr>
              <a:t>Therapist and client work together as equal to discover client’s thoughts and belief systems, and their relationship to emotions and </a:t>
            </a:r>
            <a:r>
              <a:rPr lang="en-US" sz="2400" dirty="0" smtClean="0">
                <a:solidFill>
                  <a:schemeClr val="dk1"/>
                </a:solidFill>
              </a:rPr>
              <a:t>behavior.</a:t>
            </a:r>
          </a:p>
          <a:p>
            <a: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400" dirty="0" smtClean="0">
                <a:solidFill>
                  <a:schemeClr val="dk1"/>
                </a:solidFill>
              </a:rPr>
              <a:t>Instruct </a:t>
            </a:r>
            <a:r>
              <a:rPr lang="en-US" sz="2400" dirty="0">
                <a:solidFill>
                  <a:schemeClr val="dk1"/>
                </a:solidFill>
              </a:rPr>
              <a:t>client to view thoughts as testable “hypotheses” that can be compared to evidence, instead of viewing thoughts as </a:t>
            </a:r>
            <a:r>
              <a:rPr lang="en-US" sz="2400" dirty="0" smtClean="0">
                <a:solidFill>
                  <a:schemeClr val="dk1"/>
                </a:solidFill>
              </a:rPr>
              <a:t>facts.</a:t>
            </a:r>
          </a:p>
          <a:p>
            <a:pPr marL="1371600" lvl="2" indent="-38100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■"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Changing Behavior</a:t>
            </a:r>
          </a:p>
          <a:p>
            <a: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 assign</a:t>
            </a:r>
            <a:r>
              <a:rPr lang="en-US" sz="2400" dirty="0">
                <a:solidFill>
                  <a:schemeClr val="dk1"/>
                </a:solidFill>
              </a:rPr>
              <a:t>ments are often supplemented with therapy sessions- readings, activity schedules, and </a:t>
            </a:r>
            <a:r>
              <a:rPr lang="en-US" sz="2400" dirty="0" smtClean="0">
                <a:solidFill>
                  <a:schemeClr val="dk1"/>
                </a:solidFill>
              </a:rPr>
              <a:t>journals.</a:t>
            </a:r>
            <a:endParaRPr lang="en-US" sz="2400" dirty="0">
              <a:solidFill>
                <a:schemeClr val="dk1"/>
              </a:solidFill>
            </a:endParaRPr>
          </a:p>
          <a:p>
            <a:pPr marL="1371600" lvl="2" indent="-38100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■"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Challenging Thoughts</a:t>
            </a:r>
          </a:p>
          <a:p>
            <a: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Socratic Questioning, reframing, examining the evidence, generating alternatives, guided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discovery. </a:t>
            </a:r>
            <a:endParaRPr lang="en-U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105"/>
          <p:cNvSpPr txBox="1"/>
          <p:nvPr/>
        </p:nvSpPr>
        <p:spPr>
          <a:xfrm>
            <a:off x="2214034" y="21699336"/>
            <a:ext cx="10858499" cy="45165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en-US" sz="2400" b="1" i="0" u="sng" strike="noStrike" cap="none" dirty="0">
                <a:sym typeface="Arial"/>
              </a:rPr>
              <a:t>Adaptations for the </a:t>
            </a:r>
            <a:r>
              <a:rPr lang="en-US" sz="2400" b="1" u="sng" dirty="0"/>
              <a:t>e</a:t>
            </a:r>
            <a:r>
              <a:rPr lang="en-US" sz="2400" b="1" i="0" u="sng" strike="noStrike" cap="none" dirty="0">
                <a:sym typeface="Arial"/>
              </a:rPr>
              <a:t>lderly </a:t>
            </a:r>
            <a:r>
              <a:rPr lang="en-US" sz="2400" b="1" u="sng" dirty="0"/>
              <a:t>p</a:t>
            </a:r>
            <a:r>
              <a:rPr lang="en-US" sz="2400" b="1" i="0" u="sng" strike="noStrike" cap="none" dirty="0">
                <a:sym typeface="Arial"/>
              </a:rPr>
              <a:t>op</a:t>
            </a:r>
            <a:r>
              <a:rPr lang="en-US" sz="2400" b="1" u="sng" dirty="0"/>
              <a:t>ulation</a:t>
            </a:r>
            <a:r>
              <a:rPr lang="en-US" sz="2400" b="1" i="0" u="sng" strike="noStrike" cap="none" dirty="0">
                <a:sym typeface="Arial"/>
              </a:rPr>
              <a:t>: </a:t>
            </a:r>
          </a:p>
          <a:p>
            <a: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Adjust pace, consider family context, focus on small number of problems, modified homework, </a:t>
            </a:r>
            <a:r>
              <a:rPr lang="en-US" sz="2400" dirty="0">
                <a:solidFill>
                  <a:schemeClr val="dk1"/>
                </a:solidFill>
              </a:rPr>
              <a:t>allow for past reflection,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chemeClr val="dk1"/>
                </a:solidFill>
              </a:rPr>
              <a:t>repetition of important concepts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(Grant &amp; Casey, 1995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endParaRPr lang="en-U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</a:pPr>
            <a:r>
              <a:rPr lang="en-US" sz="24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Selective Optimization with Compensation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finding new ways to achieve goals </a:t>
            </a:r>
            <a:r>
              <a:rPr lang="en-US" sz="2400" dirty="0">
                <a:solidFill>
                  <a:schemeClr val="dk1"/>
                </a:solidFill>
              </a:rPr>
              <a:t>with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physical limitations (Laidlaw &amp;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Kishita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2015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endParaRPr lang="en-U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</a:pPr>
            <a:r>
              <a:rPr lang="en-US" sz="24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Wisdom Enhancement-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chemeClr val="dk1"/>
                </a:solidFill>
              </a:rPr>
              <a:t>reflect on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past experiences to </a:t>
            </a:r>
            <a:r>
              <a:rPr lang="en-US" sz="2400" dirty="0">
                <a:solidFill>
                  <a:schemeClr val="dk1"/>
                </a:solidFill>
              </a:rPr>
              <a:t>help client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recogni</a:t>
            </a:r>
            <a:r>
              <a:rPr lang="en-US" sz="2400" dirty="0">
                <a:solidFill>
                  <a:schemeClr val="dk1"/>
                </a:solidFill>
              </a:rPr>
              <a:t>ze coping self-efficacy and resilience, apply past coping skills to present uncertainties, and work toward self-acceptance through the use of compassionate self-talk (Laidlaw &amp; </a:t>
            </a:r>
            <a:r>
              <a:rPr lang="en-US" sz="2400" dirty="0" err="1">
                <a:solidFill>
                  <a:schemeClr val="dk1"/>
                </a:solidFill>
              </a:rPr>
              <a:t>Kishita</a:t>
            </a:r>
            <a:r>
              <a:rPr lang="en-US" sz="2400" dirty="0">
                <a:solidFill>
                  <a:schemeClr val="dk1"/>
                </a:solidFill>
              </a:rPr>
              <a:t>, 2015</a:t>
            </a:r>
            <a:r>
              <a:rPr lang="en-US" sz="2400" dirty="0" smtClean="0">
                <a:solidFill>
                  <a:schemeClr val="dk1"/>
                </a:solidFill>
              </a:rPr>
              <a:t>).</a:t>
            </a:r>
            <a:endParaRPr lang="en-US" sz="2400" dirty="0">
              <a:solidFill>
                <a:schemeClr val="dk1"/>
              </a:solidFill>
            </a:endParaRPr>
          </a:p>
          <a:p>
            <a:pPr marL="990600" marR="0" lvl="2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14034" y="26300135"/>
            <a:ext cx="1135571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indent="-381000">
              <a:spcBef>
                <a:spcPts val="600"/>
              </a:spcBef>
              <a:buSzPct val="100000"/>
              <a:buChar char="➢"/>
            </a:pPr>
            <a:r>
              <a:rPr lang="en-US" sz="2400" b="1" u="sng" dirty="0"/>
              <a:t>How well it works:</a:t>
            </a:r>
          </a:p>
          <a:p>
            <a:pPr marL="1422400" lvl="2" indent="-457200">
              <a:spcBef>
                <a:spcPts val="600"/>
              </a:spcBef>
              <a:buSzPct val="100000"/>
              <a:buChar char="■"/>
            </a:pPr>
            <a:r>
              <a:rPr lang="en-US" sz="2400" dirty="0" smtClean="0"/>
              <a:t>CBT is one of the dominant </a:t>
            </a:r>
            <a:r>
              <a:rPr lang="en-US" sz="2400" dirty="0" smtClean="0"/>
              <a:t>approaches </a:t>
            </a:r>
            <a:r>
              <a:rPr lang="en-US" sz="2400" dirty="0" smtClean="0"/>
              <a:t>used to treat elderly depression (</a:t>
            </a:r>
            <a:r>
              <a:rPr lang="en-US" sz="2400" dirty="0"/>
              <a:t>Marino, </a:t>
            </a:r>
            <a:r>
              <a:rPr lang="en-US" sz="2400" dirty="0" err="1"/>
              <a:t>DePasquale</a:t>
            </a:r>
            <a:r>
              <a:rPr lang="en-US" sz="2400" dirty="0"/>
              <a:t> &amp; </a:t>
            </a:r>
            <a:r>
              <a:rPr lang="en-US" sz="2400" dirty="0" err="1"/>
              <a:t>Sirey</a:t>
            </a:r>
            <a:r>
              <a:rPr lang="en-US" sz="2400" dirty="0"/>
              <a:t>, 2015</a:t>
            </a:r>
            <a:r>
              <a:rPr lang="en-US" sz="2400" dirty="0" smtClean="0"/>
              <a:t>). </a:t>
            </a:r>
          </a:p>
          <a:p>
            <a:pPr marL="1422400" lvl="2" indent="-457200">
              <a:spcBef>
                <a:spcPts val="600"/>
              </a:spcBef>
              <a:buSzPct val="100000"/>
              <a:buFontTx/>
              <a:buChar char="■"/>
            </a:pPr>
            <a:r>
              <a:rPr lang="en-US" sz="2400" dirty="0">
                <a:solidFill>
                  <a:schemeClr val="dk1"/>
                </a:solidFill>
              </a:rPr>
              <a:t>CBT was found to reduce </a:t>
            </a:r>
            <a:r>
              <a:rPr lang="en-US" sz="2400" dirty="0" smtClean="0">
                <a:solidFill>
                  <a:schemeClr val="dk1"/>
                </a:solidFill>
              </a:rPr>
              <a:t>symptoms of </a:t>
            </a:r>
            <a:r>
              <a:rPr lang="en-US" sz="2400" dirty="0">
                <a:solidFill>
                  <a:schemeClr val="dk1"/>
                </a:solidFill>
              </a:rPr>
              <a:t>depression </a:t>
            </a:r>
            <a:r>
              <a:rPr lang="en-US" sz="2400" dirty="0" smtClean="0">
                <a:solidFill>
                  <a:schemeClr val="dk1"/>
                </a:solidFill>
              </a:rPr>
              <a:t>in the </a:t>
            </a:r>
            <a:r>
              <a:rPr lang="en-US" sz="2400" dirty="0">
                <a:solidFill>
                  <a:schemeClr val="dk1"/>
                </a:solidFill>
              </a:rPr>
              <a:t>elderly as effectively as Psychodynamic Therapy </a:t>
            </a:r>
            <a:r>
              <a:rPr lang="en-US" sz="2400" dirty="0" smtClean="0">
                <a:solidFill>
                  <a:schemeClr val="dk1"/>
                </a:solidFill>
              </a:rPr>
              <a:t>(</a:t>
            </a:r>
            <a:r>
              <a:rPr lang="en-US" sz="2400" dirty="0" err="1" smtClean="0">
                <a:solidFill>
                  <a:schemeClr val="dk1"/>
                </a:solidFill>
              </a:rPr>
              <a:t>Driessen</a:t>
            </a:r>
            <a:r>
              <a:rPr lang="en-US" sz="2400" dirty="0" smtClean="0">
                <a:solidFill>
                  <a:schemeClr val="dk1"/>
                </a:solidFill>
              </a:rPr>
              <a:t> et al., 2015). </a:t>
            </a:r>
            <a:endParaRPr lang="en-US" sz="2400" dirty="0">
              <a:solidFill>
                <a:srgbClr val="FF0000"/>
              </a:solidFill>
            </a:endParaRPr>
          </a:p>
          <a:p>
            <a:pPr marL="1422400" lvl="3" indent="-457200">
              <a:spcBef>
                <a:spcPts val="600"/>
              </a:spcBef>
              <a:buSzPct val="100000"/>
              <a:buChar char="●"/>
            </a:pPr>
            <a:r>
              <a:rPr lang="en-US" sz="2400" dirty="0" smtClean="0">
                <a:solidFill>
                  <a:schemeClr val="dk1"/>
                </a:solidFill>
              </a:rPr>
              <a:t>In a randomized control trial, 341 </a:t>
            </a:r>
            <a:r>
              <a:rPr lang="en-US" sz="2400" dirty="0">
                <a:solidFill>
                  <a:schemeClr val="dk1"/>
                </a:solidFill>
              </a:rPr>
              <a:t>adults with depression, randomly assigned to manually administered CBT or Psychodynamic Supportive Therapy for 16 </a:t>
            </a:r>
            <a:r>
              <a:rPr lang="en-US" sz="2400" dirty="0" smtClean="0">
                <a:solidFill>
                  <a:schemeClr val="dk1"/>
                </a:solidFill>
              </a:rPr>
              <a:t>sessions.</a:t>
            </a:r>
            <a:endParaRPr lang="en-US" sz="2400" dirty="0">
              <a:solidFill>
                <a:schemeClr val="dk1"/>
              </a:solidFill>
            </a:endParaRPr>
          </a:p>
          <a:p>
            <a:pPr marL="1422400" lvl="3" indent="-457200">
              <a:spcBef>
                <a:spcPts val="600"/>
              </a:spcBef>
              <a:buSzPct val="100000"/>
              <a:buChar char="●"/>
            </a:pPr>
            <a:r>
              <a:rPr lang="en-US" sz="2400" dirty="0">
                <a:solidFill>
                  <a:schemeClr val="dk1"/>
                </a:solidFill>
              </a:rPr>
              <a:t>Therapist rated three depression scales, the Clinical Global Impression Scale subscales Severity of Illness (CGI-S), and Global Improvement (CGI-I), and Global Assessment of Functioning Scale (GAF) after each </a:t>
            </a:r>
            <a:r>
              <a:rPr lang="en-US" sz="2400" dirty="0" smtClean="0">
                <a:solidFill>
                  <a:schemeClr val="dk1"/>
                </a:solidFill>
              </a:rPr>
              <a:t>session.</a:t>
            </a:r>
            <a:endParaRPr lang="en-US" sz="2400" dirty="0">
              <a:solidFill>
                <a:schemeClr val="dk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/>
          <a:srcRect t="-1" b="35957"/>
          <a:stretch/>
        </p:blipFill>
        <p:spPr>
          <a:xfrm>
            <a:off x="16004988" y="4572000"/>
            <a:ext cx="12344400" cy="5954672"/>
          </a:xfrm>
          <a:prstGeom prst="rect">
            <a:avLst/>
          </a:prstGeom>
        </p:spPr>
      </p:pic>
      <p:sp>
        <p:nvSpPr>
          <p:cNvPr id="62" name="Shape 104"/>
          <p:cNvSpPr txBox="1"/>
          <p:nvPr/>
        </p:nvSpPr>
        <p:spPr>
          <a:xfrm>
            <a:off x="15758840" y="5679325"/>
            <a:ext cx="11667191" cy="43155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charset="2"/>
              <a:buChar char="Ø"/>
            </a:pPr>
            <a:r>
              <a:rPr lang="en-US" sz="2400" b="1" i="0" u="sng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</a:t>
            </a:r>
            <a:r>
              <a:rPr lang="en-US" sz="24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</a:t>
            </a:r>
            <a:r>
              <a:rPr lang="en-US" sz="2400" b="1" i="0" u="sng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(</a:t>
            </a:r>
            <a:r>
              <a:rPr lang="en-US" sz="2400" b="1" i="0" u="sng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Vos</a:t>
            </a:r>
            <a:r>
              <a:rPr lang="en-US" sz="2400" b="1" i="0" u="sng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Cooper, &amp; Craig, 2015): </a:t>
            </a:r>
            <a:endParaRPr lang="en-US" sz="2400" b="1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Emotion-focused, process-oriented, phenomenological, e</a:t>
            </a:r>
            <a:r>
              <a:rPr lang="en-US" sz="2400" dirty="0">
                <a:solidFill>
                  <a:schemeClr val="dk1"/>
                </a:solidFill>
              </a:rPr>
              <a:t>mphasizes freedom and responsibility of </a:t>
            </a:r>
            <a:r>
              <a:rPr lang="en-US" sz="2400" dirty="0" smtClean="0">
                <a:solidFill>
                  <a:schemeClr val="dk1"/>
                </a:solidFill>
              </a:rPr>
              <a:t>client. </a:t>
            </a:r>
          </a:p>
          <a:p>
            <a: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Aimed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helping clients manage existential anxiety and make meaning in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life. 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>
              <a:spcBef>
                <a:spcPts val="600"/>
              </a:spcBef>
              <a:buClr>
                <a:schemeClr val="dk1"/>
              </a:buClr>
              <a:buSzPct val="100000"/>
              <a:buFont typeface="Wingdings" charset="2"/>
              <a:buChar char="Ø"/>
            </a:pPr>
            <a:r>
              <a:rPr lang="en-US" sz="2400" b="1" u="sng" dirty="0">
                <a:solidFill>
                  <a:schemeClr val="dk1"/>
                </a:solidFill>
              </a:rPr>
              <a:t>How it </a:t>
            </a:r>
            <a:r>
              <a:rPr lang="en-US" sz="2400" b="1" u="sng" dirty="0" smtClean="0">
                <a:solidFill>
                  <a:schemeClr val="dk1"/>
                </a:solidFill>
              </a:rPr>
              <a:t>works (</a:t>
            </a:r>
            <a:r>
              <a:rPr lang="en-US" sz="2400" b="1" u="sng" dirty="0" err="1">
                <a:solidFill>
                  <a:schemeClr val="dk1"/>
                </a:solidFill>
              </a:rPr>
              <a:t>Vos</a:t>
            </a:r>
            <a:r>
              <a:rPr lang="en-US" sz="2400" b="1" u="sng" dirty="0">
                <a:solidFill>
                  <a:schemeClr val="dk1"/>
                </a:solidFill>
              </a:rPr>
              <a:t>, Cooper, &amp; Craig, 2015)</a:t>
            </a:r>
            <a:r>
              <a:rPr lang="en-US" sz="2400" b="1" u="sng" dirty="0" smtClean="0">
                <a:solidFill>
                  <a:schemeClr val="dk1"/>
                </a:solidFill>
              </a:rPr>
              <a:t>:</a:t>
            </a:r>
            <a:endParaRPr lang="en-U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</a:pPr>
            <a:r>
              <a:rPr lang="en-US" sz="2400" dirty="0"/>
              <a:t>Therapeutic </a:t>
            </a:r>
            <a:r>
              <a:rPr lang="en-US" sz="2400" dirty="0" smtClean="0"/>
              <a:t>Alliance: Therapist </a:t>
            </a:r>
            <a:r>
              <a:rPr lang="en-US" sz="2400" dirty="0"/>
              <a:t>and client work together to explore experiences and find </a:t>
            </a:r>
            <a:r>
              <a:rPr lang="en-US" sz="2400" dirty="0" smtClean="0"/>
              <a:t>meaning. </a:t>
            </a:r>
          </a:p>
          <a:p>
            <a: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Socratic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questioning, </a:t>
            </a:r>
            <a:r>
              <a:rPr lang="en-US" sz="2400" dirty="0"/>
              <a:t>interventions are tailored t</a:t>
            </a:r>
            <a:r>
              <a:rPr lang="en-US" sz="2400" dirty="0">
                <a:solidFill>
                  <a:schemeClr val="dk1"/>
                </a:solidFill>
              </a:rPr>
              <a:t>o client based on life </a:t>
            </a:r>
            <a:r>
              <a:rPr lang="en-US" sz="2400" dirty="0" smtClean="0">
                <a:solidFill>
                  <a:schemeClr val="dk1"/>
                </a:solidFill>
              </a:rPr>
              <a:t>experiences</a:t>
            </a:r>
            <a:r>
              <a:rPr lang="en-US" sz="2400" dirty="0">
                <a:solidFill>
                  <a:schemeClr val="dk1"/>
                </a:solidFill>
              </a:rPr>
              <a:t>.</a:t>
            </a:r>
            <a:endParaRPr lang="en-U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010621" y="4919761"/>
            <a:ext cx="4275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6200" lvl="0" algn="ctr">
              <a:buClr>
                <a:schemeClr val="dk1"/>
              </a:buClr>
              <a:buSzPct val="25000"/>
            </a:pPr>
            <a:r>
              <a:rPr lang="en-US" sz="2800" b="1" dirty="0">
                <a:solidFill>
                  <a:schemeClr val="dk1"/>
                </a:solidFill>
              </a:rPr>
              <a:t>Existential Therapy (ET)</a:t>
            </a:r>
            <a:endParaRPr lang="en-US" sz="2800" dirty="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4988" y="10957775"/>
            <a:ext cx="12344400" cy="9297867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5758840" y="11420933"/>
            <a:ext cx="11667191" cy="8894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381000">
              <a:spcBef>
                <a:spcPts val="600"/>
              </a:spcBef>
              <a:buClr>
                <a:schemeClr val="dk1"/>
              </a:buClr>
              <a:buSzPct val="100000"/>
              <a:buFont typeface="Wingdings" charset="2"/>
              <a:buChar char="Ø"/>
            </a:pPr>
            <a:r>
              <a:rPr lang="en-US" sz="2400" b="1" u="sng" dirty="0">
                <a:solidFill>
                  <a:schemeClr val="dk1"/>
                </a:solidFill>
              </a:rPr>
              <a:t>How well it </a:t>
            </a:r>
            <a:r>
              <a:rPr lang="en-US" sz="2400" b="1" u="sng" dirty="0" smtClean="0">
                <a:solidFill>
                  <a:schemeClr val="dk1"/>
                </a:solidFill>
              </a:rPr>
              <a:t>works in elderly (</a:t>
            </a:r>
            <a:r>
              <a:rPr lang="en-US" sz="2400" b="1" u="sng" dirty="0" err="1" smtClean="0">
                <a:solidFill>
                  <a:schemeClr val="dk1"/>
                </a:solidFill>
              </a:rPr>
              <a:t>Vos</a:t>
            </a:r>
            <a:r>
              <a:rPr lang="en-US" sz="2400" b="1" u="sng" dirty="0" smtClean="0">
                <a:solidFill>
                  <a:schemeClr val="dk1"/>
                </a:solidFill>
              </a:rPr>
              <a:t>, Cooper, &amp; Craig, 1998):</a:t>
            </a:r>
            <a:endParaRPr lang="en-US" sz="2400" b="1" u="sng" dirty="0">
              <a:solidFill>
                <a:schemeClr val="dk1"/>
              </a:solidFill>
            </a:endParaRPr>
          </a:p>
          <a:p>
            <a:pPr marL="1371600" lvl="2" indent="-38100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■"/>
            </a:pPr>
            <a:r>
              <a:rPr lang="en-US" sz="2400" dirty="0"/>
              <a:t>Meta-Analysis of Various Existential </a:t>
            </a:r>
            <a:r>
              <a:rPr lang="en-US" sz="2400" dirty="0" smtClean="0"/>
              <a:t>Approaches</a:t>
            </a:r>
            <a:endParaRPr lang="en-US" sz="2400" dirty="0"/>
          </a:p>
          <a:p>
            <a:pPr marL="1828800" lvl="3" indent="-381000">
              <a:spcBef>
                <a:spcPts val="600"/>
              </a:spcBef>
              <a:buSzPct val="100000"/>
              <a:buFont typeface="Arial"/>
            </a:pPr>
            <a:r>
              <a:rPr lang="en-US" sz="2400" u="sng" dirty="0" err="1"/>
              <a:t>Logotherapy</a:t>
            </a:r>
            <a:r>
              <a:rPr lang="en-US" sz="2400" dirty="0"/>
              <a:t>: </a:t>
            </a:r>
            <a:r>
              <a:rPr lang="en-US" sz="2400" dirty="0" smtClean="0"/>
              <a:t>Finding </a:t>
            </a:r>
            <a:r>
              <a:rPr lang="en-US" sz="2400" dirty="0"/>
              <a:t>meaning through the use of Socratic questioning</a:t>
            </a:r>
          </a:p>
          <a:p>
            <a:pPr marL="1879600" lvl="4">
              <a:spcBef>
                <a:spcPts val="600"/>
              </a:spcBef>
              <a:buSzPct val="100000"/>
              <a:buFont typeface="Arial"/>
            </a:pPr>
            <a:r>
              <a:rPr lang="en-US" sz="2400" dirty="0"/>
              <a:t>Most participants had physical </a:t>
            </a:r>
            <a:r>
              <a:rPr lang="en-US" sz="2400" dirty="0" smtClean="0"/>
              <a:t>conditions.</a:t>
            </a:r>
            <a:endParaRPr lang="en-US" sz="2400" dirty="0"/>
          </a:p>
          <a:p>
            <a:pPr marL="1879600" lvl="4">
              <a:spcBef>
                <a:spcPts val="600"/>
              </a:spcBef>
              <a:buSzPct val="100000"/>
            </a:pPr>
            <a:r>
              <a:rPr lang="en-US" sz="2400" dirty="0"/>
              <a:t>Brief therapy, supporting clients to act directly and positively with regard to meaning in </a:t>
            </a:r>
            <a:r>
              <a:rPr lang="en-US" sz="2400" dirty="0" smtClean="0"/>
              <a:t>life.</a:t>
            </a:r>
            <a:endParaRPr lang="en-US" sz="2400" dirty="0"/>
          </a:p>
          <a:p>
            <a:pPr marL="1828800" lvl="3" indent="-381000">
              <a:spcBef>
                <a:spcPts val="600"/>
              </a:spcBef>
              <a:buSzPct val="100000"/>
              <a:buFont typeface="Arial"/>
            </a:pPr>
            <a:r>
              <a:rPr lang="en-US" sz="2400" u="sng" dirty="0"/>
              <a:t>Existential-humanistic</a:t>
            </a:r>
            <a:r>
              <a:rPr lang="en-US" sz="2400" dirty="0"/>
              <a:t>: existential techniques combined with humanistic principles (a focus on self-acceptance and growth through the use of active listening and empathy</a:t>
            </a:r>
            <a:r>
              <a:rPr lang="en-US" sz="2400" dirty="0" smtClean="0"/>
              <a:t>).</a:t>
            </a:r>
            <a:endParaRPr lang="en-US" sz="2400" dirty="0"/>
          </a:p>
          <a:p>
            <a:pPr marL="1828800" lvl="3" indent="-381000">
              <a:spcBef>
                <a:spcPts val="600"/>
              </a:spcBef>
              <a:buSzPct val="100000"/>
              <a:buFont typeface="Arial"/>
            </a:pPr>
            <a:r>
              <a:rPr lang="en-US" sz="2400" u="sng" dirty="0"/>
              <a:t>Supportive-Expressive</a:t>
            </a:r>
            <a:r>
              <a:rPr lang="en-US" sz="2400" dirty="0"/>
              <a:t>: group therapy using existential </a:t>
            </a:r>
            <a:r>
              <a:rPr lang="en-US" sz="2400" dirty="0" smtClean="0"/>
              <a:t>principles.</a:t>
            </a:r>
            <a:endParaRPr lang="en-US" sz="2400" dirty="0"/>
          </a:p>
          <a:p>
            <a:pPr marL="1828800" lvl="4">
              <a:spcBef>
                <a:spcPts val="600"/>
              </a:spcBef>
              <a:buSzPct val="100000"/>
            </a:pPr>
            <a:r>
              <a:rPr lang="en-US" sz="2400" dirty="0" err="1"/>
              <a:t>Manualized</a:t>
            </a:r>
            <a:r>
              <a:rPr lang="en-US" sz="2400" dirty="0"/>
              <a:t>, non-structured interventions for patients with advanced </a:t>
            </a:r>
            <a:r>
              <a:rPr lang="en-US" sz="2400" dirty="0" smtClean="0"/>
              <a:t>disease.</a:t>
            </a:r>
            <a:endParaRPr lang="en-US" sz="2400" dirty="0"/>
          </a:p>
          <a:p>
            <a:pPr marL="1828800" lvl="3" indent="-381000">
              <a:spcBef>
                <a:spcPts val="600"/>
              </a:spcBef>
              <a:buSzPct val="100000"/>
              <a:buFont typeface="Arial"/>
            </a:pPr>
            <a:r>
              <a:rPr lang="en-US" sz="2400" u="sng" dirty="0"/>
              <a:t>Experiential-existential</a:t>
            </a:r>
            <a:r>
              <a:rPr lang="en-US" sz="2400" dirty="0"/>
              <a:t>: existential-humanistic techniques combined with experiential techniques, such as role-playing and guided imagery </a:t>
            </a:r>
          </a:p>
          <a:p>
            <a:pPr marL="1828800" lvl="4">
              <a:spcBef>
                <a:spcPts val="600"/>
              </a:spcBef>
              <a:buSzPct val="100000"/>
            </a:pPr>
            <a:r>
              <a:rPr lang="en-US" sz="2400" dirty="0" err="1"/>
              <a:t>Manualized</a:t>
            </a:r>
            <a:r>
              <a:rPr lang="en-US" sz="2400" dirty="0"/>
              <a:t>, non-structured, phenomenological group interventions focused on sharing experiences and receiving support in the present</a:t>
            </a:r>
          </a:p>
          <a:p>
            <a:pPr marL="1371600" lvl="2" indent="-38100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■"/>
            </a:pPr>
            <a:r>
              <a:rPr lang="en-US" sz="2400" dirty="0"/>
              <a:t>Studied outcomes for meaning in life, anxiety and depression, self-efficacy and physical well-being across 15 RCTs, mean age 50 years </a:t>
            </a:r>
            <a:r>
              <a:rPr lang="en-US" sz="2400" dirty="0" smtClean="0"/>
              <a:t>old.</a:t>
            </a:r>
            <a:endParaRPr lang="en-US" sz="2400" dirty="0"/>
          </a:p>
          <a:p>
            <a:pPr marL="1371600" lvl="2" indent="-38100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■"/>
            </a:pPr>
            <a:r>
              <a:rPr lang="en-US" sz="2400" dirty="0" smtClean="0"/>
              <a:t>Main finding: </a:t>
            </a:r>
            <a:r>
              <a:rPr lang="en-US" sz="2400" dirty="0" err="1" smtClean="0"/>
              <a:t>Logotherapy</a:t>
            </a:r>
            <a:r>
              <a:rPr lang="en-US" sz="2400" dirty="0" smtClean="0"/>
              <a:t> was most </a:t>
            </a:r>
            <a:r>
              <a:rPr lang="en-US" sz="2400" dirty="0"/>
              <a:t>successful in positive meaning, anxiety and depression symptom reduction and self-efficacy </a:t>
            </a:r>
          </a:p>
          <a:p>
            <a:pPr lvl="0" algn="ctr">
              <a:spcBef>
                <a:spcPts val="600"/>
              </a:spcBef>
              <a:buClr>
                <a:srgbClr val="000000"/>
              </a:buClr>
            </a:pPr>
            <a:endParaRPr lang="en-US" sz="2400" b="1" dirty="0">
              <a:solidFill>
                <a:schemeClr val="dk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5827025" y="21690660"/>
            <a:ext cx="112850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381000">
              <a:spcBef>
                <a:spcPts val="1200"/>
              </a:spcBef>
              <a:buClr>
                <a:schemeClr val="dk1"/>
              </a:buClr>
              <a:buSzPct val="100000"/>
              <a:buFont typeface="Arial"/>
              <a:buChar char="■"/>
            </a:pPr>
            <a:r>
              <a:rPr lang="en-US" sz="2400" dirty="0" smtClean="0"/>
              <a:t>Combines </a:t>
            </a:r>
            <a:r>
              <a:rPr lang="en-US" sz="2400" dirty="0"/>
              <a:t>problem-solving focus with </a:t>
            </a:r>
            <a:r>
              <a:rPr lang="en-US" sz="2400" dirty="0">
                <a:solidFill>
                  <a:schemeClr val="dk1"/>
                </a:solidFill>
              </a:rPr>
              <a:t>compensatory strategies (journals, checklists, strategies to shift attention, and step-by-step division of a task) to regulate emotions </a:t>
            </a:r>
            <a:r>
              <a:rPr lang="en-US" sz="2400" b="1" dirty="0">
                <a:solidFill>
                  <a:schemeClr val="dk1"/>
                </a:solidFill>
              </a:rPr>
              <a:t>(</a:t>
            </a:r>
            <a:r>
              <a:rPr lang="en-US" sz="2400" dirty="0" err="1" smtClean="0">
                <a:solidFill>
                  <a:srgbClr val="231F25"/>
                </a:solidFill>
              </a:rPr>
              <a:t>Kiosses</a:t>
            </a:r>
            <a:r>
              <a:rPr lang="en-US" sz="2400" dirty="0" smtClean="0">
                <a:solidFill>
                  <a:srgbClr val="231F25"/>
                </a:solidFill>
              </a:rPr>
              <a:t> et al., </a:t>
            </a:r>
            <a:r>
              <a:rPr lang="en-US" sz="2400" dirty="0">
                <a:solidFill>
                  <a:srgbClr val="231F25"/>
                </a:solidFill>
              </a:rPr>
              <a:t>2015)</a:t>
            </a:r>
          </a:p>
          <a:p>
            <a:pPr marL="1371600" lvl="2" indent="-381000">
              <a:spcBef>
                <a:spcPts val="1200"/>
              </a:spcBef>
              <a:buClr>
                <a:srgbClr val="231F25"/>
              </a:buClr>
              <a:buSzPct val="100000"/>
              <a:buFont typeface="Arial"/>
              <a:buChar char="■"/>
            </a:pPr>
            <a:r>
              <a:rPr lang="en-US" sz="2400" dirty="0" smtClean="0">
                <a:solidFill>
                  <a:srgbClr val="231F25"/>
                </a:solidFill>
              </a:rPr>
              <a:t>It was found </a:t>
            </a:r>
            <a:r>
              <a:rPr lang="en-US" sz="2400" dirty="0">
                <a:solidFill>
                  <a:srgbClr val="231F25"/>
                </a:solidFill>
              </a:rPr>
              <a:t>to reduce depression symptoms more effectively than supportive </a:t>
            </a:r>
            <a:r>
              <a:rPr lang="en-US" sz="2400" dirty="0" smtClean="0">
                <a:solidFill>
                  <a:srgbClr val="231F25"/>
                </a:solidFill>
              </a:rPr>
              <a:t>therapy. </a:t>
            </a:r>
            <a:endParaRPr lang="en-US" sz="2400" dirty="0">
              <a:solidFill>
                <a:srgbClr val="231F25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788541" y="25229076"/>
            <a:ext cx="11488287" cy="6540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38100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■"/>
            </a:pPr>
            <a:r>
              <a:rPr lang="en-US" sz="2400" b="1" u="sng" dirty="0" smtClean="0"/>
              <a:t>Mindfulness </a:t>
            </a:r>
            <a:r>
              <a:rPr lang="en-US" sz="2400" b="1" u="sng" dirty="0"/>
              <a:t>Therapy with </a:t>
            </a:r>
            <a:r>
              <a:rPr lang="en-US" sz="2400" b="1" u="sng" dirty="0" smtClean="0"/>
              <a:t>CBT (Marino, </a:t>
            </a:r>
            <a:r>
              <a:rPr lang="en-US" sz="2400" b="1" u="sng" dirty="0" err="1" smtClean="0"/>
              <a:t>DePasquale</a:t>
            </a:r>
            <a:r>
              <a:rPr lang="en-US" sz="2400" b="1" u="sng" dirty="0" smtClean="0"/>
              <a:t>, &amp; </a:t>
            </a:r>
            <a:r>
              <a:rPr lang="en-US" sz="2400" b="1" u="sng" dirty="0" err="1" smtClean="0"/>
              <a:t>Sirey</a:t>
            </a:r>
            <a:r>
              <a:rPr lang="en-US" sz="2400" b="1" u="sng" dirty="0" smtClean="0"/>
              <a:t>, 2015): </a:t>
            </a:r>
            <a:endParaRPr lang="en-US" sz="2400" b="1" u="sng" dirty="0"/>
          </a:p>
          <a:p>
            <a:pPr marL="1790700" lvl="3" indent="-342900">
              <a:spcBef>
                <a:spcPts val="600"/>
              </a:spcBef>
              <a:buSzPct val="100000"/>
              <a:buFont typeface="Wingdings" charset="2"/>
              <a:buChar char="§"/>
            </a:pPr>
            <a:r>
              <a:rPr lang="en-US" sz="2400" dirty="0"/>
              <a:t>Useful for elders who have experienced loss or have comorbid health conditions </a:t>
            </a:r>
            <a:endParaRPr lang="en-US" sz="2400" dirty="0" smtClean="0"/>
          </a:p>
          <a:p>
            <a:pPr marL="1790700" lvl="3" indent="-342900">
              <a:spcBef>
                <a:spcPts val="600"/>
              </a:spcBef>
              <a:buSzPct val="100000"/>
              <a:buFont typeface="Wingdings" charset="2"/>
              <a:buChar char="§"/>
            </a:pPr>
            <a:r>
              <a:rPr lang="en-US" sz="2400" dirty="0" smtClean="0"/>
              <a:t>Mindfulness</a:t>
            </a:r>
            <a:r>
              <a:rPr lang="en-US" sz="2400" dirty="0"/>
              <a:t>: encourage client to view events and emotions in a nonjudgmental manner by increasing awareness of present thoughts and </a:t>
            </a:r>
            <a:r>
              <a:rPr lang="en-US" sz="2400" dirty="0" smtClean="0"/>
              <a:t>feelings</a:t>
            </a:r>
            <a:endParaRPr lang="en-US" sz="2400" dirty="0"/>
          </a:p>
          <a:p>
            <a:pPr marL="2794000" lvl="4" indent="-220663">
              <a:spcBef>
                <a:spcPts val="600"/>
              </a:spcBef>
              <a:buSzPct val="100000"/>
              <a:buFont typeface="Wingdings" charset="2"/>
              <a:buChar char="§"/>
            </a:pPr>
            <a:r>
              <a:rPr lang="en-US" sz="2400" dirty="0"/>
              <a:t>Observation: focus attention on experience</a:t>
            </a:r>
          </a:p>
          <a:p>
            <a:pPr marL="2794000" lvl="4" indent="-220663">
              <a:spcBef>
                <a:spcPts val="600"/>
              </a:spcBef>
              <a:buSzPct val="100000"/>
              <a:buFont typeface="Wingdings" charset="2"/>
              <a:buChar char="§"/>
            </a:pPr>
            <a:r>
              <a:rPr lang="en-US" sz="2400" dirty="0"/>
              <a:t>Participation/awareness: </a:t>
            </a:r>
            <a:r>
              <a:rPr lang="en-US" sz="2400" dirty="0" smtClean="0"/>
              <a:t>become one </a:t>
            </a:r>
            <a:r>
              <a:rPr lang="en-US" sz="2400" dirty="0"/>
              <a:t>with and develop awareness of experience</a:t>
            </a:r>
          </a:p>
          <a:p>
            <a:pPr marL="2794000" lvl="4" indent="-220663">
              <a:spcBef>
                <a:spcPts val="600"/>
              </a:spcBef>
              <a:buSzPct val="100000"/>
              <a:buFont typeface="Wingdings" charset="2"/>
              <a:buChar char="§"/>
            </a:pPr>
            <a:r>
              <a:rPr lang="en-US" sz="2400" dirty="0"/>
              <a:t>Non-judgmental awareness of the </a:t>
            </a:r>
            <a:r>
              <a:rPr lang="en-US" sz="2400" dirty="0" smtClean="0"/>
              <a:t>present moment: </a:t>
            </a:r>
            <a:r>
              <a:rPr lang="en-US" sz="2400" dirty="0"/>
              <a:t>gather facts and do not judge</a:t>
            </a:r>
          </a:p>
          <a:p>
            <a:pPr marL="1790700" lvl="3" indent="-342900">
              <a:spcBef>
                <a:spcPts val="600"/>
              </a:spcBef>
              <a:buSzPct val="100000"/>
              <a:buFont typeface="Wingdings" charset="2"/>
              <a:buChar char="§"/>
            </a:pPr>
            <a:r>
              <a:rPr lang="en-US" sz="2400" dirty="0"/>
              <a:t>Self-acceptance skills: promote awareness of experience and change in meaning given to </a:t>
            </a:r>
            <a:r>
              <a:rPr lang="en-US" sz="2400" dirty="0" smtClean="0"/>
              <a:t>experiences.</a:t>
            </a:r>
            <a:endParaRPr lang="en-US" sz="2400" dirty="0">
              <a:solidFill>
                <a:schemeClr val="dk1"/>
              </a:solidFill>
            </a:endParaRPr>
          </a:p>
          <a:p>
            <a:pPr marL="1257300" lvl="0" indent="-342900">
              <a:spcBef>
                <a:spcPts val="600"/>
              </a:spcBef>
              <a:buClr>
                <a:srgbClr val="000000"/>
              </a:buClr>
              <a:buFont typeface="Wingdings" charset="2"/>
              <a:buChar char="ü"/>
            </a:pPr>
            <a:endParaRPr lang="en-US" sz="2400" dirty="0"/>
          </a:p>
          <a:p>
            <a:pPr marL="914400" lvl="0">
              <a:spcBef>
                <a:spcPts val="600"/>
              </a:spcBef>
              <a:buClr>
                <a:srgbClr val="000000"/>
              </a:buClr>
            </a:pPr>
            <a:endParaRPr lang="en-US" sz="2400" dirty="0"/>
          </a:p>
          <a:p>
            <a:pPr marL="914400" lvl="0">
              <a:spcBef>
                <a:spcPts val="600"/>
              </a:spcBef>
            </a:pP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9065080" y="21105968"/>
            <a:ext cx="6089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lvl="0">
              <a:buSzPct val="100000"/>
            </a:pPr>
            <a:r>
              <a:rPr lang="en-US" sz="2800" b="1" dirty="0"/>
              <a:t>Problem Adaption Therapy (PATH)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56058" y="24567229"/>
            <a:ext cx="51077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lvl="0">
              <a:buClr>
                <a:srgbClr val="000000"/>
              </a:buClr>
              <a:buSzPct val="100000"/>
            </a:pPr>
            <a:r>
              <a:rPr lang="en-US" sz="2800" b="1" dirty="0"/>
              <a:t>Integrative Approaches 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2574035" y="4919761"/>
            <a:ext cx="6203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lvl="0">
              <a:buClr>
                <a:srgbClr val="000000"/>
              </a:buClr>
              <a:buSzPct val="100000"/>
            </a:pPr>
            <a:r>
              <a:rPr lang="en-US" sz="2800" b="1" dirty="0"/>
              <a:t>Integrative </a:t>
            </a:r>
            <a:r>
              <a:rPr lang="en-US" sz="2800" b="1" dirty="0" smtClean="0"/>
              <a:t>Approaches (Cont.) </a:t>
            </a:r>
            <a:endParaRPr lang="en-US" sz="2800" b="1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1607</Words>
  <Application>Microsoft Macintosh PowerPoint</Application>
  <PresentationFormat>Custom</PresentationFormat>
  <Paragraphs>103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Ellie Barrett</cp:lastModifiedBy>
  <cp:revision>23</cp:revision>
  <dcterms:modified xsi:type="dcterms:W3CDTF">2016-02-17T02:59:37Z</dcterms:modified>
</cp:coreProperties>
</file>