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algn="l" defTabSz="2193925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2193925" indent="-1736725" algn="l" defTabSz="2193925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4387850" indent="-3473450" algn="l" defTabSz="2193925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6583363" indent="-5211763" algn="l" defTabSz="2193925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8777288" indent="-6948488" algn="l" defTabSz="2193925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6E1"/>
    <a:srgbClr val="F6D2D5"/>
    <a:srgbClr val="FD904D"/>
    <a:srgbClr val="F7B865"/>
    <a:srgbClr val="E16972"/>
    <a:srgbClr val="D47A98"/>
    <a:srgbClr val="CA5E82"/>
    <a:srgbClr val="E7A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60"/>
  </p:normalViewPr>
  <p:slideViewPr>
    <p:cSldViewPr snapToObjects="1">
      <p:cViewPr>
        <p:scale>
          <a:sx n="66" d="100"/>
          <a:sy n="66" d="100"/>
        </p:scale>
        <p:origin x="8576" y="769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21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3C0EA0-3B22-4953-88C5-374D33D45F02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339F85A-ED42-4672-ABC0-E72F86146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0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Center all titles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Change words “create and “detect”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Create bridge from OA worse-explain why-bring in how films help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State hypotheses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Put graphs parallel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Include equation under 3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rd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graph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 more bullet points less words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Say how many participants total then say randomly selected 10 each for pre </a:t>
            </a:r>
            <a:r>
              <a:rPr lang="en-US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lim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results 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 pictures to help explain methods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Don’t let words touch the sides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Conclusion use 3 bullet points (OA not as good at memory for details, no effect of film editing, will know more when final analysis is completed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to get movies-</a:t>
            </a:r>
            <a:r>
              <a:rPr lang="en-US" altLang="en-US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kurby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documents lab data naturalistic movies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Show data on graph </a:t>
            </a:r>
            <a:endParaRPr lang="en-US" altLang="en-US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SOURCES!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Heading</a:t>
            </a:r>
            <a:r>
              <a:rPr lang="en-US" altLang="en-US" baseline="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over pictures to say wide and edited movies</a:t>
            </a:r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177DF5-2B7C-4538-A295-4F56497795EC}" type="slidenum">
              <a:rPr lang="en-US" altLang="en-US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pPr/>
              <a:t>1</a:t>
            </a:fld>
            <a:endParaRPr lang="en-US" altLang="en-US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9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822B-B47E-4F3E-8A46-CDE217AE767E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9D0F-1CA3-4C46-9623-B9282B6CF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6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A6D9-7B57-4ACD-8EC9-5C801CA603C2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8F1D-6E53-46E4-A2C9-B6FE8B490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6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1"/>
            <a:ext cx="47404017" cy="134820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5" y="6324601"/>
            <a:ext cx="141480543" cy="134820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92A5-35BE-442D-B79F-90294C5C8FCE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8E1B-811B-44CE-B892-B5EE10702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39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62F9-127C-4C70-9A5E-F014303B8ACF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3271-D31B-48BE-BE71-116A0E7C6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5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05B6-EF34-4863-8639-22F144EE9675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2086-DEA4-4FED-B2B6-B90001FAE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8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36865561"/>
            <a:ext cx="94442280" cy="1042797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6" y="36865561"/>
            <a:ext cx="94442280" cy="10427970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4123-D610-4CBA-81C9-2A05689E7DF6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BD32-1320-4A1E-B0F4-F11444AFD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1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42"/>
            <a:ext cx="19392902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2" cy="1896618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42"/>
            <a:ext cx="19400520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401"/>
            <a:ext cx="19400520" cy="18966181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253F-1EDF-4CE4-A29E-541AA26508B1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BC68-B257-40CD-A735-7B1B7D634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0499-6274-493A-BD1D-89B1730D62BB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5997-CFE1-4226-B3C7-0177DF2CB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7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7D8B-77C7-4073-B283-D992C4027274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EC82-C177-43E2-9EF2-62D5D575D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1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1310641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2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8CDD-9AFD-4D38-B012-EE173A9A0C4E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4163-D53F-4585-9EFE-A1ECBC576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19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8018-D9C6-491A-85B4-FEF2C312DB90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9421-A5C8-49E6-ADE6-0C73B1793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78738"/>
            <a:ext cx="39503350" cy="217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4187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8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887130-ECCC-43C3-97D1-DA865D968191}" type="datetime1">
              <a:rPr lang="en-US" altLang="en-US"/>
              <a:pPr>
                <a:defRPr/>
              </a:pPr>
              <a:t>2/17/16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4187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8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4187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800">
                <a:solidFill>
                  <a:srgbClr val="898989"/>
                </a:solidFill>
                <a:latin typeface="Calibri" panose="020F0502020204030204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E4D1EB7-00AC-4748-8D56-1FDBB5A35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1644650" indent="-1644650" algn="l" defTabSz="2193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565525" indent="-1371600" algn="l" defTabSz="2193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548640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7680325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987425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microsoft.com/office/2007/relationships/hdphoto" Target="../media/hdphoto8.wdp"/><Relationship Id="rId21" Type="http://schemas.openxmlformats.org/officeDocument/2006/relationships/image" Target="../media/image11.jpeg"/><Relationship Id="rId22" Type="http://schemas.microsoft.com/office/2007/relationships/hdphoto" Target="../media/hdphoto9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10" Type="http://schemas.openxmlformats.org/officeDocument/2006/relationships/image" Target="../media/image5.png"/><Relationship Id="rId11" Type="http://schemas.openxmlformats.org/officeDocument/2006/relationships/image" Target="../media/image6.jpeg"/><Relationship Id="rId12" Type="http://schemas.microsoft.com/office/2007/relationships/hdphoto" Target="../media/hdphoto4.wdp"/><Relationship Id="rId13" Type="http://schemas.openxmlformats.org/officeDocument/2006/relationships/image" Target="../media/image7.jpeg"/><Relationship Id="rId14" Type="http://schemas.microsoft.com/office/2007/relationships/hdphoto" Target="../media/hdphoto5.wdp"/><Relationship Id="rId15" Type="http://schemas.openxmlformats.org/officeDocument/2006/relationships/image" Target="../media/image8.jpeg"/><Relationship Id="rId16" Type="http://schemas.microsoft.com/office/2007/relationships/hdphoto" Target="../media/hdphoto6.wdp"/><Relationship Id="rId17" Type="http://schemas.openxmlformats.org/officeDocument/2006/relationships/image" Target="../media/image9.jpeg"/><Relationship Id="rId18" Type="http://schemas.microsoft.com/office/2007/relationships/hdphoto" Target="../media/hdphoto7.wdp"/><Relationship Id="rId19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microsoft.com/office/2007/relationships/hdphoto" Target="../media/hdphoto2.wdp"/><Relationship Id="rId7" Type="http://schemas.openxmlformats.org/officeDocument/2006/relationships/image" Target="../media/image3.jpeg"/><Relationship Id="rId8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6403116" y="0"/>
            <a:ext cx="34001075" cy="1631156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Film Editing, Event Segmentation, and Memory in Older </a:t>
            </a:r>
            <a:r>
              <a:rPr lang="en-US" altLang="en-US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Adults</a:t>
            </a:r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5123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191000"/>
            <a:ext cx="12817475" cy="28735338"/>
          </a:xfrm>
          <a:solidFill>
            <a:srgbClr val="B0C6E1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US" altLang="en-US" sz="86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Introduction</a:t>
            </a:r>
            <a:r>
              <a:rPr lang="en-US" altLang="en-US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sz="6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When people view every day activities, they naturally divide up the activity into smaller parts, or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events.</a:t>
            </a:r>
            <a:r>
              <a:rPr lang="en-US" alt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People perceive an event boundary when there is a change in events, such as a new character entering or a spatial shift. </a:t>
            </a:r>
            <a:r>
              <a:rPr lang="en-US" altLang="en-US" sz="6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Research has shown that older adults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tend to have worse memory for events than younger adults, and this is related to reduced event segmentation ability.</a:t>
            </a:r>
            <a:r>
              <a:rPr lang="en-US" altLang="en-US" sz="6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This reduced event understanding may </a:t>
            </a:r>
            <a:r>
              <a:rPr lang="en-US" altLang="en-US" sz="6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be due to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 declining ability to focus attention </a:t>
            </a:r>
            <a:r>
              <a:rPr lang="en-US" altLang="en-US" sz="6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on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important changes in the activities. Recent research on movie comprehension shows that Hollywood-style editing can strongly guide attentional processing.</a:t>
            </a:r>
            <a:r>
              <a:rPr lang="en-US" altLang="en-US" sz="6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This effect of editing may help guide event understanding in the viewer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</a:t>
            </a:r>
            <a:r>
              <a:rPr lang="en-US" alt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</a:t>
            </a:r>
            <a:r>
              <a:rPr lang="en-US" altLang="en-US" sz="6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purpose of this study is to </a:t>
            </a:r>
            <a:r>
              <a:rPr lang="en-US" altLang="en-US" sz="6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test whether movie editing techniques can improve event memory in older adults. </a:t>
            </a:r>
          </a:p>
          <a:p>
            <a:pPr algn="ctr">
              <a:defRPr/>
            </a:pPr>
            <a:endParaRPr lang="en-US" altLang="en-US" sz="60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5146" name="TextBox 1"/>
          <p:cNvSpPr txBox="1">
            <a:spLocks noChangeArrowheads="1"/>
          </p:cNvSpPr>
          <p:nvPr/>
        </p:nvSpPr>
        <p:spPr bwMode="auto">
          <a:xfrm>
            <a:off x="12818004" y="4191000"/>
            <a:ext cx="14419262" cy="28739592"/>
          </a:xfrm>
          <a:prstGeom prst="rect">
            <a:avLst/>
          </a:prstGeom>
          <a:solidFill>
            <a:srgbClr val="F6D2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endParaRPr lang="en-US" altLang="en-US" sz="10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Methods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Participants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50 younger adults 14 older adults</a:t>
            </a:r>
            <a:endParaRPr lang="en-US" altLang="x-none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051175" lvl="1" indent="-8572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For preliminary analysis: We randomly selected 10 older 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adults and 10 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younger adults.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Procedure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Participants watched four movies two 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times, and segmented them into 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large and small meaningful units of 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activity.</a:t>
            </a:r>
          </a:p>
          <a:p>
            <a:pPr eaLnBrk="1" hangingPunct="1">
              <a:defRPr/>
            </a:pP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x-none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x-none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x-none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x-none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Participants watched one of two versions:</a:t>
            </a:r>
            <a:endParaRPr lang="en-US" altLang="x-none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x-none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x-none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x-none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54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Recognition </a:t>
            </a:r>
            <a:r>
              <a:rPr lang="en-US" altLang="en-US" sz="5400" u="sng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test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Participants watched short movie clips and identified whether or not they were 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from the movie they just watched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endParaRPr lang="en-US" altLang="en-US" sz="5400" dirty="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5148" name="TextBox 9"/>
          <p:cNvSpPr txBox="1">
            <a:spLocks noChangeArrowheads="1"/>
          </p:cNvSpPr>
          <p:nvPr/>
        </p:nvSpPr>
        <p:spPr bwMode="auto">
          <a:xfrm>
            <a:off x="27138807" y="4190999"/>
            <a:ext cx="16769325" cy="28739592"/>
          </a:xfrm>
          <a:prstGeom prst="rect">
            <a:avLst/>
          </a:prstGeom>
          <a:solidFill>
            <a:srgbClr val="FD9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600400" y="2976563"/>
            <a:ext cx="14173200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  <a:p>
            <a:pPr algn="ctr" eaLnBrk="1" hangingPunct="1">
              <a:defRPr/>
            </a:pPr>
            <a:r>
              <a:rPr lang="en-US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Preliminary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59147" y="12862276"/>
            <a:ext cx="153477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Older </a:t>
            </a:r>
            <a:r>
              <a:rPr lang="en-US" sz="5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adults said </a:t>
            </a:r>
            <a:r>
              <a:rPr lang="en-US" sz="54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“yes” </a:t>
            </a:r>
            <a:r>
              <a:rPr lang="en-US" sz="5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to alternate clips more often than younger adults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Older adults said </a:t>
            </a:r>
            <a:r>
              <a:rPr lang="en-US" sz="5400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“yes” </a:t>
            </a:r>
            <a:r>
              <a:rPr lang="en-US" sz="540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to incorrect clips more often than younger adults</a:t>
            </a:r>
          </a:p>
          <a:p>
            <a:pPr eaLnBrk="1" hangingPunct="1">
              <a:defRPr/>
            </a:pPr>
            <a:endParaRPr lang="en-US" sz="540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51144"/>
              </p:ext>
            </p:extLst>
          </p:nvPr>
        </p:nvGraphicFramePr>
        <p:xfrm>
          <a:off x="13090111" y="26136600"/>
          <a:ext cx="13808489" cy="6616110"/>
        </p:xfrm>
        <a:graphic>
          <a:graphicData uri="http://schemas.openxmlformats.org/drawingml/2006/table">
            <a:tbl>
              <a:tblPr firstCol="1" bandRow="1">
                <a:tableStyleId>{74C1A8A3-306A-4EB7-A6B1-4F7E0EB9C5D6}</a:tableStyleId>
              </a:tblPr>
              <a:tblGrid>
                <a:gridCol w="305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9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9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4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8995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Clip</a:t>
                      </a:r>
                      <a:r>
                        <a:rPr lang="en-US" sz="4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4200" baseline="0" dirty="0">
                          <a:latin typeface="Times New Roman"/>
                          <a:cs typeface="Times New Roman"/>
                        </a:rPr>
                        <a:t>Type 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Original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Alternate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2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Incorrect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Description</a:t>
                      </a:r>
                      <a:r>
                        <a:rPr lang="en-US" sz="42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>
                          <a:latin typeface="Times New Roman"/>
                          <a:cs typeface="Times New Roman"/>
                        </a:rPr>
                        <a:t>Original clips taken directly from the movie</a:t>
                      </a: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>
                          <a:latin typeface="Times New Roman"/>
                          <a:cs typeface="Times New Roman"/>
                        </a:rPr>
                        <a:t>Clips that were</a:t>
                      </a:r>
                      <a:r>
                        <a:rPr lang="en-US" sz="4200" baseline="0" dirty="0">
                          <a:latin typeface="Times New Roman"/>
                          <a:cs typeface="Times New Roman"/>
                        </a:rPr>
                        <a:t> similar in action but differ in details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200" dirty="0">
                          <a:latin typeface="Times New Roman"/>
                          <a:cs typeface="Times New Roman"/>
                        </a:rPr>
                        <a:t>Clips that</a:t>
                      </a:r>
                      <a:r>
                        <a:rPr lang="en-US" sz="4200" baseline="0" dirty="0">
                          <a:latin typeface="Times New Roman"/>
                          <a:cs typeface="Times New Roman"/>
                        </a:rPr>
                        <a:t> did not happen in the movie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363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latin typeface="Times New Roman"/>
                          <a:cs typeface="Times New Roman"/>
                        </a:rPr>
                        <a:t>Example </a:t>
                      </a:r>
                      <a:endParaRPr lang="en-US" sz="42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/>
                        <a:cs typeface="Times New Roman"/>
                      </a:endParaRPr>
                    </a:p>
                  </a:txBody>
                  <a:tcPr marL="91439" marR="91439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Plot 1_Original Clip_07.pct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30784800"/>
            <a:ext cx="3252260" cy="1828800"/>
          </a:xfrm>
          <a:prstGeom prst="rect">
            <a:avLst/>
          </a:prstGeom>
        </p:spPr>
      </p:pic>
      <p:pic>
        <p:nvPicPr>
          <p:cNvPr id="6" name="Picture 5" descr="NewAlternate3_GrabShirt.pct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0" y="30784800"/>
            <a:ext cx="3252260" cy="1828800"/>
          </a:xfrm>
          <a:prstGeom prst="rect">
            <a:avLst/>
          </a:prstGeom>
        </p:spPr>
      </p:pic>
      <p:pic>
        <p:nvPicPr>
          <p:cNvPr id="7" name="Picture 6" descr="Plot 1_Wrong Clip_12.pc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0" y="30784800"/>
            <a:ext cx="3252258" cy="1828800"/>
          </a:xfrm>
          <a:prstGeom prst="rect">
            <a:avLst/>
          </a:prstGeom>
        </p:spPr>
      </p:pic>
      <p:pic>
        <p:nvPicPr>
          <p:cNvPr id="19" name="Picture 2" descr="PSY Logos 009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7968"/>
            <a:ext cx="69802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355800" y="24833044"/>
            <a:ext cx="16365813" cy="5570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Conclusions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 smtClean="0">
                <a:latin typeface="Times New Roman"/>
                <a:cs typeface="Times New Roman"/>
              </a:rPr>
              <a:t>Older adults have poorer memory for event details than younger adults.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 smtClean="0">
                <a:latin typeface="Times New Roman"/>
                <a:cs typeface="Times New Roman"/>
              </a:rPr>
              <a:t>Film editing may not improve memory for event details.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 smtClean="0">
                <a:latin typeface="Times New Roman"/>
                <a:cs typeface="Times New Roman"/>
              </a:rPr>
              <a:t>Final analyses will be conducted upon completion of data collection.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5002227" y="195834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Wide shot</a:t>
            </a:r>
            <a:r>
              <a:rPr lang="en-US" dirty="0" smtClean="0"/>
              <a:t>	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93926" y="19661454"/>
            <a:ext cx="709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Edited</a:t>
            </a:r>
            <a:r>
              <a:rPr lang="en-US" sz="5400" dirty="0">
                <a:latin typeface="Times New Roman"/>
                <a:cs typeface="Times New Roman"/>
              </a:rPr>
              <a:t> </a:t>
            </a:r>
            <a:r>
              <a:rPr lang="en-US" sz="5400" dirty="0" smtClean="0">
                <a:latin typeface="Times New Roman"/>
                <a:cs typeface="Times New Roman"/>
              </a:rPr>
              <a:t>with close ups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7739062"/>
            <a:ext cx="11831274" cy="4685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Hypotheses</a:t>
            </a:r>
          </a:p>
          <a:p>
            <a:pPr marL="685800" indent="-685800">
              <a:buFont typeface="Arial"/>
              <a:buChar char="•"/>
            </a:pPr>
            <a:r>
              <a:rPr lang="en-US" sz="5000" dirty="0" smtClean="0">
                <a:latin typeface="Times New Roman"/>
                <a:cs typeface="Times New Roman"/>
              </a:rPr>
              <a:t>Older adults will have poorer memory for events in the movies than younger adults.</a:t>
            </a:r>
          </a:p>
          <a:p>
            <a:pPr marL="685800" indent="-685800">
              <a:buFont typeface="Arial"/>
              <a:buChar char="•"/>
            </a:pPr>
            <a:r>
              <a:rPr lang="en-US" sz="5000" dirty="0" smtClean="0">
                <a:latin typeface="Times New Roman"/>
                <a:cs typeface="Times New Roman"/>
              </a:rPr>
              <a:t>Movie editing will improve event memory, particularly for older adults.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07132" y="1654314"/>
            <a:ext cx="19143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Christopher A. </a:t>
            </a:r>
            <a:r>
              <a:rPr lang="en-US" sz="5400" dirty="0" err="1" smtClean="0">
                <a:latin typeface="Times New Roman"/>
                <a:cs typeface="Times New Roman"/>
              </a:rPr>
              <a:t>Kurby</a:t>
            </a:r>
            <a:r>
              <a:rPr lang="en-US" sz="5400" dirty="0" smtClean="0">
                <a:latin typeface="Times New Roman"/>
                <a:cs typeface="Times New Roman"/>
              </a:rPr>
              <a:t> and Sydney M. Cody</a:t>
            </a:r>
          </a:p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Department of Psychology </a:t>
            </a:r>
          </a:p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Grand Valley State University  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36736" y="30357901"/>
            <a:ext cx="16654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/>
                <a:cs typeface="Times New Roman"/>
              </a:rPr>
              <a:t>References</a:t>
            </a:r>
          </a:p>
          <a:p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Kurby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C.A., &amp;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Zacks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J.M. (2008). Segmentation in the perception and memory of events.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Cognitive Sciences, 12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72-79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Zacks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M., Speer, N. K., Vettel, J. M., &amp; Jacoby, L. L. (2006). Event understanding and memory in healthy aging and dementia of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alzheimer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type. Psychology and Aging, 21(3), 466-482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Loschky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C., Larson, A. M.,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Magliano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P., &amp; Smith, T. J. (2015). What would jaws do? the tyranny of film and the relationship between gaze and higher-level narrative film comprehension: E0142474.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One, 10(11) </a:t>
            </a:r>
          </a:p>
          <a:p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23" name="Picture 1" descr="EPA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425" y="1555006"/>
            <a:ext cx="7600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reak in wide shot overall.pct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153" y="13149599"/>
            <a:ext cx="4471047" cy="2514600"/>
          </a:xfrm>
          <a:prstGeom prst="rect">
            <a:avLst/>
          </a:prstGeom>
        </p:spPr>
      </p:pic>
      <p:pic>
        <p:nvPicPr>
          <p:cNvPr id="13" name="Picture 12" descr="bankheist wide shot overall.pct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152" y="16002000"/>
            <a:ext cx="4471046" cy="2514600"/>
          </a:xfrm>
          <a:prstGeom prst="rect">
            <a:avLst/>
          </a:prstGeom>
        </p:spPr>
      </p:pic>
      <p:pic>
        <p:nvPicPr>
          <p:cNvPr id="17" name="Picture 16" descr="grill wide shot overall.pct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52" y="13149599"/>
            <a:ext cx="4471048" cy="2514600"/>
          </a:xfrm>
          <a:prstGeom prst="rect">
            <a:avLst/>
          </a:prstGeom>
        </p:spPr>
      </p:pic>
      <p:pic>
        <p:nvPicPr>
          <p:cNvPr id="18" name="Picture 17" descr="journalist wide shot overall.pct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698" y="16002000"/>
            <a:ext cx="4471045" cy="2514600"/>
          </a:xfrm>
          <a:prstGeom prst="rect">
            <a:avLst/>
          </a:prstGeom>
        </p:spPr>
      </p:pic>
      <p:pic>
        <p:nvPicPr>
          <p:cNvPr id="20" name="Picture 19" descr="grill wide shot 2.pct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26" y="20730979"/>
            <a:ext cx="4598390" cy="2586221"/>
          </a:xfrm>
          <a:prstGeom prst="rect">
            <a:avLst/>
          </a:prstGeom>
        </p:spPr>
      </p:pic>
      <p:pic>
        <p:nvPicPr>
          <p:cNvPr id="21" name="Picture 20" descr="grill edited shot 2.pct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336" y="20730979"/>
            <a:ext cx="4598390" cy="2586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98389" y="16317754"/>
            <a:ext cx="16114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There was no difference in </a:t>
            </a:r>
            <a:r>
              <a:rPr lang="en-US" sz="5400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verbatim memory between the wide </a:t>
            </a:r>
            <a:r>
              <a:rPr lang="en-US" sz="5400" u="sng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or edited </a:t>
            </a:r>
            <a:r>
              <a:rPr lang="en-US" sz="5400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versions</a:t>
            </a:r>
            <a:endParaRPr lang="en-US" sz="5400" u="sng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819091" y="5641945"/>
            <a:ext cx="167214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5400" u="sng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Older adults had poorer memory </a:t>
            </a:r>
            <a:r>
              <a:rPr lang="en-US" sz="5400" u="sng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than younger </a:t>
            </a:r>
            <a:r>
              <a:rPr lang="en-US" sz="5400" u="sng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adults</a:t>
            </a:r>
          </a:p>
          <a:p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359455" y="23710067"/>
            <a:ext cx="2312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d' = z(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HR_original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z(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FA_alternate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0" y="139225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Clean up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45122" y="16126361"/>
            <a:ext cx="221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Prepare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for trip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107922" y="13716000"/>
            <a:ext cx="221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Outdoor</a:t>
            </a:r>
          </a:p>
          <a:p>
            <a:r>
              <a:rPr lang="en-US" sz="4000" dirty="0" err="1" smtClean="0">
                <a:latin typeface="Times New Roman"/>
                <a:cs typeface="Times New Roman"/>
              </a:rPr>
              <a:t>bbq</a:t>
            </a:r>
            <a:endParaRPr lang="en-US" sz="4000" dirty="0" smtClean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84122" y="16126361"/>
            <a:ext cx="221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Kitchen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activity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431407" y="6725976"/>
            <a:ext cx="7940561" cy="5897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639550" y="6712153"/>
            <a:ext cx="8001000" cy="58969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359155" y="18192085"/>
            <a:ext cx="7639858" cy="5299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28670</TotalTime>
  <Words>706</Words>
  <Application>Microsoft Macintosh PowerPoint</Application>
  <PresentationFormat>Custom</PresentationFormat>
  <Paragraphs>87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Film Editing, Event Segmentation, and Memory in Older Adults</vt:lpstr>
    </vt:vector>
  </TitlesOfParts>
  <Company>washington university in st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Kurby</dc:creator>
  <cp:lastModifiedBy>Christopher Kurby</cp:lastModifiedBy>
  <cp:revision>241</cp:revision>
  <cp:lastPrinted>2009-07-17T16:36:30Z</cp:lastPrinted>
  <dcterms:created xsi:type="dcterms:W3CDTF">2012-04-06T01:08:55Z</dcterms:created>
  <dcterms:modified xsi:type="dcterms:W3CDTF">2016-02-17T18:23:54Z</dcterms:modified>
</cp:coreProperties>
</file>