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5" autoAdjust="0"/>
    <p:restoredTop sz="86429"/>
  </p:normalViewPr>
  <p:slideViewPr>
    <p:cSldViewPr snapToGrid="0">
      <p:cViewPr>
        <p:scale>
          <a:sx n="74" d="100"/>
          <a:sy n="74" d="100"/>
        </p:scale>
        <p:origin x="-14560" y="-11336"/>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2" d="100"/>
          <a:sy n="72" d="100"/>
        </p:scale>
        <p:origin x="2784" y="216"/>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Valerie\Documents\School\PSY%20366\Paper\Charts.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Valerie\Documents\School\PSY%20366\Paper\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72887915633"/>
          <c:y val="0.0152633632410443"/>
          <c:w val="0.896557961504812"/>
          <c:h val="0.720887649460484"/>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chemeClr val="accent1"/>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D095-4AE0-AA85-0E2CB91FE56D}"/>
              </c:ext>
            </c:extLst>
          </c:dPt>
          <c:cat>
            <c:strRef>
              <c:f>Age!$D$6:$D$7</c:f>
              <c:strCache>
                <c:ptCount val="2"/>
                <c:pt idx="0">
                  <c:v>Older</c:v>
                </c:pt>
                <c:pt idx="1">
                  <c:v>Younger</c:v>
                </c:pt>
              </c:strCache>
            </c:strRef>
          </c:cat>
          <c:val>
            <c:numRef>
              <c:f>Age!$E$6:$E$7</c:f>
              <c:numCache>
                <c:formatCode>General</c:formatCode>
                <c:ptCount val="2"/>
                <c:pt idx="0">
                  <c:v>3.67</c:v>
                </c:pt>
                <c:pt idx="1">
                  <c:v>3.99</c:v>
                </c:pt>
              </c:numCache>
            </c:numRef>
          </c:val>
          <c:extLst xmlns:c16r2="http://schemas.microsoft.com/office/drawing/2015/06/chart">
            <c:ext xmlns:c16="http://schemas.microsoft.com/office/drawing/2014/chart" uri="{C3380CC4-5D6E-409C-BE32-E72D297353CC}">
              <c16:uniqueId val="{00000000-D095-4AE0-AA85-0E2CB91FE56D}"/>
            </c:ext>
          </c:extLst>
        </c:ser>
        <c:dLbls>
          <c:showLegendKey val="0"/>
          <c:showVal val="0"/>
          <c:showCatName val="0"/>
          <c:showSerName val="0"/>
          <c:showPercent val="0"/>
          <c:showBubbleSize val="0"/>
        </c:dLbls>
        <c:gapWidth val="100"/>
        <c:overlap val="-24"/>
        <c:axId val="-2016495424"/>
        <c:axId val="-1984831760"/>
      </c:barChart>
      <c:catAx>
        <c:axId val="-2016495424"/>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Age Group</a:t>
                </a:r>
              </a:p>
            </c:rich>
          </c:tx>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4831760"/>
        <c:crosses val="autoZero"/>
        <c:auto val="1"/>
        <c:lblAlgn val="ctr"/>
        <c:lblOffset val="100"/>
        <c:noMultiLvlLbl val="0"/>
      </c:catAx>
      <c:valAx>
        <c:axId val="-1984831760"/>
        <c:scaling>
          <c:orientation val="minMax"/>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Widsome Score</a:t>
                </a:r>
              </a:p>
            </c:rich>
          </c:tx>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6495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8383052022863"/>
          <c:y val="0.130207284968657"/>
          <c:w val="0.879054635992323"/>
          <c:h val="0.82910255662965"/>
        </c:manualLayout>
      </c:layout>
      <c:barChart>
        <c:barDir val="col"/>
        <c:grouping val="stacked"/>
        <c:varyColors val="0"/>
        <c:ser>
          <c:idx val="0"/>
          <c:order val="0"/>
          <c:spPr>
            <a:solidFill>
              <a:schemeClr val="accent5">
                <a:lumMod val="75000"/>
              </a:schemeClr>
            </a:solidFill>
            <a:ln>
              <a:noFill/>
            </a:ln>
            <a:effectLst/>
          </c:spPr>
          <c:invertIfNegative val="0"/>
          <c:dLbls>
            <c:delete val="1"/>
          </c:dLbls>
          <c:cat>
            <c:strRef>
              <c:f>Sheet1!$L$15:$M$15</c:f>
              <c:strCache>
                <c:ptCount val="2"/>
                <c:pt idx="0">
                  <c:v>Procedural </c:v>
                </c:pt>
                <c:pt idx="1">
                  <c:v>Self-Report</c:v>
                </c:pt>
              </c:strCache>
            </c:strRef>
          </c:cat>
          <c:val>
            <c:numRef>
              <c:f>Sheet1!$L$16:$M$16</c:f>
              <c:numCache>
                <c:formatCode>General</c:formatCode>
                <c:ptCount val="2"/>
                <c:pt idx="0">
                  <c:v>3.95</c:v>
                </c:pt>
                <c:pt idx="1">
                  <c:v>3.72</c:v>
                </c:pt>
              </c:numCache>
            </c:numRef>
          </c:val>
          <c:extLst xmlns:c16r2="http://schemas.microsoft.com/office/drawing/2015/06/chart">
            <c:ext xmlns:c16="http://schemas.microsoft.com/office/drawing/2014/chart" uri="{C3380CC4-5D6E-409C-BE32-E72D297353CC}">
              <c16:uniqueId val="{00000002-B5C0-4443-884C-C80BC8A8E2EC}"/>
            </c:ext>
          </c:extLst>
        </c:ser>
        <c:dLbls>
          <c:dLblPos val="ctr"/>
          <c:showLegendKey val="0"/>
          <c:showVal val="1"/>
          <c:showCatName val="0"/>
          <c:showSerName val="0"/>
          <c:showPercent val="0"/>
          <c:showBubbleSize val="0"/>
        </c:dLbls>
        <c:gapWidth val="150"/>
        <c:overlap val="100"/>
        <c:axId val="-2067809168"/>
        <c:axId val="-1985609440"/>
      </c:barChart>
      <c:catAx>
        <c:axId val="-2067809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Measure Used </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5609440"/>
        <c:crosses val="autoZero"/>
        <c:auto val="1"/>
        <c:lblAlgn val="ctr"/>
        <c:lblOffset val="100"/>
        <c:noMultiLvlLbl val="0"/>
      </c:catAx>
      <c:valAx>
        <c:axId val="-1985609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Wisdom</a:t>
                </a:r>
                <a:r>
                  <a:rPr lang="en-US" baseline="0" dirty="0"/>
                  <a:t> Score </a:t>
                </a:r>
                <a:endParaRPr lang="en-US" dirty="0"/>
              </a:p>
            </c:rich>
          </c:tx>
          <c:layout>
            <c:manualLayout>
              <c:xMode val="edge"/>
              <c:yMode val="edge"/>
              <c:x val="0.0109077904453899"/>
              <c:y val="0.3573135598579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7809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2/15/16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2/15/16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2/15/16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2" name="Instructions"/>
          <p:cNvSpPr/>
          <p:nvPr userDrawn="1"/>
        </p:nvSpPr>
        <p:spPr>
          <a:xfrm>
            <a:off x="43891200" y="2552699"/>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smtClean="0">
                <a:solidFill>
                  <a:prstClr val="white">
                    <a:lumMod val="50000"/>
                  </a:prstClr>
                </a:solidFill>
                <a:latin typeface="Calibri Light" panose="020F0302020204030204" pitchFamily="34" charset="0"/>
                <a:cs typeface="Calibri" panose="020F0502020204030204" pitchFamily="34" charset="0"/>
              </a:rPr>
              <a:t>poster </a:t>
            </a:r>
            <a:r>
              <a:rPr sz="6600" dirty="0" smtClean="0">
                <a:solidFill>
                  <a:prstClr val="white">
                    <a:lumMod val="50000"/>
                  </a:prstClr>
                </a:solidFill>
                <a:latin typeface="Calibri Light" panose="020F0302020204030204" pitchFamily="34" charset="0"/>
                <a:cs typeface="Calibri" panose="020F0502020204030204" pitchFamily="34" charset="0"/>
              </a:rPr>
              <a:t>are </a:t>
            </a:r>
            <a:r>
              <a:rPr sz="6600" dirty="0">
                <a:solidFill>
                  <a:prstClr val="white">
                    <a:lumMod val="50000"/>
                  </a:prstClr>
                </a:solidFill>
                <a:latin typeface="Calibri Light" panose="020F0302020204030204" pitchFamily="34" charset="0"/>
                <a:cs typeface="Calibri" panose="020F0502020204030204" pitchFamily="34" charset="0"/>
              </a:rPr>
              <a:t>formatted for you. </a:t>
            </a:r>
            <a:r>
              <a:rPr lang="en-US" sz="6600" dirty="0" smtClean="0">
                <a:solidFill>
                  <a:prstClr val="white">
                    <a:lumMod val="50000"/>
                  </a:prstClr>
                </a:solidFill>
                <a:latin typeface="Calibri Light" panose="020F0302020204030204" pitchFamily="34" charset="0"/>
                <a:cs typeface="Calibri" panose="020F0502020204030204" pitchFamily="34" charset="0"/>
              </a:rPr>
              <a:t>Type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a:t>
            </a:r>
            <a:r>
              <a:rPr sz="6600" dirty="0" smtClean="0">
                <a:solidFill>
                  <a:prstClr val="white">
                    <a:lumMod val="50000"/>
                  </a:prstClr>
                </a:solidFill>
                <a:latin typeface="Calibri Light" panose="020F0302020204030204" pitchFamily="34" charset="0"/>
                <a:cs typeface="Calibri" panose="020F0502020204030204" pitchFamily="34" charset="0"/>
              </a:rPr>
              <a:t>o </a:t>
            </a:r>
            <a:r>
              <a:rPr sz="6600" dirty="0">
                <a:solidFill>
                  <a:prstClr val="white">
                    <a:lumMod val="50000"/>
                  </a:prstClr>
                </a:solidFill>
                <a:latin typeface="Calibri Light" panose="020F0302020204030204" pitchFamily="34" charset="0"/>
                <a:cs typeface="Calibri" panose="020F0502020204030204" pitchFamily="34" charset="0"/>
              </a:rPr>
              <a:t>add or remove bullet points from text, just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smtClean="0">
                <a:solidFill>
                  <a:prstClr val="white">
                    <a:lumMod val="50000"/>
                  </a:prstClr>
                </a:solidFill>
                <a:latin typeface="Calibri Light" panose="020F0302020204030204" pitchFamily="34" charset="0"/>
                <a:cs typeface="Calibri" panose="020F0502020204030204" pitchFamily="34" charset="0"/>
              </a:rPr>
              <a:t>content</a:t>
            </a:r>
            <a:r>
              <a:rPr sz="6600" dirty="0" smtClean="0">
                <a:solidFill>
                  <a:prstClr val="white">
                    <a:lumMod val="50000"/>
                  </a:prstClr>
                </a:solidFill>
                <a:latin typeface="Calibri Light" panose="020F0302020204030204" pitchFamily="34" charset="0"/>
                <a:cs typeface="Calibri" panose="020F0502020204030204" pitchFamily="34" charset="0"/>
              </a:rPr>
              <a:t> </a:t>
            </a:r>
            <a:r>
              <a:rPr sz="6600" dirty="0">
                <a:solidFill>
                  <a:prstClr val="white">
                    <a:lumMod val="50000"/>
                  </a:prstClr>
                </a:solidFill>
                <a:latin typeface="Calibri Light" panose="020F0302020204030204" pitchFamily="34" charset="0"/>
                <a:cs typeface="Calibri" panose="020F0502020204030204" pitchFamily="34" charset="0"/>
              </a:rPr>
              <a:t>or body text, just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6600" dirty="0" smtClean="0">
                <a:solidFill>
                  <a:prstClr val="white">
                    <a:lumMod val="50000"/>
                  </a:prstClr>
                </a:solidFill>
                <a:latin typeface="Calibri Light" panose="020F0302020204030204" pitchFamily="34" charset="0"/>
                <a:cs typeface="Calibri" panose="020F0502020204030204" pitchFamily="34" charset="0"/>
              </a:rPr>
              <a:t>right-</a:t>
            </a:r>
            <a:r>
              <a:rPr sz="6600" dirty="0" smtClean="0">
                <a:solidFill>
                  <a:prstClr val="white">
                    <a:lumMod val="50000"/>
                  </a:prstClr>
                </a:solidFill>
                <a:latin typeface="Calibri Light" panose="020F0302020204030204" pitchFamily="34" charset="0"/>
                <a:cs typeface="Calibri" panose="020F0502020204030204" pitchFamily="34" charset="0"/>
              </a:rPr>
              <a:t>click </a:t>
            </a:r>
            <a:r>
              <a:rPr sz="6600" dirty="0">
                <a:solidFill>
                  <a:prstClr val="white">
                    <a:lumMod val="50000"/>
                  </a:prstClr>
                </a:solidFill>
                <a:latin typeface="Calibri Light" panose="020F0302020204030204" pitchFamily="34" charset="0"/>
                <a:cs typeface="Calibri" panose="020F0502020204030204" pitchFamily="34" charset="0"/>
              </a:rPr>
              <a:t>a </a:t>
            </a:r>
            <a:r>
              <a:rPr sz="6600" dirty="0" smtClean="0">
                <a:solidFill>
                  <a:prstClr val="white">
                    <a:lumMod val="50000"/>
                  </a:prstClr>
                </a:solidFill>
                <a:latin typeface="Calibri Light" panose="020F0302020204030204" pitchFamily="34" charset="0"/>
                <a:cs typeface="Calibri" panose="020F0502020204030204" pitchFamily="34" charset="0"/>
              </a:rPr>
              <a:t>picture</a:t>
            </a:r>
            <a:r>
              <a:rPr lang="en-US" sz="6600" dirty="0" smtClean="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6600" dirty="0" smtClean="0">
                <a:solidFill>
                  <a:prstClr val="white">
                    <a:lumMod val="50000"/>
                  </a:prstClr>
                </a:solidFill>
                <a:latin typeface="Calibri Light" panose="020F0302020204030204" pitchFamily="34" charset="0"/>
                <a:cs typeface="Calibri" panose="020F0502020204030204" pitchFamily="34" charset="0"/>
              </a:rPr>
              <a:t>esize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by dragging a corner.</a:t>
            </a:r>
            <a:endParaRPr sz="6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2/15/16</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jpeg"/><Relationship Id="rId5" Type="http://schemas.openxmlformats.org/officeDocument/2006/relationships/chart" Target="../charts/chart1.xml"/><Relationship Id="rId6" Type="http://schemas.openxmlformats.org/officeDocument/2006/relationships/image" Target="../media/image4.wmf"/><Relationship Id="rId7"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44600" y="1255472"/>
            <a:ext cx="16357600" cy="1320740"/>
          </a:xfrm>
        </p:spPr>
        <p:txBody>
          <a:bodyPr/>
          <a:lstStyle/>
          <a:p>
            <a:pPr algn="ctr"/>
            <a:r>
              <a:rPr lang="en-US" dirty="0" smtClean="0"/>
              <a:t>Aging and Wisdom Acquisition</a:t>
            </a:r>
            <a:endParaRPr lang="en-US" dirty="0"/>
          </a:p>
        </p:txBody>
      </p:sp>
      <p:sp>
        <p:nvSpPr>
          <p:cNvPr id="23" name="Text Placeholder 22"/>
          <p:cNvSpPr>
            <a:spLocks noGrp="1"/>
          </p:cNvSpPr>
          <p:nvPr>
            <p:ph type="body" sz="quarter" idx="36"/>
          </p:nvPr>
        </p:nvSpPr>
        <p:spPr>
          <a:xfrm>
            <a:off x="14048554" y="2774369"/>
            <a:ext cx="16357600" cy="1651510"/>
          </a:xfrm>
        </p:spPr>
        <p:txBody>
          <a:bodyPr/>
          <a:lstStyle/>
          <a:p>
            <a:pPr algn="ctr"/>
            <a:r>
              <a:rPr lang="en-US" sz="4800" b="1" dirty="0" smtClean="0"/>
              <a:t>Hannah </a:t>
            </a:r>
            <a:r>
              <a:rPr lang="en-US" sz="4800" b="1" dirty="0" err="1" smtClean="0"/>
              <a:t>Schweikart</a:t>
            </a:r>
            <a:r>
              <a:rPr lang="en-US" sz="4800" b="1" dirty="0"/>
              <a:t> </a:t>
            </a:r>
            <a:r>
              <a:rPr lang="en-US" sz="4800" b="1" dirty="0" smtClean="0"/>
              <a:t>&amp; Valerie </a:t>
            </a:r>
            <a:r>
              <a:rPr lang="en-US" sz="4800" b="1" dirty="0" err="1" smtClean="0"/>
              <a:t>Ahee</a:t>
            </a:r>
            <a:r>
              <a:rPr lang="en-US" sz="4800" b="1" dirty="0" smtClean="0"/>
              <a:t> </a:t>
            </a:r>
            <a:r>
              <a:rPr lang="en-US" sz="4800" b="1" dirty="0" smtClean="0">
                <a:solidFill>
                  <a:srgbClr val="FF0000"/>
                </a:solidFill>
              </a:rPr>
              <a:t> </a:t>
            </a:r>
          </a:p>
          <a:p>
            <a:pPr algn="ctr"/>
            <a:r>
              <a:rPr lang="en-US" sz="4800" b="1" dirty="0" smtClean="0"/>
              <a:t>Grand Valley State University </a:t>
            </a:r>
            <a:br>
              <a:rPr lang="en-US" sz="4800" b="1" dirty="0" smtClean="0"/>
            </a:br>
            <a:endParaRPr lang="en-US" sz="4800" b="1" dirty="0"/>
          </a:p>
        </p:txBody>
      </p:sp>
      <p:sp>
        <p:nvSpPr>
          <p:cNvPr id="5" name="Text Placeholder 4"/>
          <p:cNvSpPr>
            <a:spLocks noGrp="1"/>
          </p:cNvSpPr>
          <p:nvPr>
            <p:ph type="body" sz="quarter" idx="13"/>
          </p:nvPr>
        </p:nvSpPr>
        <p:spPr>
          <a:xfrm>
            <a:off x="1097646" y="6433452"/>
            <a:ext cx="12801600" cy="1219200"/>
          </a:xfrm>
        </p:spPr>
        <p:txBody>
          <a:bodyPr/>
          <a:lstStyle/>
          <a:p>
            <a:r>
              <a:rPr lang="en-US" dirty="0" smtClean="0"/>
              <a:t>Introduction</a:t>
            </a:r>
            <a:endParaRPr lang="en-US" dirty="0"/>
          </a:p>
        </p:txBody>
      </p:sp>
      <p:sp>
        <p:nvSpPr>
          <p:cNvPr id="11" name="Content Placeholder 10"/>
          <p:cNvSpPr>
            <a:spLocks noGrp="1"/>
          </p:cNvSpPr>
          <p:nvPr>
            <p:ph sz="quarter" idx="24"/>
          </p:nvPr>
        </p:nvSpPr>
        <p:spPr>
          <a:xfrm>
            <a:off x="972334" y="8102408"/>
            <a:ext cx="12801600" cy="5823392"/>
          </a:xfrm>
        </p:spPr>
        <p:txBody>
          <a:bodyPr>
            <a:noAutofit/>
          </a:bodyPr>
          <a:lstStyle/>
          <a:p>
            <a:pPr marL="0" indent="0">
              <a:buNone/>
            </a:pPr>
            <a:r>
              <a:rPr lang="en-US" sz="2500" dirty="0" smtClean="0"/>
              <a:t>Wisdom is considered a broad and widely understood concept by people all over the world. In many models, wisdom entails cognitive,  reflective, and affective </a:t>
            </a:r>
            <a:r>
              <a:rPr lang="en-US" sz="2500" dirty="0"/>
              <a:t>dimensions (</a:t>
            </a:r>
            <a:r>
              <a:rPr lang="en-US" sz="2500" dirty="0" err="1"/>
              <a:t>Ardelt</a:t>
            </a:r>
            <a:r>
              <a:rPr lang="en-US" sz="2500" dirty="0"/>
              <a:t>, 2003</a:t>
            </a:r>
            <a:r>
              <a:rPr lang="en-US" sz="2500" dirty="0" smtClean="0"/>
              <a:t>). High cognitive levels would insinuate someone who is well capable of understanding life and its correlating interpersonal and intrapersonal relationships. The reflective dimension is telling of someone who is capable of viewing a situation from different vantage points and is aware of self. The affective measure speaks to one’s ability to maintain positive emotions and behavior towards others, often demonstrated by acts of sympathy. Understanding </a:t>
            </a:r>
            <a:r>
              <a:rPr lang="en-US" sz="2500" dirty="0"/>
              <a:t>wisdom can also guide society and individuals to a higher level of maturity and </a:t>
            </a:r>
            <a:r>
              <a:rPr lang="en-US" sz="2500" dirty="0" smtClean="0">
                <a:solidFill>
                  <a:srgbClr val="000000"/>
                </a:solidFill>
              </a:rPr>
              <a:t>generativity (</a:t>
            </a:r>
            <a:r>
              <a:rPr lang="en-US" sz="2500" dirty="0" err="1" smtClean="0">
                <a:solidFill>
                  <a:srgbClr val="000000"/>
                </a:solidFill>
              </a:rPr>
              <a:t>Baltes</a:t>
            </a:r>
            <a:r>
              <a:rPr lang="en-US" sz="2500" dirty="0" smtClean="0">
                <a:solidFill>
                  <a:srgbClr val="000000"/>
                </a:solidFill>
              </a:rPr>
              <a:t> &amp; Smith, 2008). </a:t>
            </a:r>
          </a:p>
          <a:p>
            <a:pPr marL="0" indent="0">
              <a:buNone/>
            </a:pPr>
            <a:r>
              <a:rPr lang="en-US" sz="2500" dirty="0" smtClean="0"/>
              <a:t>In this experiment, we scored wisdom levels using two different means among both older and younger adults, and examined the age differences. The first measure of wisdom allowed the participants to apply their wisdom in a practical approach to made-up situations. They were asked to give their advice on a certain life issue. The second measure was a self-report measure that asked the participant questions about themselves regarding key components of wisdom. </a:t>
            </a:r>
            <a:endParaRPr lang="en-US" sz="2500" strike="sngStrike" dirty="0"/>
          </a:p>
        </p:txBody>
      </p:sp>
      <p:sp>
        <p:nvSpPr>
          <p:cNvPr id="7" name="Text Placeholder 6"/>
          <p:cNvSpPr>
            <a:spLocks noGrp="1"/>
          </p:cNvSpPr>
          <p:nvPr>
            <p:ph type="body" sz="quarter" idx="17"/>
          </p:nvPr>
        </p:nvSpPr>
        <p:spPr>
          <a:xfrm>
            <a:off x="1097646" y="15114978"/>
            <a:ext cx="12801600" cy="1219200"/>
          </a:xfrm>
        </p:spPr>
        <p:txBody>
          <a:bodyPr/>
          <a:lstStyle/>
          <a:p>
            <a:r>
              <a:rPr lang="en-US" dirty="0" smtClean="0"/>
              <a:t>Background Research</a:t>
            </a:r>
            <a:endParaRPr lang="en-US" dirty="0"/>
          </a:p>
        </p:txBody>
      </p:sp>
      <p:sp>
        <p:nvSpPr>
          <p:cNvPr id="9" name="Text Placeholder 8"/>
          <p:cNvSpPr>
            <a:spLocks noGrp="1"/>
          </p:cNvSpPr>
          <p:nvPr>
            <p:ph type="body" sz="quarter" idx="21"/>
          </p:nvPr>
        </p:nvSpPr>
        <p:spPr>
          <a:xfrm>
            <a:off x="15685677" y="6433452"/>
            <a:ext cx="12801600" cy="1219200"/>
          </a:xfrm>
        </p:spPr>
        <p:txBody>
          <a:bodyPr/>
          <a:lstStyle/>
          <a:p>
            <a:r>
              <a:rPr lang="en-US" dirty="0" smtClean="0"/>
              <a:t>methods</a:t>
            </a:r>
            <a:endParaRPr lang="en-US" dirty="0"/>
          </a:p>
        </p:txBody>
      </p:sp>
      <p:sp>
        <p:nvSpPr>
          <p:cNvPr id="14" name="Content Placeholder 13"/>
          <p:cNvSpPr>
            <a:spLocks noGrp="1"/>
          </p:cNvSpPr>
          <p:nvPr>
            <p:ph sz="quarter" idx="27"/>
          </p:nvPr>
        </p:nvSpPr>
        <p:spPr>
          <a:xfrm>
            <a:off x="15544800" y="7778940"/>
            <a:ext cx="12801600" cy="6320205"/>
          </a:xfrm>
        </p:spPr>
        <p:txBody>
          <a:bodyPr>
            <a:normAutofit fontScale="92500" lnSpcReduction="20000"/>
          </a:bodyPr>
          <a:lstStyle/>
          <a:p>
            <a:pPr algn="just"/>
            <a:r>
              <a:rPr lang="en-US" sz="2700" b="1" dirty="0" smtClean="0"/>
              <a:t>Participants:</a:t>
            </a:r>
          </a:p>
          <a:p>
            <a:pPr lvl="1" algn="just"/>
            <a:r>
              <a:rPr lang="en-US" sz="2700" dirty="0" smtClean="0"/>
              <a:t>6 adults between ages 66-91 (50% male, 50% female)</a:t>
            </a:r>
          </a:p>
          <a:p>
            <a:pPr lvl="1" algn="just"/>
            <a:r>
              <a:rPr lang="en-US" sz="2700" dirty="0" smtClean="0"/>
              <a:t>6 adults between ages 20-23 (50% male, 50% female)</a:t>
            </a:r>
          </a:p>
          <a:p>
            <a:pPr lvl="1" algn="just"/>
            <a:r>
              <a:rPr lang="en-US" sz="2700" dirty="0" smtClean="0"/>
              <a:t>Education levels varied </a:t>
            </a:r>
          </a:p>
          <a:p>
            <a:pPr algn="just"/>
            <a:r>
              <a:rPr lang="en-US" sz="2700" b="1" dirty="0" smtClean="0"/>
              <a:t>Wisdom measures:</a:t>
            </a:r>
          </a:p>
          <a:p>
            <a:pPr marL="640080" lvl="1" indent="0" algn="just">
              <a:buNone/>
            </a:pPr>
            <a:r>
              <a:rPr lang="en-US" sz="2800" b="1" u="sng" dirty="0" smtClean="0"/>
              <a:t>Task 1</a:t>
            </a:r>
            <a:r>
              <a:rPr lang="en-US" sz="2800" b="1" dirty="0" smtClean="0"/>
              <a:t>: </a:t>
            </a:r>
            <a:r>
              <a:rPr lang="en-US" sz="2700" dirty="0" smtClean="0"/>
              <a:t>Procedural </a:t>
            </a:r>
            <a:r>
              <a:rPr lang="en-US" sz="2700" dirty="0"/>
              <a:t>measures tested the participants knowledge of situational wisdom in cognitive, reflective, and affective circumstances. </a:t>
            </a:r>
            <a:r>
              <a:rPr lang="en-US" sz="2700" dirty="0" smtClean="0"/>
              <a:t>These consisted of three situations in which the participant gave their input. The first was a measure of cognitive ability, the second was reflective, and the third was a measure of affectivity. Procedural measures were read aloud to participant</a:t>
            </a:r>
            <a:r>
              <a:rPr lang="en-US" sz="2700" dirty="0"/>
              <a:t> </a:t>
            </a:r>
            <a:r>
              <a:rPr lang="en-US" sz="2700" dirty="0" smtClean="0"/>
              <a:t>(see Example 1 below). The researcher then recorded the participants’ responses. </a:t>
            </a:r>
          </a:p>
          <a:p>
            <a:pPr marL="640080" lvl="1" indent="0" algn="just">
              <a:buNone/>
            </a:pPr>
            <a:r>
              <a:rPr lang="en-US" sz="2800" b="1" u="sng" dirty="0"/>
              <a:t>Task </a:t>
            </a:r>
            <a:r>
              <a:rPr lang="en-US" sz="2800" b="1" u="sng" dirty="0" smtClean="0"/>
              <a:t>2:</a:t>
            </a:r>
            <a:r>
              <a:rPr lang="en-US" sz="2800" b="1" dirty="0"/>
              <a:t> </a:t>
            </a:r>
            <a:r>
              <a:rPr lang="en-US" sz="2700" dirty="0" smtClean="0"/>
              <a:t>Participant was given 3D-WS  (self-report measure) to complete on their own. They were given a list of statements with a scale from 1-5 asking them to report how much they agreed/disagreed with each statement. This is a previously used empirical measure to gauge wisdom levels in adults. This also included questions about cognition, reflection, and affectivity (see Example 2 below). </a:t>
            </a:r>
          </a:p>
          <a:p>
            <a:pPr lvl="1"/>
            <a:endParaRPr lang="en-US" dirty="0" smtClean="0"/>
          </a:p>
          <a:p>
            <a:pPr lvl="1"/>
            <a:endParaRPr lang="en-US" dirty="0"/>
          </a:p>
        </p:txBody>
      </p:sp>
      <p:sp>
        <p:nvSpPr>
          <p:cNvPr id="16" name="Text Placeholder 15"/>
          <p:cNvSpPr>
            <a:spLocks noGrp="1"/>
          </p:cNvSpPr>
          <p:nvPr>
            <p:ph type="body" sz="quarter" idx="29"/>
          </p:nvPr>
        </p:nvSpPr>
        <p:spPr>
          <a:xfrm>
            <a:off x="15685677" y="21503268"/>
            <a:ext cx="12801600" cy="1219200"/>
          </a:xfrm>
        </p:spPr>
        <p:txBody>
          <a:bodyPr/>
          <a:lstStyle/>
          <a:p>
            <a:r>
              <a:rPr lang="en-US" dirty="0" smtClean="0"/>
              <a:t>results</a:t>
            </a:r>
            <a:endParaRPr lang="en-US" dirty="0"/>
          </a:p>
        </p:txBody>
      </p:sp>
      <p:sp>
        <p:nvSpPr>
          <p:cNvPr id="18" name="Text Placeholder 17"/>
          <p:cNvSpPr>
            <a:spLocks noGrp="1"/>
          </p:cNvSpPr>
          <p:nvPr>
            <p:ph type="body" sz="quarter" idx="31"/>
          </p:nvPr>
        </p:nvSpPr>
        <p:spPr>
          <a:xfrm>
            <a:off x="30127649" y="6433452"/>
            <a:ext cx="12801600" cy="1219200"/>
          </a:xfrm>
        </p:spPr>
        <p:txBody>
          <a:bodyPr/>
          <a:lstStyle/>
          <a:p>
            <a:r>
              <a:rPr lang="en-US" dirty="0" smtClean="0"/>
              <a:t>Conclusions &amp; Discussions</a:t>
            </a:r>
            <a:endParaRPr lang="en-US" dirty="0"/>
          </a:p>
        </p:txBody>
      </p:sp>
      <p:sp>
        <p:nvSpPr>
          <p:cNvPr id="21" name="Text Placeholder 20"/>
          <p:cNvSpPr>
            <a:spLocks noGrp="1"/>
          </p:cNvSpPr>
          <p:nvPr>
            <p:ph type="body" sz="quarter" idx="34"/>
          </p:nvPr>
        </p:nvSpPr>
        <p:spPr>
          <a:xfrm>
            <a:off x="30127649" y="20695228"/>
            <a:ext cx="12801600" cy="1219200"/>
          </a:xfrm>
        </p:spPr>
        <p:txBody>
          <a:bodyPr/>
          <a:lstStyle/>
          <a:p>
            <a:r>
              <a:rPr lang="en-US" dirty="0" smtClean="0"/>
              <a:t>Future Studies</a:t>
            </a:r>
            <a:endParaRPr lang="en-US" dirty="0"/>
          </a:p>
        </p:txBody>
      </p:sp>
      <p:sp>
        <p:nvSpPr>
          <p:cNvPr id="22" name="Content Placeholder 21"/>
          <p:cNvSpPr>
            <a:spLocks noGrp="1"/>
          </p:cNvSpPr>
          <p:nvPr>
            <p:ph sz="quarter" idx="35"/>
          </p:nvPr>
        </p:nvSpPr>
        <p:spPr>
          <a:xfrm>
            <a:off x="29835918" y="22316519"/>
            <a:ext cx="12801600" cy="5064442"/>
          </a:xfrm>
        </p:spPr>
        <p:txBody>
          <a:bodyPr>
            <a:normAutofit lnSpcReduction="10000"/>
          </a:bodyPr>
          <a:lstStyle/>
          <a:p>
            <a:r>
              <a:rPr lang="en-US" sz="2400" dirty="0" smtClean="0"/>
              <a:t>According to Staudinger (1999), matching the age of the fictitious character in the life review task to the participant’s age generally leads to a stronger performance. In future studies more accurate results for both younger and older adults could be achieved by changing the age of the character in the life review task to be closer to each participant’s age. </a:t>
            </a:r>
          </a:p>
          <a:p>
            <a:r>
              <a:rPr lang="en-US" sz="2400" dirty="0" smtClean="0"/>
              <a:t>Personality has been shown to be a factor in wisdom acquisition. Extroversion and having openness to experience are personality traits that lead to higher wisdom-related knowledge </a:t>
            </a:r>
            <a:r>
              <a:rPr lang="en-US" sz="2400" dirty="0" smtClean="0">
                <a:latin typeface="Calibri" charset="0"/>
                <a:ea typeface="Calibri" charset="0"/>
                <a:cs typeface="Calibri" charset="0"/>
              </a:rPr>
              <a:t>(</a:t>
            </a:r>
            <a:r>
              <a:rPr lang="en-US" sz="2400" dirty="0">
                <a:latin typeface="Calibri" charset="0"/>
                <a:ea typeface="Calibri" charset="0"/>
                <a:cs typeface="Calibri" charset="0"/>
              </a:rPr>
              <a:t>Staudinger, </a:t>
            </a:r>
            <a:r>
              <a:rPr lang="en-US" sz="2400" dirty="0" err="1">
                <a:latin typeface="Calibri" charset="0"/>
                <a:ea typeface="Calibri" charset="0"/>
                <a:cs typeface="Calibri" charset="0"/>
              </a:rPr>
              <a:t>Maciel</a:t>
            </a:r>
            <a:r>
              <a:rPr lang="en-US" sz="2400" dirty="0">
                <a:latin typeface="Calibri" charset="0"/>
                <a:ea typeface="Calibri" charset="0"/>
                <a:cs typeface="Calibri" charset="0"/>
              </a:rPr>
              <a:t>, Smith, &amp; </a:t>
            </a:r>
            <a:r>
              <a:rPr lang="en-US" sz="2400" dirty="0" err="1">
                <a:latin typeface="Calibri" charset="0"/>
                <a:ea typeface="Calibri" charset="0"/>
                <a:cs typeface="Calibri" charset="0"/>
              </a:rPr>
              <a:t>Baltes</a:t>
            </a:r>
            <a:r>
              <a:rPr lang="en-US" sz="2400" dirty="0">
                <a:latin typeface="Calibri" charset="0"/>
                <a:ea typeface="Calibri" charset="0"/>
                <a:cs typeface="Calibri" charset="0"/>
              </a:rPr>
              <a:t>, </a:t>
            </a:r>
            <a:r>
              <a:rPr lang="en-US" sz="2400" dirty="0" smtClean="0">
                <a:latin typeface="Calibri" charset="0"/>
                <a:ea typeface="Calibri" charset="0"/>
                <a:cs typeface="Calibri" charset="0"/>
              </a:rPr>
              <a:t>1998). A </a:t>
            </a:r>
            <a:r>
              <a:rPr lang="en-US" sz="2400" dirty="0"/>
              <a:t>l</a:t>
            </a:r>
            <a:r>
              <a:rPr lang="en-US" sz="2400" dirty="0" smtClean="0"/>
              <a:t>ongitudinal study </a:t>
            </a:r>
            <a:r>
              <a:rPr lang="en-US" sz="2400" dirty="0"/>
              <a:t>would allow for assessment of </a:t>
            </a:r>
            <a:r>
              <a:rPr lang="en-US" sz="2400" dirty="0" smtClean="0"/>
              <a:t>variables</a:t>
            </a:r>
            <a:r>
              <a:rPr lang="en-US" sz="2400" dirty="0"/>
              <a:t>, such as personality, throughout one’s </a:t>
            </a:r>
            <a:r>
              <a:rPr lang="en-US" sz="2400" dirty="0" smtClean="0"/>
              <a:t>lifetime</a:t>
            </a:r>
            <a:r>
              <a:rPr lang="en-US" sz="2400" dirty="0"/>
              <a:t> </a:t>
            </a:r>
            <a:r>
              <a:rPr lang="en-US" sz="2400" dirty="0" smtClean="0"/>
              <a:t>and be useful in further studying factors that affect wisdom.</a:t>
            </a:r>
            <a:endParaRPr lang="en-US" sz="2400" dirty="0" smtClean="0">
              <a:solidFill>
                <a:srgbClr val="FF0000"/>
              </a:solidFill>
            </a:endParaRPr>
          </a:p>
          <a:p>
            <a:r>
              <a:rPr lang="en-US" sz="2400" dirty="0" smtClean="0"/>
              <a:t>There is strong incentive to continue research in this field because wisdom has  been shown to increase both men and women’s overall well being. </a:t>
            </a:r>
            <a:r>
              <a:rPr lang="en-US" sz="2400" dirty="0"/>
              <a:t>S</a:t>
            </a:r>
            <a:r>
              <a:rPr lang="en-US" sz="2400" dirty="0" smtClean="0"/>
              <a:t>ocial </a:t>
            </a:r>
            <a:r>
              <a:rPr lang="en-US" sz="2400" dirty="0"/>
              <a:t>decision making, emotional well-being, reflection, tolerance, and coping with </a:t>
            </a:r>
            <a:r>
              <a:rPr lang="en-US" sz="2400" dirty="0" smtClean="0"/>
              <a:t>uncertainty</a:t>
            </a:r>
            <a:r>
              <a:rPr lang="en-US" sz="2400" dirty="0"/>
              <a:t> </a:t>
            </a:r>
            <a:r>
              <a:rPr lang="en-US" sz="2400" dirty="0" smtClean="0"/>
              <a:t>are all positive outcomes associated with having wisdom (Bergsma &amp; </a:t>
            </a:r>
            <a:r>
              <a:rPr lang="en-US" sz="2400" dirty="0" err="1" smtClean="0"/>
              <a:t>Ardelt</a:t>
            </a:r>
            <a:r>
              <a:rPr lang="en-US" sz="2400" dirty="0" smtClean="0"/>
              <a:t>, 2012).</a:t>
            </a:r>
          </a:p>
        </p:txBody>
      </p:sp>
      <p:sp>
        <p:nvSpPr>
          <p:cNvPr id="10" name="Content Placeholder 9"/>
          <p:cNvSpPr>
            <a:spLocks noGrp="1"/>
          </p:cNvSpPr>
          <p:nvPr>
            <p:ph sz="quarter" idx="32"/>
          </p:nvPr>
        </p:nvSpPr>
        <p:spPr>
          <a:xfrm>
            <a:off x="29687483" y="7959423"/>
            <a:ext cx="12801600" cy="11840684"/>
          </a:xfrm>
        </p:spPr>
        <p:txBody>
          <a:bodyPr>
            <a:normAutofit fontScale="92500" lnSpcReduction="10000"/>
          </a:bodyPr>
          <a:lstStyle/>
          <a:p>
            <a:pPr>
              <a:buFont typeface="Wingdings" charset="2"/>
              <a:buChar char="Ø"/>
            </a:pPr>
            <a:r>
              <a:rPr lang="en-US" sz="3000" b="1" i="1" dirty="0" smtClean="0"/>
              <a:t>Conclusion 1: </a:t>
            </a:r>
            <a:r>
              <a:rPr lang="en-US" sz="3000" b="1" dirty="0" smtClean="0"/>
              <a:t>Age is not correlated with wisdom.</a:t>
            </a:r>
            <a:r>
              <a:rPr lang="en-US" sz="3000" b="1" dirty="0" smtClean="0">
                <a:solidFill>
                  <a:srgbClr val="FF0000"/>
                </a:solidFill>
              </a:rPr>
              <a:t> </a:t>
            </a:r>
          </a:p>
          <a:p>
            <a:pPr lvl="1">
              <a:spcBef>
                <a:spcPts val="1800"/>
              </a:spcBef>
            </a:pPr>
            <a:r>
              <a:rPr lang="en-US" sz="2600" dirty="0">
                <a:solidFill>
                  <a:srgbClr val="000000"/>
                </a:solidFill>
              </a:rPr>
              <a:t>Older age is not associated with higher scores of </a:t>
            </a:r>
            <a:r>
              <a:rPr lang="en-US" sz="2600" dirty="0" smtClean="0">
                <a:solidFill>
                  <a:srgbClr val="000000"/>
                </a:solidFill>
              </a:rPr>
              <a:t>wisdom. </a:t>
            </a:r>
            <a:r>
              <a:rPr lang="en-US" sz="2600" dirty="0" smtClean="0"/>
              <a:t>It is probable that wisdom can be enhanced through learning experiences and those with increased longevity have an increased likelihood of being exposed to more experienc</a:t>
            </a:r>
            <a:r>
              <a:rPr lang="en-US" sz="2600" dirty="0" smtClean="0">
                <a:solidFill>
                  <a:srgbClr val="000000"/>
                </a:solidFill>
              </a:rPr>
              <a:t>es. However, the tasks used in this study failed to tap into the unique experiences of older adults that may reveal potentially higher wisdom among the elderly.  </a:t>
            </a:r>
          </a:p>
          <a:p>
            <a:pPr lvl="1">
              <a:spcBef>
                <a:spcPts val="1800"/>
              </a:spcBef>
            </a:pPr>
            <a:r>
              <a:rPr lang="en-US" sz="2600" dirty="0" smtClean="0"/>
              <a:t>It is also possible that younger generations have a higher level of education than older adults, which could affect the way they approach cognitive and affective measures. Individuals from a younger generation may have gone to college and learned techniques for better handling situations than those lacking a formal education.</a:t>
            </a:r>
          </a:p>
          <a:p>
            <a:pPr>
              <a:spcBef>
                <a:spcPts val="1800"/>
              </a:spcBef>
              <a:buFont typeface="Wingdings" charset="2"/>
              <a:buChar char="Ø"/>
            </a:pPr>
            <a:r>
              <a:rPr lang="en-US" sz="3000" b="1" i="1" dirty="0" smtClean="0"/>
              <a:t>Conclusion 2</a:t>
            </a:r>
            <a:r>
              <a:rPr lang="en-US" sz="3000" b="1" dirty="0" smtClean="0"/>
              <a:t>: Wisdom levels were higher in the procedural measures.</a:t>
            </a:r>
          </a:p>
          <a:p>
            <a:pPr lvl="1">
              <a:spcBef>
                <a:spcPts val="1800"/>
              </a:spcBef>
            </a:pPr>
            <a:r>
              <a:rPr lang="en-US" sz="2600" dirty="0" smtClean="0"/>
              <a:t>Across both the younger and older age groups the procedural measure of a life review task showed higher wisdom scores than the self-report measure.</a:t>
            </a:r>
          </a:p>
          <a:p>
            <a:pPr lvl="1">
              <a:spcBef>
                <a:spcPts val="1800"/>
              </a:spcBef>
            </a:pPr>
            <a:r>
              <a:rPr lang="en-US" sz="2600" dirty="0" smtClean="0"/>
              <a:t>Desirability bias, where the individual has a tendency to answer questions in a way that will be viewed more favorably by others , could play a role in the accuracy of self-reported measures.</a:t>
            </a:r>
          </a:p>
          <a:p>
            <a:pPr lvl="1">
              <a:spcBef>
                <a:spcPts val="1800"/>
              </a:spcBef>
            </a:pPr>
            <a:r>
              <a:rPr lang="en-US" sz="2600" dirty="0" smtClean="0"/>
              <a:t>People who are genuinely wise are less likely to answer a question in a fashion to self-proclaim themselves as wise (Gluck, 2013).</a:t>
            </a:r>
          </a:p>
          <a:p>
            <a:pPr lvl="1">
              <a:spcBef>
                <a:spcPts val="1800"/>
              </a:spcBef>
            </a:pPr>
            <a:r>
              <a:rPr lang="en-US" sz="2600" dirty="0" smtClean="0"/>
              <a:t>In a procedural measure, such as open ended questions, the participants are more likely to have authentic responses, allowing wiser people to excel in the testing process.</a:t>
            </a:r>
          </a:p>
          <a:p>
            <a:pPr>
              <a:spcBef>
                <a:spcPts val="1800"/>
              </a:spcBef>
              <a:buFont typeface="Wingdings" charset="2"/>
              <a:buChar char="Ø"/>
            </a:pPr>
            <a:r>
              <a:rPr lang="en-US" sz="3000" b="1" i="1" dirty="0" smtClean="0"/>
              <a:t>Limitations:</a:t>
            </a:r>
            <a:endParaRPr lang="en-US" sz="3000" b="1" i="1" dirty="0"/>
          </a:p>
          <a:p>
            <a:pPr lvl="1">
              <a:spcBef>
                <a:spcPts val="1800"/>
              </a:spcBef>
            </a:pPr>
            <a:r>
              <a:rPr lang="en-US" sz="2600" dirty="0"/>
              <a:t>Font size was not large enough for all of the elders to read on their own.</a:t>
            </a:r>
          </a:p>
          <a:p>
            <a:pPr lvl="1">
              <a:spcBef>
                <a:spcPts val="1800"/>
              </a:spcBef>
            </a:pPr>
            <a:r>
              <a:rPr lang="en-US" sz="2600" dirty="0"/>
              <a:t>Cohort differences may have affected the way in which ideas were communicated and understood between the two cohorts.</a:t>
            </a:r>
          </a:p>
          <a:p>
            <a:pPr lvl="1">
              <a:spcBef>
                <a:spcPts val="1800"/>
              </a:spcBef>
            </a:pPr>
            <a:r>
              <a:rPr lang="en-US" sz="2600" dirty="0"/>
              <a:t>Small sample </a:t>
            </a:r>
            <a:r>
              <a:rPr lang="en-US" sz="2600" dirty="0" smtClean="0"/>
              <a:t>size.</a:t>
            </a:r>
          </a:p>
          <a:p>
            <a:endParaRPr lang="en-US" sz="2600" dirty="0" smtClean="0"/>
          </a:p>
          <a:p>
            <a:endParaRPr lang="en-US" sz="2600" dirty="0" smtClean="0"/>
          </a:p>
          <a:p>
            <a:endParaRPr lang="en-US" sz="2600" dirty="0"/>
          </a:p>
          <a:p>
            <a:pPr lvl="1"/>
            <a:endParaRPr lang="en-US" sz="2600" dirty="0" smtClean="0"/>
          </a:p>
          <a:p>
            <a:endParaRPr lang="en-US" sz="2600" dirty="0"/>
          </a:p>
        </p:txBody>
      </p:sp>
      <p:pic>
        <p:nvPicPr>
          <p:cNvPr id="24" name="Picture 3"/>
          <p:cNvPicPr>
            <a:picLocks noGrp="1" noChangeAspect="1" noChangeArrowheads="1"/>
          </p:cNvPicPr>
          <p:nvPr>
            <p:ph sz="quarter" idx="25"/>
          </p:nvPr>
        </p:nvPicPr>
        <p:blipFill>
          <a:blip r:embed="rId2">
            <a:extLst>
              <a:ext uri="{28A0092B-C50C-407E-A947-70E740481C1C}">
                <a14:useLocalDpi xmlns:a14="http://schemas.microsoft.com/office/drawing/2010/main" val="0"/>
              </a:ext>
            </a:extLst>
          </a:blip>
          <a:srcRect/>
          <a:stretch>
            <a:fillRect/>
          </a:stretch>
        </p:blipFill>
        <p:spPr bwMode="auto">
          <a:xfrm>
            <a:off x="1884101" y="21952714"/>
            <a:ext cx="4317353" cy="3433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135878" y="16645016"/>
            <a:ext cx="7432354" cy="2677656"/>
          </a:xfrm>
          <a:prstGeom prst="rect">
            <a:avLst/>
          </a:prstGeom>
        </p:spPr>
        <p:txBody>
          <a:bodyPr wrap="square">
            <a:spAutoFit/>
          </a:bodyPr>
          <a:lstStyle/>
          <a:p>
            <a:pPr marL="406400" indent="-342900">
              <a:spcBef>
                <a:spcPct val="100000"/>
              </a:spcBef>
              <a:buFont typeface="Wingdings" charset="2"/>
              <a:buChar char="Ø"/>
            </a:pPr>
            <a:r>
              <a:rPr lang="en-US" sz="2400" dirty="0">
                <a:solidFill>
                  <a:srgbClr val="000000"/>
                </a:solidFill>
              </a:rPr>
              <a:t>Wisdom has been studied </a:t>
            </a:r>
            <a:r>
              <a:rPr lang="en-US" sz="2400" dirty="0" smtClean="0">
                <a:solidFill>
                  <a:srgbClr val="000000"/>
                </a:solidFill>
              </a:rPr>
              <a:t>using various methods.  The </a:t>
            </a:r>
            <a:r>
              <a:rPr lang="en-US" sz="2400" dirty="0">
                <a:solidFill>
                  <a:srgbClr val="000000"/>
                </a:solidFill>
              </a:rPr>
              <a:t>Berlin </a:t>
            </a:r>
            <a:r>
              <a:rPr lang="en-US" sz="2400" dirty="0" smtClean="0">
                <a:solidFill>
                  <a:srgbClr val="000000"/>
                </a:solidFill>
              </a:rPr>
              <a:t>Model defined wisdom as expert knowledge in dealing with important but uncertain matters of life (</a:t>
            </a:r>
            <a:r>
              <a:rPr lang="en-US" sz="2400" dirty="0" err="1" smtClean="0">
                <a:solidFill>
                  <a:srgbClr val="000000"/>
                </a:solidFill>
              </a:rPr>
              <a:t>Baltes</a:t>
            </a:r>
            <a:r>
              <a:rPr lang="en-US" sz="2400" dirty="0" smtClean="0">
                <a:solidFill>
                  <a:srgbClr val="000000"/>
                </a:solidFill>
              </a:rPr>
              <a:t> &amp; </a:t>
            </a:r>
            <a:r>
              <a:rPr lang="en-US" sz="2400" dirty="0" err="1" smtClean="0">
                <a:solidFill>
                  <a:srgbClr val="000000"/>
                </a:solidFill>
              </a:rPr>
              <a:t>Straudinger</a:t>
            </a:r>
            <a:r>
              <a:rPr lang="en-US" sz="2400" dirty="0" smtClean="0">
                <a:solidFill>
                  <a:srgbClr val="000000"/>
                </a:solidFill>
              </a:rPr>
              <a:t>, 1993).  Wisdom was measured in the following five domains when presented with difficult problems involving life review, life planning, or existential life management. </a:t>
            </a: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313" y="21625671"/>
            <a:ext cx="5279745" cy="3640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http://www.caregivingclub.com/wp-content/uploads/2011/01/African-Amer-3-generations-female-dreamstime_m_54682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05445" y="104639"/>
            <a:ext cx="7281130" cy="4854086"/>
          </a:xfrm>
          <a:prstGeom prst="rect">
            <a:avLst/>
          </a:prstGeom>
          <a:ln>
            <a:noFill/>
          </a:ln>
          <a:effectLst>
            <a:softEdge rad="317500"/>
          </a:effectLst>
          <a:extLst>
            <a:ext uri="{909E8E84-426E-40dd-AFC4-6F175D3DCCD1}">
              <a14:hiddenFill xmlns:a14="http://schemas.microsoft.com/office/drawing/2010/main" xmlns="">
                <a:solidFill>
                  <a:srgbClr val="FFFFFF"/>
                </a:solidFill>
              </a14:hiddenFill>
            </a:ext>
          </a:extLst>
        </p:spPr>
      </p:pic>
      <p:graphicFrame>
        <p:nvGraphicFramePr>
          <p:cNvPr id="38" name="Chart 37"/>
          <p:cNvGraphicFramePr>
            <a:graphicFrameLocks/>
          </p:cNvGraphicFramePr>
          <p:nvPr>
            <p:extLst>
              <p:ext uri="{D42A27DB-BD31-4B8C-83A1-F6EECF244321}">
                <p14:modId xmlns:p14="http://schemas.microsoft.com/office/powerpoint/2010/main" val="4168754738"/>
              </p:ext>
            </p:extLst>
          </p:nvPr>
        </p:nvGraphicFramePr>
        <p:xfrm>
          <a:off x="15871850" y="25390901"/>
          <a:ext cx="5717771" cy="5954504"/>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6094550" y="14207340"/>
            <a:ext cx="5948611" cy="5940087"/>
          </a:xfrm>
          <a:prstGeom prst="rect">
            <a:avLst/>
          </a:prstGeom>
          <a:noFill/>
          <a:ln w="76200">
            <a:solidFill>
              <a:schemeClr val="tx1">
                <a:lumMod val="50000"/>
                <a:lumOff val="50000"/>
              </a:schemeClr>
            </a:solidFill>
          </a:ln>
        </p:spPr>
        <p:txBody>
          <a:bodyPr wrap="square" rtlCol="0">
            <a:spAutoFit/>
          </a:bodyPr>
          <a:lstStyle/>
          <a:p>
            <a:r>
              <a:rPr lang="en-US" sz="2400" b="1" dirty="0" smtClean="0"/>
              <a:t>Example </a:t>
            </a:r>
            <a:r>
              <a:rPr lang="en-US" sz="2400" b="1" dirty="0"/>
              <a:t>1. </a:t>
            </a:r>
            <a:r>
              <a:rPr lang="en-US" sz="2400" dirty="0"/>
              <a:t>An example of a situational question given to the </a:t>
            </a:r>
            <a:r>
              <a:rPr lang="en-US" sz="2400" dirty="0" smtClean="0"/>
              <a:t>participants</a:t>
            </a:r>
            <a:r>
              <a:rPr lang="en-US" sz="2400" dirty="0"/>
              <a:t> </a:t>
            </a:r>
            <a:r>
              <a:rPr lang="en-US" sz="2400" dirty="0" smtClean="0"/>
              <a:t>for </a:t>
            </a:r>
            <a:r>
              <a:rPr lang="en-US" sz="2400" b="1" dirty="0" smtClean="0"/>
              <a:t>Affective Measure. </a:t>
            </a:r>
          </a:p>
          <a:p>
            <a:endParaRPr lang="en-US" sz="2200" dirty="0"/>
          </a:p>
          <a:p>
            <a:r>
              <a:rPr lang="en-US" sz="2200" dirty="0"/>
              <a:t>You are in charge of a group of people at work to see that a particular project gets finished. The group has five different people in it. Jane and Elizabeth have very progressive ideas and tend to speak very quickly during the meetings. Ron isn’t quite catching on to the main point of the project and continues to ask basic questions. Joanie hardly participates and doesn’t give much eye contact. Timothy stares at you blankly. Your boss said that the last resort will be to disband the group if it doesn’t work out. What do you think is the solution? How do people’s actions in the meetings affect how you feel towards them/your solution</a:t>
            </a:r>
            <a:r>
              <a:rPr lang="en-US" sz="2200" dirty="0" smtClean="0"/>
              <a:t>?</a:t>
            </a:r>
          </a:p>
        </p:txBody>
      </p:sp>
      <p:sp>
        <p:nvSpPr>
          <p:cNvPr id="15" name="TextBox 14"/>
          <p:cNvSpPr txBox="1"/>
          <p:nvPr/>
        </p:nvSpPr>
        <p:spPr>
          <a:xfrm>
            <a:off x="22418323" y="14207340"/>
            <a:ext cx="6013211" cy="5732338"/>
          </a:xfrm>
          <a:prstGeom prst="rect">
            <a:avLst/>
          </a:prstGeom>
          <a:noFill/>
          <a:ln w="76200">
            <a:solidFill>
              <a:schemeClr val="tx1">
                <a:lumMod val="50000"/>
                <a:lumOff val="50000"/>
              </a:schemeClr>
            </a:solidFill>
          </a:ln>
        </p:spPr>
        <p:txBody>
          <a:bodyPr wrap="square" rtlCol="0">
            <a:spAutoFit/>
          </a:bodyPr>
          <a:lstStyle/>
          <a:p>
            <a:r>
              <a:rPr lang="en-US" sz="2400" b="1" dirty="0" smtClean="0"/>
              <a:t>Example </a:t>
            </a:r>
            <a:r>
              <a:rPr lang="en-US" sz="2400" b="1" dirty="0"/>
              <a:t>2</a:t>
            </a:r>
            <a:r>
              <a:rPr lang="en-US" sz="2400" b="1" dirty="0" smtClean="0"/>
              <a:t>. </a:t>
            </a:r>
            <a:r>
              <a:rPr lang="en-US" sz="2400" dirty="0" smtClean="0"/>
              <a:t>An example of self-report questions pertaining to the affective measure. Participant was asked to circle a number. (1 = strongly agree, 5 = strongly disagree).</a:t>
            </a:r>
          </a:p>
          <a:p>
            <a:r>
              <a:rPr lang="en-US" sz="2400" dirty="0" smtClean="0"/>
              <a:t> </a:t>
            </a:r>
          </a:p>
          <a:p>
            <a:pPr lvl="0"/>
            <a:r>
              <a:rPr lang="en-US" sz="2400" b="1" dirty="0"/>
              <a:t>Affective </a:t>
            </a:r>
            <a:r>
              <a:rPr lang="en-US" sz="2400" b="1" dirty="0" smtClean="0"/>
              <a:t>Measure</a:t>
            </a:r>
            <a:endParaRPr lang="en-US" sz="2400" dirty="0"/>
          </a:p>
          <a:p>
            <a:pPr marL="342900" indent="-342900">
              <a:buFont typeface="Wingdings" panose="05000000000000000000" pitchFamily="2" charset="2"/>
              <a:buChar char="§"/>
            </a:pPr>
            <a:r>
              <a:rPr lang="en-US" sz="2200" dirty="0" smtClean="0"/>
              <a:t>I am annoyed by unhappy people who just feel sorry for themselves. </a:t>
            </a:r>
          </a:p>
          <a:p>
            <a:pPr marL="457200" indent="-457200">
              <a:buAutoNum type="arabicPlain"/>
            </a:pPr>
            <a:r>
              <a:rPr lang="en-US" sz="2200" dirty="0" smtClean="0"/>
              <a:t>             2                     3                     4                  5</a:t>
            </a:r>
            <a:endParaRPr lang="en-US" sz="2200" dirty="0"/>
          </a:p>
          <a:p>
            <a:pPr marL="342900" indent="-342900">
              <a:buFont typeface="Wingdings" panose="05000000000000000000" pitchFamily="2" charset="2"/>
              <a:buChar char="§"/>
            </a:pPr>
            <a:r>
              <a:rPr lang="en-US" sz="2200" dirty="0" smtClean="0"/>
              <a:t> It’s not really my problem if others are in trouble and need help. </a:t>
            </a:r>
          </a:p>
          <a:p>
            <a:r>
              <a:rPr lang="en-US" sz="2200" dirty="0" smtClean="0"/>
              <a:t>1                  2                     3                     4                 5</a:t>
            </a:r>
          </a:p>
          <a:p>
            <a:pPr marL="342900" indent="-342900">
              <a:buFont typeface="Wingdings" panose="05000000000000000000" pitchFamily="2" charset="2"/>
              <a:buChar char="§"/>
            </a:pPr>
            <a:r>
              <a:rPr lang="en-US" sz="2200" dirty="0" smtClean="0"/>
              <a:t>There are some people I know I would never like.</a:t>
            </a:r>
          </a:p>
          <a:p>
            <a:r>
              <a:rPr lang="en-US" sz="2200" dirty="0" smtClean="0"/>
              <a:t>1                  2                     3                      4                5</a:t>
            </a:r>
          </a:p>
          <a:p>
            <a:pPr marL="342900" indent="-342900">
              <a:buFont typeface="Wingdings" panose="05000000000000000000" pitchFamily="2" charset="2"/>
              <a:buChar char="§"/>
            </a:pPr>
            <a:endParaRPr lang="en-US" sz="2450" dirty="0"/>
          </a:p>
        </p:txBody>
      </p:sp>
      <p:sp>
        <p:nvSpPr>
          <p:cNvPr id="17" name="TextBox 16"/>
          <p:cNvSpPr txBox="1"/>
          <p:nvPr/>
        </p:nvSpPr>
        <p:spPr>
          <a:xfrm>
            <a:off x="22734463" y="24195007"/>
            <a:ext cx="6398057" cy="954107"/>
          </a:xfrm>
          <a:prstGeom prst="rect">
            <a:avLst/>
          </a:prstGeom>
          <a:noFill/>
        </p:spPr>
        <p:txBody>
          <a:bodyPr wrap="square" rtlCol="0">
            <a:spAutoFit/>
          </a:bodyPr>
          <a:lstStyle/>
          <a:p>
            <a:pPr algn="ctr"/>
            <a:r>
              <a:rPr lang="en-US" sz="2800" b="1" i="1" dirty="0" smtClean="0"/>
              <a:t>Results 2: </a:t>
            </a:r>
          </a:p>
          <a:p>
            <a:pPr algn="ctr"/>
            <a:r>
              <a:rPr lang="en-US" sz="2800" dirty="0" smtClean="0"/>
              <a:t>Different measures of wisdom </a:t>
            </a:r>
            <a:endParaRPr lang="en-US" sz="2600" dirty="0" smtClean="0"/>
          </a:p>
        </p:txBody>
      </p:sp>
      <p:sp>
        <p:nvSpPr>
          <p:cNvPr id="19" name="TextBox 18"/>
          <p:cNvSpPr txBox="1"/>
          <p:nvPr/>
        </p:nvSpPr>
        <p:spPr>
          <a:xfrm>
            <a:off x="15980489" y="22976171"/>
            <a:ext cx="11689631" cy="830997"/>
          </a:xfrm>
          <a:prstGeom prst="rect">
            <a:avLst/>
          </a:prstGeom>
          <a:noFill/>
        </p:spPr>
        <p:txBody>
          <a:bodyPr wrap="square" rtlCol="0">
            <a:spAutoFit/>
          </a:bodyPr>
          <a:lstStyle/>
          <a:p>
            <a:pPr algn="just"/>
            <a:r>
              <a:rPr lang="en-US" sz="2400" dirty="0" smtClean="0">
                <a:solidFill>
                  <a:srgbClr val="000000"/>
                </a:solidFill>
              </a:rPr>
              <a:t>Wisdom levels were measured by calculating a score for each person. Those scores were then averaged for each age group.  Mean scores on the two tasks were also calculated. </a:t>
            </a:r>
          </a:p>
        </p:txBody>
      </p:sp>
      <p:pic>
        <p:nvPicPr>
          <p:cNvPr id="26" name="Picture 25"/>
          <p:cNvPicPr/>
          <p:nvPr/>
        </p:nvPicPr>
        <p:blipFill>
          <a:blip r:embed="rId6" cstate="print"/>
          <a:srcRect/>
          <a:stretch>
            <a:fillRect/>
          </a:stretch>
        </p:blipFill>
        <p:spPr bwMode="auto">
          <a:xfrm>
            <a:off x="8838914" y="16645016"/>
            <a:ext cx="4543091" cy="3126381"/>
          </a:xfrm>
          <a:prstGeom prst="rect">
            <a:avLst/>
          </a:prstGeom>
          <a:noFill/>
          <a:ln w="9525">
            <a:noFill/>
            <a:miter lim="800000"/>
            <a:headEnd/>
            <a:tailEnd/>
          </a:ln>
        </p:spPr>
      </p:pic>
      <p:sp>
        <p:nvSpPr>
          <p:cNvPr id="27" name="Rectangle 26"/>
          <p:cNvSpPr/>
          <p:nvPr/>
        </p:nvSpPr>
        <p:spPr>
          <a:xfrm>
            <a:off x="1135878" y="19799181"/>
            <a:ext cx="12189939" cy="461665"/>
          </a:xfrm>
          <a:prstGeom prst="rect">
            <a:avLst/>
          </a:prstGeom>
        </p:spPr>
        <p:txBody>
          <a:bodyPr wrap="square">
            <a:spAutoFit/>
          </a:bodyPr>
          <a:lstStyle/>
          <a:p>
            <a:pPr marL="406400" indent="-342900">
              <a:spcBef>
                <a:spcPct val="100000"/>
              </a:spcBef>
              <a:buFont typeface="Wingdings" charset="2"/>
              <a:buChar char="Ø"/>
            </a:pPr>
            <a:r>
              <a:rPr lang="en-US" sz="2400" dirty="0" smtClean="0">
                <a:solidFill>
                  <a:srgbClr val="000000"/>
                </a:solidFill>
              </a:rPr>
              <a:t>Major findings from research using the Berlin model.  </a:t>
            </a:r>
            <a:endParaRPr lang="en-US" sz="2400" dirty="0" smtClean="0">
              <a:solidFill>
                <a:srgbClr val="FF0000"/>
              </a:solidFill>
            </a:endParaRPr>
          </a:p>
        </p:txBody>
      </p:sp>
      <p:sp>
        <p:nvSpPr>
          <p:cNvPr id="28" name="Rectangle 27"/>
          <p:cNvSpPr/>
          <p:nvPr/>
        </p:nvSpPr>
        <p:spPr>
          <a:xfrm>
            <a:off x="1113562" y="20369356"/>
            <a:ext cx="5722881" cy="1569660"/>
          </a:xfrm>
          <a:prstGeom prst="rect">
            <a:avLst/>
          </a:prstGeom>
        </p:spPr>
        <p:txBody>
          <a:bodyPr wrap="square">
            <a:spAutoFit/>
          </a:bodyPr>
          <a:lstStyle/>
          <a:p>
            <a:pPr marL="982980" lvl="1" indent="-342900">
              <a:buFont typeface="Arial" charset="0"/>
              <a:buChar char="•"/>
            </a:pPr>
            <a:r>
              <a:rPr lang="en-US" sz="2400" dirty="0" smtClean="0"/>
              <a:t>There is no </a:t>
            </a:r>
            <a:r>
              <a:rPr lang="en-US" sz="2400" dirty="0"/>
              <a:t>relationship between wisdom-related performance and chronological age (20-89) (Staudinger &amp; </a:t>
            </a:r>
            <a:r>
              <a:rPr lang="en-US" sz="2400" dirty="0" err="1"/>
              <a:t>Baltes</a:t>
            </a:r>
            <a:r>
              <a:rPr lang="en-US" sz="2400" dirty="0"/>
              <a:t>, 1999). </a:t>
            </a:r>
            <a:endParaRPr lang="en-US" sz="2400" dirty="0" smtClean="0">
              <a:solidFill>
                <a:srgbClr val="FF0000"/>
              </a:solidFill>
            </a:endParaRPr>
          </a:p>
        </p:txBody>
      </p:sp>
      <p:sp>
        <p:nvSpPr>
          <p:cNvPr id="29" name="Rectangle 28"/>
          <p:cNvSpPr/>
          <p:nvPr/>
        </p:nvSpPr>
        <p:spPr>
          <a:xfrm>
            <a:off x="7019346" y="20369356"/>
            <a:ext cx="7244543" cy="1200328"/>
          </a:xfrm>
          <a:prstGeom prst="rect">
            <a:avLst/>
          </a:prstGeom>
        </p:spPr>
        <p:txBody>
          <a:bodyPr wrap="square">
            <a:spAutoFit/>
          </a:bodyPr>
          <a:lstStyle/>
          <a:p>
            <a:pPr marL="982980" lvl="1" indent="-342900">
              <a:buFont typeface="Arial" charset="0"/>
              <a:buChar char="•"/>
            </a:pPr>
            <a:r>
              <a:rPr lang="en-US" sz="2400" dirty="0" smtClean="0"/>
              <a:t>The </a:t>
            </a:r>
            <a:r>
              <a:rPr lang="en-US" sz="2400" dirty="0"/>
              <a:t>primary age window for wisdom to emerge is during late adolescence and early adulthood. (</a:t>
            </a:r>
            <a:r>
              <a:rPr lang="en-US" sz="2400" dirty="0" err="1"/>
              <a:t>Pasupathi</a:t>
            </a:r>
            <a:r>
              <a:rPr lang="en-US" sz="2400" dirty="0"/>
              <a:t>, Staudinger, &amp; </a:t>
            </a:r>
            <a:r>
              <a:rPr lang="en-US" sz="2400" dirty="0" err="1"/>
              <a:t>Baltes</a:t>
            </a:r>
            <a:r>
              <a:rPr lang="en-US" sz="2400" dirty="0"/>
              <a:t>, 2001)</a:t>
            </a:r>
            <a:r>
              <a:rPr lang="en-US" sz="2400" dirty="0" smtClean="0"/>
              <a:t>.</a:t>
            </a:r>
          </a:p>
        </p:txBody>
      </p:sp>
      <p:sp>
        <p:nvSpPr>
          <p:cNvPr id="32" name="Rectangle 31"/>
          <p:cNvSpPr/>
          <p:nvPr/>
        </p:nvSpPr>
        <p:spPr>
          <a:xfrm>
            <a:off x="1135878" y="25563183"/>
            <a:ext cx="12189939" cy="461665"/>
          </a:xfrm>
          <a:prstGeom prst="rect">
            <a:avLst/>
          </a:prstGeom>
        </p:spPr>
        <p:txBody>
          <a:bodyPr wrap="square">
            <a:spAutoFit/>
          </a:bodyPr>
          <a:lstStyle/>
          <a:p>
            <a:pPr marL="342900" lvl="0" indent="-342900" algn="just">
              <a:buFont typeface="Wingdings" charset="2"/>
              <a:buChar char="Ø"/>
            </a:pPr>
            <a:r>
              <a:rPr lang="en-US" sz="2400" dirty="0" smtClean="0"/>
              <a:t>Wisdom has been </a:t>
            </a:r>
            <a:r>
              <a:rPr lang="en-US" sz="2400" dirty="0"/>
              <a:t>measured in </a:t>
            </a:r>
            <a:r>
              <a:rPr lang="en-US" sz="2400" dirty="0" smtClean="0"/>
              <a:t>other </a:t>
            </a:r>
            <a:r>
              <a:rPr lang="en-US" sz="2400" dirty="0" smtClean="0">
                <a:solidFill>
                  <a:srgbClr val="000000"/>
                </a:solidFill>
              </a:rPr>
              <a:t>ways. </a:t>
            </a:r>
            <a:endParaRPr lang="en-US" sz="2400" dirty="0">
              <a:solidFill>
                <a:srgbClr val="000000"/>
              </a:solidFill>
            </a:endParaRPr>
          </a:p>
        </p:txBody>
      </p:sp>
      <p:sp>
        <p:nvSpPr>
          <p:cNvPr id="35" name="Rectangle 34"/>
          <p:cNvSpPr/>
          <p:nvPr/>
        </p:nvSpPr>
        <p:spPr>
          <a:xfrm>
            <a:off x="1459273" y="27565703"/>
            <a:ext cx="12189939" cy="2677656"/>
          </a:xfrm>
          <a:prstGeom prst="rect">
            <a:avLst/>
          </a:prstGeom>
        </p:spPr>
        <p:txBody>
          <a:bodyPr wrap="square">
            <a:spAutoFit/>
          </a:bodyPr>
          <a:lstStyle/>
          <a:p>
            <a:pPr marL="982980" lvl="1" indent="-342900">
              <a:buFont typeface="Arial" charset="0"/>
              <a:buChar char="•"/>
            </a:pPr>
            <a:r>
              <a:rPr lang="en-US" sz="2400" dirty="0" smtClean="0"/>
              <a:t>Procedural measures, such as life review tasks, ask the participant to give advice about difficult or confusing life </a:t>
            </a:r>
            <a:r>
              <a:rPr lang="en-US" sz="2400" dirty="0"/>
              <a:t>dilemmas that correspond to a specific wisdom measure (affective, reflective, or cognitive</a:t>
            </a:r>
            <a:r>
              <a:rPr lang="en-US" sz="2400" dirty="0" smtClean="0"/>
              <a:t>). One can analyze the application of wisdom based on the answers given for various situations. Procedural approaches produce a more </a:t>
            </a:r>
            <a:r>
              <a:rPr lang="en-US" sz="2400" dirty="0"/>
              <a:t>accurate </a:t>
            </a:r>
            <a:r>
              <a:rPr lang="en-US" sz="2400" dirty="0" smtClean="0"/>
              <a:t>measure of wisdom because they allow for more authentic responses but </a:t>
            </a:r>
            <a:r>
              <a:rPr lang="en-US" sz="2400" dirty="0"/>
              <a:t>self-report </a:t>
            </a:r>
            <a:r>
              <a:rPr lang="en-US" sz="2400" dirty="0" smtClean="0"/>
              <a:t>measures, such as the 3DWS, </a:t>
            </a:r>
            <a:r>
              <a:rPr lang="en-US" sz="2400" dirty="0"/>
              <a:t>take less time and are easier to perform (</a:t>
            </a:r>
            <a:r>
              <a:rPr lang="en-US" sz="2400" dirty="0" err="1"/>
              <a:t>Glück</a:t>
            </a:r>
            <a:r>
              <a:rPr lang="en-US" sz="2400" dirty="0"/>
              <a:t>, </a:t>
            </a:r>
            <a:r>
              <a:rPr lang="en-US" sz="2400" dirty="0" err="1"/>
              <a:t>König</a:t>
            </a:r>
            <a:r>
              <a:rPr lang="en-US" sz="2400" dirty="0"/>
              <a:t>, </a:t>
            </a:r>
            <a:r>
              <a:rPr lang="en-US" sz="2400" dirty="0" err="1"/>
              <a:t>Naschenweng</a:t>
            </a:r>
            <a:r>
              <a:rPr lang="en-US" sz="2400" dirty="0"/>
              <a:t>, </a:t>
            </a:r>
            <a:r>
              <a:rPr lang="en-US" sz="2400" dirty="0" err="1"/>
              <a:t>Redzanowski</a:t>
            </a:r>
            <a:r>
              <a:rPr lang="en-US" sz="2400" dirty="0"/>
              <a:t>, Dorner, </a:t>
            </a:r>
            <a:r>
              <a:rPr lang="en-US" sz="2400" dirty="0" err="1" smtClean="0"/>
              <a:t>Straßer</a:t>
            </a:r>
            <a:r>
              <a:rPr lang="en-US" sz="2400" dirty="0"/>
              <a:t>, &amp; </a:t>
            </a:r>
            <a:r>
              <a:rPr lang="en-US" sz="2400" dirty="0" err="1"/>
              <a:t>Wiedermann</a:t>
            </a:r>
            <a:r>
              <a:rPr lang="en-US" sz="2400" dirty="0"/>
              <a:t>, </a:t>
            </a:r>
            <a:r>
              <a:rPr lang="en-US" sz="2400" dirty="0" smtClean="0"/>
              <a:t>2013)</a:t>
            </a:r>
            <a:endParaRPr lang="en-US" sz="2400" dirty="0" smtClean="0">
              <a:solidFill>
                <a:srgbClr val="FF0000"/>
              </a:solidFill>
            </a:endParaRPr>
          </a:p>
        </p:txBody>
      </p:sp>
      <p:sp>
        <p:nvSpPr>
          <p:cNvPr id="36" name="Rectangle 35"/>
          <p:cNvSpPr/>
          <p:nvPr/>
        </p:nvSpPr>
        <p:spPr>
          <a:xfrm>
            <a:off x="1459273" y="26195098"/>
            <a:ext cx="12189939" cy="1200328"/>
          </a:xfrm>
          <a:prstGeom prst="rect">
            <a:avLst/>
          </a:prstGeom>
        </p:spPr>
        <p:txBody>
          <a:bodyPr wrap="square">
            <a:spAutoFit/>
          </a:bodyPr>
          <a:lstStyle/>
          <a:p>
            <a:pPr marL="982980" lvl="1" indent="-342900">
              <a:buFont typeface="Arial" charset="0"/>
              <a:buChar char="•"/>
            </a:pPr>
            <a:r>
              <a:rPr lang="en-US" sz="2400" dirty="0" smtClean="0"/>
              <a:t>The </a:t>
            </a:r>
            <a:r>
              <a:rPr lang="en-US" sz="2400" dirty="0"/>
              <a:t>3-D Wisdom Scale (3DWS) measures wisdom across three areas (cognitive, affective, and reflective dimensions) and uses a self report questionnaire to assess wisdom scores. This is a valid and reliable instrument for measuring wisdom (</a:t>
            </a:r>
            <a:r>
              <a:rPr lang="en-US" sz="2400" dirty="0" err="1"/>
              <a:t>Ardelt</a:t>
            </a:r>
            <a:r>
              <a:rPr lang="en-US" sz="2400" dirty="0"/>
              <a:t>, 2003)</a:t>
            </a:r>
            <a:r>
              <a:rPr lang="en-US" sz="2400" dirty="0" smtClean="0"/>
              <a:t>.</a:t>
            </a:r>
            <a:endParaRPr lang="en-US" sz="2400" dirty="0"/>
          </a:p>
        </p:txBody>
      </p:sp>
      <p:sp>
        <p:nvSpPr>
          <p:cNvPr id="39" name="TextBox 38"/>
          <p:cNvSpPr txBox="1"/>
          <p:nvPr/>
        </p:nvSpPr>
        <p:spPr>
          <a:xfrm>
            <a:off x="16306069" y="24195007"/>
            <a:ext cx="5456731" cy="954107"/>
          </a:xfrm>
          <a:prstGeom prst="rect">
            <a:avLst/>
          </a:prstGeom>
          <a:noFill/>
        </p:spPr>
        <p:txBody>
          <a:bodyPr wrap="square" rtlCol="0">
            <a:spAutoFit/>
          </a:bodyPr>
          <a:lstStyle/>
          <a:p>
            <a:pPr algn="ctr"/>
            <a:r>
              <a:rPr lang="en-US" sz="2800" b="1" i="1" dirty="0" smtClean="0"/>
              <a:t> Results 1: </a:t>
            </a:r>
          </a:p>
          <a:p>
            <a:pPr algn="ctr"/>
            <a:r>
              <a:rPr lang="en-US" sz="2800" dirty="0" smtClean="0"/>
              <a:t>Age differences in wisdom</a:t>
            </a:r>
            <a:r>
              <a:rPr lang="en-US" sz="2800" dirty="0"/>
              <a:t> </a:t>
            </a:r>
            <a:r>
              <a:rPr lang="en-US" sz="2800" dirty="0" smtClean="0"/>
              <a:t>measures </a:t>
            </a:r>
            <a:endParaRPr lang="en-US" sz="2600" dirty="0" smtClean="0"/>
          </a:p>
        </p:txBody>
      </p:sp>
      <p:graphicFrame>
        <p:nvGraphicFramePr>
          <p:cNvPr id="37" name="Chart 36"/>
          <p:cNvGraphicFramePr>
            <a:graphicFrameLocks/>
          </p:cNvGraphicFramePr>
          <p:nvPr>
            <p:extLst>
              <p:ext uri="{D42A27DB-BD31-4B8C-83A1-F6EECF244321}">
                <p14:modId xmlns:p14="http://schemas.microsoft.com/office/powerpoint/2010/main" val="1114327671"/>
              </p:ext>
            </p:extLst>
          </p:nvPr>
        </p:nvGraphicFramePr>
        <p:xfrm>
          <a:off x="23231460" y="24783853"/>
          <a:ext cx="5496975" cy="5426223"/>
        </p:xfrm>
        <a:graphic>
          <a:graphicData uri="http://schemas.openxmlformats.org/drawingml/2006/chart">
            <c:chart xmlns:c="http://schemas.openxmlformats.org/drawingml/2006/chart" xmlns:r="http://schemas.openxmlformats.org/officeDocument/2006/relationships" r:id="rId7"/>
          </a:graphicData>
        </a:graphic>
      </p:graphicFrame>
      <p:sp>
        <p:nvSpPr>
          <p:cNvPr id="33" name="Text Placeholder 17"/>
          <p:cNvSpPr>
            <a:spLocks noGrp="1"/>
          </p:cNvSpPr>
          <p:nvPr>
            <p:ph type="body" sz="quarter" idx="31"/>
          </p:nvPr>
        </p:nvSpPr>
        <p:spPr>
          <a:xfrm>
            <a:off x="30127648" y="28520958"/>
            <a:ext cx="12724479" cy="1219200"/>
          </a:xfrm>
          <a:solidFill>
            <a:schemeClr val="bg2">
              <a:lumMod val="75000"/>
            </a:schemeClr>
          </a:solidFill>
        </p:spPr>
        <p:txBody>
          <a:bodyPr numCol="1"/>
          <a:lstStyle/>
          <a:p>
            <a:r>
              <a:rPr lang="en-US" sz="2800" b="1" dirty="0">
                <a:solidFill>
                  <a:srgbClr val="000000"/>
                </a:solidFill>
              </a:rPr>
              <a:t>Contact Information</a:t>
            </a:r>
            <a:r>
              <a:rPr lang="en-US" sz="2800" b="1" dirty="0" smtClean="0">
                <a:solidFill>
                  <a:srgbClr val="000000"/>
                </a:solidFill>
              </a:rPr>
              <a:t>:             </a:t>
            </a:r>
            <a:r>
              <a:rPr lang="en-US" sz="2400" b="1" cap="none" dirty="0">
                <a:solidFill>
                  <a:srgbClr val="000000"/>
                </a:solidFill>
              </a:rPr>
              <a:t>H</a:t>
            </a:r>
            <a:r>
              <a:rPr lang="en-US" sz="2400" b="1" cap="none" dirty="0" smtClean="0">
                <a:solidFill>
                  <a:srgbClr val="000000"/>
                </a:solidFill>
              </a:rPr>
              <a:t>annah </a:t>
            </a:r>
            <a:r>
              <a:rPr lang="en-US" sz="2400" b="1" cap="none" dirty="0" err="1">
                <a:solidFill>
                  <a:srgbClr val="000000"/>
                </a:solidFill>
              </a:rPr>
              <a:t>S</a:t>
            </a:r>
            <a:r>
              <a:rPr lang="en-US" sz="2400" b="1" cap="none" dirty="0" err="1" smtClean="0">
                <a:solidFill>
                  <a:srgbClr val="000000"/>
                </a:solidFill>
              </a:rPr>
              <a:t>chweikart</a:t>
            </a:r>
            <a:r>
              <a:rPr lang="en-US" sz="2400" b="1" cap="none" dirty="0" smtClean="0">
                <a:solidFill>
                  <a:srgbClr val="000000"/>
                </a:solidFill>
              </a:rPr>
              <a:t>: </a:t>
            </a:r>
            <a:r>
              <a:rPr lang="en-US" sz="2400" b="1" cap="none" dirty="0" err="1" smtClean="0">
                <a:solidFill>
                  <a:srgbClr val="000000"/>
                </a:solidFill>
              </a:rPr>
              <a:t>schweikh@mail.gvsu.edu</a:t>
            </a:r>
            <a:endParaRPr lang="en-US" sz="2400" b="1" cap="none" dirty="0" smtClean="0">
              <a:solidFill>
                <a:srgbClr val="000000"/>
              </a:solidFill>
            </a:endParaRPr>
          </a:p>
          <a:p>
            <a:r>
              <a:rPr lang="en-US" sz="2400" b="1" cap="none" dirty="0" smtClean="0">
                <a:solidFill>
                  <a:srgbClr val="000000"/>
                </a:solidFill>
              </a:rPr>
              <a:t>	            Valerie </a:t>
            </a:r>
            <a:r>
              <a:rPr lang="en-US" sz="2400" b="1" cap="none" dirty="0" err="1">
                <a:solidFill>
                  <a:srgbClr val="000000"/>
                </a:solidFill>
              </a:rPr>
              <a:t>A</a:t>
            </a:r>
            <a:r>
              <a:rPr lang="en-US" sz="2400" b="1" cap="none" dirty="0" err="1" smtClean="0">
                <a:solidFill>
                  <a:srgbClr val="000000"/>
                </a:solidFill>
              </a:rPr>
              <a:t>hee</a:t>
            </a:r>
            <a:r>
              <a:rPr lang="en-US" sz="2400" b="1" cap="none" dirty="0" smtClean="0">
                <a:solidFill>
                  <a:srgbClr val="000000"/>
                </a:solidFill>
              </a:rPr>
              <a:t>: </a:t>
            </a:r>
            <a:r>
              <a:rPr lang="en-US" sz="2400" b="1" cap="none" smtClean="0">
                <a:solidFill>
                  <a:srgbClr val="000000"/>
                </a:solidFill>
              </a:rPr>
              <a:t>valerieahee@gmail.com</a:t>
            </a:r>
            <a:endParaRPr lang="en-US" sz="2400" b="1" cap="none" dirty="0">
              <a:solidFill>
                <a:srgbClr val="000000"/>
              </a:solidFill>
            </a:endParaRPr>
          </a:p>
        </p:txBody>
      </p:sp>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1669414</Value>
      <Value>1669470</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2013-01-21T12:05:00+00:00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ApprovalLog xmlns="4873beb7-5857-4685-be1f-d57550cc96cc" xsi:nil="tru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TP104001550</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875987</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LocMarketGroupTiers2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F945EE-6400-432A-A9B1-179A0A2A37CE}">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1110015-E380-4C53-980C-698226C61CAC}">
  <ds:schemaRefs>
    <ds:schemaRef ds:uri="http://schemas.microsoft.com/sharepoint/v3/contenttype/forms"/>
  </ds:schemaRefs>
</ds:datastoreItem>
</file>

<file path=customXml/itemProps3.xml><?xml version="1.0" encoding="utf-8"?>
<ds:datastoreItem xmlns:ds="http://schemas.openxmlformats.org/officeDocument/2006/customXml" ds:itemID="{AF7E4019-AE58-4CAA-B67D-559F9FEEB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Poster (blue and brown design)</Template>
  <TotalTime>0</TotalTime>
  <Words>1461</Words>
  <Application>Microsoft Macintosh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Calibri Light</vt:lpstr>
      <vt:lpstr>Cambria</vt:lpstr>
      <vt:lpstr>Wingdings</vt:lpstr>
      <vt:lpstr>Arial</vt:lpstr>
      <vt:lpstr>Medical Poster</vt:lpstr>
      <vt:lpstr>Aging and Wisdom Acquisition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2016-01-26T20:30:47Z</dcterms:created>
  <dcterms:modified xsi:type="dcterms:W3CDTF">2016-02-17T04:28:48Z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