
<file path=[Content_Types].xml><?xml version="1.0" encoding="utf-8"?>
<Types xmlns="http://schemas.openxmlformats.org/package/2006/content-types">
  <Default Extension="jpeg" ContentType="image/jpeg"/>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5" r:id="rId1"/>
  </p:sldMasterIdLst>
  <p:notesMasterIdLst>
    <p:notesMasterId r:id="rId3"/>
  </p:notesMasterIdLst>
  <p:sldIdLst>
    <p:sldId id="256" r:id="rId2"/>
  </p:sldIdLst>
  <p:sldSz cx="43891200" cy="329184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342512"/>
    <a:srgbClr val="634723"/>
    <a:srgbClr val="886231"/>
    <a:srgbClr val="A2763B"/>
    <a:srgbClr val="438DF0"/>
    <a:srgbClr val="F3E6E3"/>
    <a:srgbClr val="FFEDD6"/>
    <a:srgbClr val="33C1D2"/>
    <a:srgbClr val="86BC4B"/>
    <a:srgbClr val="4EA8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horzBarState="maximized">
    <p:restoredLeft sz="15075" autoAdjust="0"/>
    <p:restoredTop sz="84927" autoAdjust="0"/>
  </p:normalViewPr>
  <p:slideViewPr>
    <p:cSldViewPr>
      <p:cViewPr>
        <p:scale>
          <a:sx n="25" d="100"/>
          <a:sy n="25" d="100"/>
        </p:scale>
        <p:origin x="-664" y="544"/>
      </p:cViewPr>
      <p:guideLst>
        <p:guide orient="horz" pos="10368"/>
        <p:guide pos="13824"/>
      </p:guideLst>
    </p:cSldViewPr>
  </p:slideViewPr>
  <p:notesTextViewPr>
    <p:cViewPr>
      <p:scale>
        <a:sx n="100" d="100"/>
        <a:sy n="100" d="100"/>
      </p:scale>
      <p:origin x="0" y="432"/>
    </p:cViewPr>
  </p:notesTextViewPr>
  <p:gridSpacing cx="39327138" cy="3932713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352A9-B86E-7A49-ACE1-B71EA89EF6FD}" type="datetimeFigureOut">
              <a:rPr lang="en-US" smtClean="0"/>
              <a:pPr/>
              <a:t>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D8C54-49BD-BA41-8E1B-21C2EC6A37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handout: two sided</a:t>
            </a:r>
            <a:r>
              <a:rPr lang="en-US" baseline="0" dirty="0" smtClean="0"/>
              <a:t> (or a few pages) –outline/poster and references</a:t>
            </a:r>
            <a:endParaRPr lang="en-US" dirty="0" smtClean="0"/>
          </a:p>
          <a:p>
            <a:endParaRPr lang="en-US" dirty="0" smtClean="0"/>
          </a:p>
          <a:p>
            <a:r>
              <a:rPr lang="en-US" dirty="0" smtClean="0"/>
              <a:t>Nix: what is</a:t>
            </a:r>
            <a:r>
              <a:rPr lang="en-US" baseline="0" dirty="0" smtClean="0"/>
              <a:t> social support</a:t>
            </a:r>
          </a:p>
          <a:p>
            <a:r>
              <a:rPr lang="en-US" baseline="0" dirty="0" smtClean="0"/>
              <a:t>Keep: something on why it is important but summarize </a:t>
            </a:r>
          </a:p>
          <a:p>
            <a:r>
              <a:rPr lang="en-US" baseline="0" dirty="0" smtClean="0"/>
              <a:t>	- make the majority the associations and mechanisms</a:t>
            </a:r>
          </a:p>
          <a:p>
            <a:endParaRPr lang="en-US" baseline="0" dirty="0" smtClean="0"/>
          </a:p>
          <a:p>
            <a:r>
              <a:rPr lang="en-US" baseline="0" dirty="0" smtClean="0"/>
              <a:t>Under why social support is important</a:t>
            </a:r>
            <a:endParaRPr lang="en-US" dirty="0" smtClean="0"/>
          </a:p>
          <a:p>
            <a:r>
              <a:rPr lang="en-US" dirty="0" smtClean="0"/>
              <a:t>	-Increased rate of medical complications</a:t>
            </a:r>
          </a:p>
          <a:p>
            <a:r>
              <a:rPr lang="en-US" dirty="0" smtClean="0"/>
              <a:t>	-Changing social networks (Wenger)</a:t>
            </a:r>
          </a:p>
          <a:p>
            <a:endParaRPr lang="en-US" dirty="0" smtClean="0"/>
          </a:p>
          <a:p>
            <a:r>
              <a:rPr lang="en-US" dirty="0" smtClean="0"/>
              <a:t>New</a:t>
            </a:r>
            <a:r>
              <a:rPr lang="en-US" baseline="0" dirty="0" smtClean="0"/>
              <a:t> square for general definition of social support and that I can be assessed by asking people for how they receive social support or ho gives it to them</a:t>
            </a:r>
          </a:p>
          <a:p>
            <a:endParaRPr lang="en-US" baseline="0" dirty="0" smtClean="0"/>
          </a:p>
          <a:p>
            <a:r>
              <a:rPr lang="en-US" baseline="0" dirty="0" smtClean="0"/>
              <a:t>Also add: Changes in support related to aging:</a:t>
            </a:r>
          </a:p>
          <a:p>
            <a:r>
              <a:rPr lang="en-US" baseline="0" dirty="0" smtClean="0"/>
              <a:t>	-bullet point some changes in social support that occur with aging</a:t>
            </a:r>
          </a:p>
          <a:p>
            <a:endParaRPr lang="en-US" baseline="0" dirty="0" smtClean="0"/>
          </a:p>
          <a:p>
            <a:r>
              <a:rPr lang="en-US" baseline="0" dirty="0" smtClean="0"/>
              <a:t>Expand: received support importance</a:t>
            </a:r>
          </a:p>
          <a:p>
            <a:r>
              <a:rPr lang="en-US" baseline="0" dirty="0" smtClean="0"/>
              <a:t/>
            </a:r>
            <a:br>
              <a:rPr lang="en-US" baseline="0" dirty="0" smtClean="0"/>
            </a:br>
            <a:r>
              <a:rPr lang="en-US" baseline="0" dirty="0" smtClean="0"/>
              <a:t>Add visuals</a:t>
            </a:r>
            <a:r>
              <a:rPr lang="en-US" baseline="0" smtClean="0"/>
              <a:t>: less </a:t>
            </a:r>
            <a:r>
              <a:rPr lang="en-US" baseline="0" dirty="0" smtClean="0"/>
              <a:t>text </a:t>
            </a:r>
          </a:p>
          <a:p>
            <a:endParaRPr lang="en-US" dirty="0"/>
          </a:p>
        </p:txBody>
      </p:sp>
      <p:sp>
        <p:nvSpPr>
          <p:cNvPr id="4" name="Slide Number Placeholder 3"/>
          <p:cNvSpPr>
            <a:spLocks noGrp="1"/>
          </p:cNvSpPr>
          <p:nvPr>
            <p:ph type="sldNum" sz="quarter" idx="10"/>
          </p:nvPr>
        </p:nvSpPr>
        <p:spPr/>
        <p:txBody>
          <a:bodyPr/>
          <a:lstStyle/>
          <a:p>
            <a:fld id="{B0DD8C54-49BD-BA41-8E1B-21C2EC6A378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97497C-EEA1-4727-99CD-47B7C032FB1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11C27B-6CA2-499E-A895-8A3E314777B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53EA1-E029-4E8B-9056-7EA02D34102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193925" y="7680325"/>
            <a:ext cx="39503350" cy="21724938"/>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2CEC69-C1C8-491E-96EA-8EBC1A4850C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E61DE5-3CDE-48A9-B6DC-2C7D8ADCEDC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666A69-843E-4F34-84D9-AE5B25BCB79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545D2D-00CF-482E-96F8-8714ECB0A28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BF02EA-FC09-4101-96F1-19EECA7338F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BAAAEB8-398D-4318-B604-1BF535D676D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812918C-EF19-4D75-82D2-1C2884D08C6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46FD46-86C0-4EEE-B92C-21EB14DD28A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33942B-58F8-430B-87C2-1E4CBE4EA21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2" name="Rectangle 4"/>
          <p:cNvSpPr>
            <a:spLocks noGrp="1" noChangeArrowheads="1"/>
          </p:cNvSpPr>
          <p:nvPr>
            <p:ph type="dt" sz="half" idx="2"/>
          </p:nvPr>
        </p:nvSpPr>
        <p:spPr bwMode="auto">
          <a:xfrm>
            <a:off x="21939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defRPr sz="6700"/>
            </a:lvl1pPr>
          </a:lstStyle>
          <a:p>
            <a:pPr>
              <a:defRPr/>
            </a:pPr>
            <a:endParaRPr lang="en-US"/>
          </a:p>
        </p:txBody>
      </p:sp>
      <p:sp>
        <p:nvSpPr>
          <p:cNvPr id="32773" name="Rectangle 5"/>
          <p:cNvSpPr>
            <a:spLocks noGrp="1" noChangeArrowheads="1"/>
          </p:cNvSpPr>
          <p:nvPr>
            <p:ph type="ftr" sz="quarter" idx="3"/>
          </p:nvPr>
        </p:nvSpPr>
        <p:spPr bwMode="auto">
          <a:xfrm>
            <a:off x="14995525" y="29976763"/>
            <a:ext cx="139001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ctr">
              <a:defRPr sz="6700"/>
            </a:lvl1pPr>
          </a:lstStyle>
          <a:p>
            <a:pPr>
              <a:defRPr/>
            </a:pPr>
            <a:endParaRPr lang="en-US"/>
          </a:p>
        </p:txBody>
      </p:sp>
      <p:sp>
        <p:nvSpPr>
          <p:cNvPr id="32774" name="Rectangle 6"/>
          <p:cNvSpPr>
            <a:spLocks noGrp="1" noChangeArrowheads="1"/>
          </p:cNvSpPr>
          <p:nvPr>
            <p:ph type="sldNum" sz="quarter" idx="4"/>
          </p:nvPr>
        </p:nvSpPr>
        <p:spPr bwMode="auto">
          <a:xfrm>
            <a:off x="314547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r">
              <a:defRPr sz="6700"/>
            </a:lvl1pPr>
          </a:lstStyle>
          <a:p>
            <a:pPr>
              <a:defRPr/>
            </a:pPr>
            <a:fld id="{F9F19C87-D9FF-4D5A-A2B3-68A19B8C1D3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alphaModFix amt="63000"/>
          </a:blip>
          <a:stretch>
            <a:fillRect/>
          </a:stretch>
        </a:blipFill>
        <a:effectLst/>
      </p:bgPr>
    </p:bg>
    <p:spTree>
      <p:nvGrpSpPr>
        <p:cNvPr id="1" name=""/>
        <p:cNvGrpSpPr/>
        <p:nvPr/>
      </p:nvGrpSpPr>
      <p:grpSpPr>
        <a:xfrm>
          <a:off x="0" y="0"/>
          <a:ext cx="0" cy="0"/>
          <a:chOff x="0" y="0"/>
          <a:chExt cx="0" cy="0"/>
        </a:xfrm>
      </p:grpSpPr>
      <p:sp>
        <p:nvSpPr>
          <p:cNvPr id="91" name="TextBox 90"/>
          <p:cNvSpPr txBox="1"/>
          <p:nvPr/>
        </p:nvSpPr>
        <p:spPr>
          <a:xfrm>
            <a:off x="152400" y="2590800"/>
            <a:ext cx="43891200" cy="923330"/>
          </a:xfrm>
          <a:prstGeom prst="rect">
            <a:avLst/>
          </a:prstGeom>
          <a:noFill/>
          <a:ln w="63500">
            <a:noFill/>
          </a:ln>
        </p:spPr>
        <p:txBody>
          <a:bodyPr wrap="square" lIns="91440" tIns="45720" rIns="91440" bIns="45720" rtlCol="0" anchor="ctr" anchorCtr="0">
            <a:spAutoFit/>
          </a:bodyPr>
          <a:lstStyle/>
          <a:p>
            <a:pPr algn="ctr"/>
            <a:r>
              <a:rPr lang="en-US" sz="5400" dirty="0" smtClean="0">
                <a:latin typeface="Calibri"/>
                <a:cs typeface="Calibri"/>
              </a:rPr>
              <a:t>Briana Vander Wege, Grand Valley State University</a:t>
            </a:r>
            <a:endParaRPr lang="en-US" sz="5400" dirty="0">
              <a:latin typeface="Calibri"/>
              <a:cs typeface="Calibri"/>
            </a:endParaRPr>
          </a:p>
        </p:txBody>
      </p:sp>
      <p:sp>
        <p:nvSpPr>
          <p:cNvPr id="72" name="TextBox 71"/>
          <p:cNvSpPr txBox="1"/>
          <p:nvPr/>
        </p:nvSpPr>
        <p:spPr>
          <a:xfrm>
            <a:off x="609600" y="609600"/>
            <a:ext cx="42214800" cy="1985159"/>
          </a:xfrm>
          <a:prstGeom prst="rect">
            <a:avLst/>
          </a:prstGeom>
          <a:noFill/>
          <a:ln w="63500">
            <a:noFill/>
          </a:ln>
        </p:spPr>
        <p:txBody>
          <a:bodyPr wrap="square" lIns="91440" tIns="45720" rIns="91440" bIns="45720" rtlCol="0" anchor="ctr" anchorCtr="0">
            <a:spAutoFit/>
          </a:bodyPr>
          <a:lstStyle/>
          <a:p>
            <a:pPr algn="ctr"/>
            <a:r>
              <a:rPr lang="en-US" sz="12300" dirty="0" smtClean="0"/>
              <a:t>		Social Support: Mechanisms for Health and Well-Being</a:t>
            </a:r>
            <a:endParaRPr lang="en-US" sz="12300" dirty="0"/>
          </a:p>
        </p:txBody>
      </p:sp>
      <p:sp>
        <p:nvSpPr>
          <p:cNvPr id="42" name="Oval 41"/>
          <p:cNvSpPr/>
          <p:nvPr/>
        </p:nvSpPr>
        <p:spPr>
          <a:xfrm>
            <a:off x="16992600" y="23698200"/>
            <a:ext cx="3352800" cy="33528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Belonging support predicts self-reported diseases like diabetes, hypertension, arthritis &amp; emphysema</a:t>
            </a:r>
          </a:p>
        </p:txBody>
      </p:sp>
      <p:sp>
        <p:nvSpPr>
          <p:cNvPr id="43" name="Oval 42"/>
          <p:cNvSpPr/>
          <p:nvPr/>
        </p:nvSpPr>
        <p:spPr>
          <a:xfrm>
            <a:off x="13411200" y="23850600"/>
            <a:ext cx="3124200" cy="2971800"/>
          </a:xfrm>
          <a:prstGeom prst="ellipse">
            <a:avLst/>
          </a:prstGeom>
          <a:solidFill>
            <a:srgbClr val="886231">
              <a:alpha val="49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3500" b="1" dirty="0" smtClean="0">
                <a:solidFill>
                  <a:schemeClr val="tx1"/>
                </a:solidFill>
              </a:rPr>
              <a:t>Other Medical Condit-ions</a:t>
            </a:r>
          </a:p>
        </p:txBody>
      </p:sp>
      <p:sp>
        <p:nvSpPr>
          <p:cNvPr id="45" name="Oval 44"/>
          <p:cNvSpPr/>
          <p:nvPr/>
        </p:nvSpPr>
        <p:spPr>
          <a:xfrm>
            <a:off x="6705600" y="12954000"/>
            <a:ext cx="3886200" cy="38100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Low social-integration predicts mortality after hospital release from post-myocardial infarction</a:t>
            </a:r>
          </a:p>
        </p:txBody>
      </p:sp>
      <p:sp>
        <p:nvSpPr>
          <p:cNvPr id="47" name="Oval 46"/>
          <p:cNvSpPr/>
          <p:nvPr/>
        </p:nvSpPr>
        <p:spPr>
          <a:xfrm>
            <a:off x="685800" y="16535400"/>
            <a:ext cx="4267200" cy="41910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Patients who are low to moderately integrated in social networks are almost twice as likely to be readmitted after myocardial infarction</a:t>
            </a:r>
          </a:p>
        </p:txBody>
      </p:sp>
      <p:sp>
        <p:nvSpPr>
          <p:cNvPr id="48" name="Oval 47"/>
          <p:cNvSpPr/>
          <p:nvPr/>
        </p:nvSpPr>
        <p:spPr>
          <a:xfrm>
            <a:off x="4191000" y="21259800"/>
            <a:ext cx="3581400" cy="35052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Large discrepancies between perceived &amp; received support are predictive of lower emotional well-being and more symptoms of depression</a:t>
            </a:r>
          </a:p>
          <a:p>
            <a:pPr algn="ctr"/>
            <a:endParaRPr lang="en-US" sz="2000" dirty="0">
              <a:solidFill>
                <a:schemeClr val="tx1"/>
              </a:solidFill>
            </a:endParaRPr>
          </a:p>
        </p:txBody>
      </p:sp>
      <p:sp>
        <p:nvSpPr>
          <p:cNvPr id="49" name="Oval 48"/>
          <p:cNvSpPr/>
          <p:nvPr/>
        </p:nvSpPr>
        <p:spPr>
          <a:xfrm>
            <a:off x="7010400" y="27508200"/>
            <a:ext cx="3200400" cy="29718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Social-usefulness predicts lower disability, mortality, &amp; systolic &amp; diastolic blood pressure</a:t>
            </a:r>
            <a:endParaRPr lang="en-US" sz="2000" dirty="0">
              <a:solidFill>
                <a:schemeClr val="tx1"/>
              </a:solidFill>
            </a:endParaRPr>
          </a:p>
        </p:txBody>
      </p:sp>
      <p:sp>
        <p:nvSpPr>
          <p:cNvPr id="50" name="Oval 49"/>
          <p:cNvSpPr/>
          <p:nvPr/>
        </p:nvSpPr>
        <p:spPr>
          <a:xfrm>
            <a:off x="2590800" y="12954000"/>
            <a:ext cx="3886200" cy="36576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Lower levels of social participation and involvement predict first time acute myocardial infarction</a:t>
            </a:r>
          </a:p>
        </p:txBody>
      </p:sp>
      <p:sp>
        <p:nvSpPr>
          <p:cNvPr id="51" name="Oval 50"/>
          <p:cNvSpPr/>
          <p:nvPr/>
        </p:nvSpPr>
        <p:spPr>
          <a:xfrm>
            <a:off x="5181600" y="16459200"/>
            <a:ext cx="2895600" cy="2819400"/>
          </a:xfrm>
          <a:prstGeom prst="ellipse">
            <a:avLst/>
          </a:prstGeom>
          <a:solidFill>
            <a:srgbClr val="886231">
              <a:alpha val="49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3500" b="1" dirty="0" smtClean="0">
                <a:solidFill>
                  <a:schemeClr val="tx1"/>
                </a:solidFill>
              </a:rPr>
              <a:t>Cardio-</a:t>
            </a:r>
          </a:p>
          <a:p>
            <a:pPr algn="ctr"/>
            <a:r>
              <a:rPr lang="en-US" sz="3500" b="1" dirty="0" smtClean="0">
                <a:solidFill>
                  <a:schemeClr val="tx1"/>
                </a:solidFill>
              </a:rPr>
              <a:t>vascular Disease</a:t>
            </a:r>
          </a:p>
        </p:txBody>
      </p:sp>
      <p:sp>
        <p:nvSpPr>
          <p:cNvPr id="56" name="Oval 55"/>
          <p:cNvSpPr/>
          <p:nvPr/>
        </p:nvSpPr>
        <p:spPr>
          <a:xfrm>
            <a:off x="3124200" y="28422600"/>
            <a:ext cx="3429000" cy="35052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Lower emotional well-being &amp; more symptoms of </a:t>
            </a:r>
            <a:r>
              <a:rPr lang="en-US" sz="2000" dirty="0" smtClean="0">
                <a:solidFill>
                  <a:schemeClr val="tx1"/>
                </a:solidFill>
              </a:rPr>
              <a:t>depression </a:t>
            </a:r>
            <a:r>
              <a:rPr lang="en-US" sz="2000" dirty="0" smtClean="0">
                <a:solidFill>
                  <a:schemeClr val="tx1"/>
                </a:solidFill>
              </a:rPr>
              <a:t>are more evident in those receiving emotional support in excess</a:t>
            </a:r>
          </a:p>
          <a:p>
            <a:pPr algn="ctr"/>
            <a:r>
              <a:rPr lang="en-US" sz="700" dirty="0" smtClean="0">
                <a:solidFill>
                  <a:schemeClr val="tx1"/>
                </a:solidFill>
              </a:rPr>
              <a:t>(Roberto &amp; Scott, 1986). </a:t>
            </a:r>
          </a:p>
        </p:txBody>
      </p:sp>
      <p:sp>
        <p:nvSpPr>
          <p:cNvPr id="57" name="Oval 56"/>
          <p:cNvSpPr/>
          <p:nvPr/>
        </p:nvSpPr>
        <p:spPr>
          <a:xfrm>
            <a:off x="4114800" y="25069800"/>
            <a:ext cx="3505200" cy="3276600"/>
          </a:xfrm>
          <a:prstGeom prst="ellipse">
            <a:avLst/>
          </a:prstGeom>
          <a:solidFill>
            <a:srgbClr val="886231">
              <a:alpha val="49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3500" b="1" dirty="0" smtClean="0">
                <a:solidFill>
                  <a:schemeClr val="tx1"/>
                </a:solidFill>
              </a:rPr>
              <a:t>Perceived Support and Provision of Support</a:t>
            </a:r>
            <a:endParaRPr lang="en-US" sz="3500" b="1" dirty="0">
              <a:solidFill>
                <a:schemeClr val="tx1"/>
              </a:solidFill>
            </a:endParaRPr>
          </a:p>
        </p:txBody>
      </p:sp>
      <p:sp>
        <p:nvSpPr>
          <p:cNvPr id="61" name="Oval 60"/>
          <p:cNvSpPr/>
          <p:nvPr/>
        </p:nvSpPr>
        <p:spPr>
          <a:xfrm>
            <a:off x="14173200" y="20040600"/>
            <a:ext cx="3962400" cy="37338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Unsupported individuals recorded significantly higher levels of, &amp; more changes in, measures of cholesterol, illness symptoms, and affective responses than did supported individuals </a:t>
            </a:r>
          </a:p>
          <a:p>
            <a:pPr algn="ctr"/>
            <a:endParaRPr lang="en-US" sz="2000" dirty="0">
              <a:solidFill>
                <a:schemeClr val="tx1"/>
              </a:solidFill>
            </a:endParaRPr>
          </a:p>
        </p:txBody>
      </p:sp>
      <p:sp>
        <p:nvSpPr>
          <p:cNvPr id="62" name="Oval 61"/>
          <p:cNvSpPr/>
          <p:nvPr/>
        </p:nvSpPr>
        <p:spPr>
          <a:xfrm>
            <a:off x="12801600" y="27051000"/>
            <a:ext cx="5029200" cy="47244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Social networks exert a direct independent effect on the reduction of physical symptoms, including heart disorder, edema, sleep disorder, arthritis, stroke, respiratory problems, hypertension, cancer, hearing problems, visual 	  	 disorders &amp; other somatic symptoms</a:t>
            </a:r>
          </a:p>
        </p:txBody>
      </p:sp>
      <p:sp>
        <p:nvSpPr>
          <p:cNvPr id="63" name="Oval 62"/>
          <p:cNvSpPr/>
          <p:nvPr/>
        </p:nvSpPr>
        <p:spPr>
          <a:xfrm>
            <a:off x="11049000" y="25527000"/>
            <a:ext cx="2438400" cy="24384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Social integration predicts mortality from diabetes</a:t>
            </a:r>
          </a:p>
          <a:p>
            <a:pPr algn="ctr"/>
            <a:endParaRPr lang="en-US" sz="2000" dirty="0">
              <a:solidFill>
                <a:schemeClr val="tx1"/>
              </a:solidFill>
            </a:endParaRPr>
          </a:p>
        </p:txBody>
      </p:sp>
      <p:sp>
        <p:nvSpPr>
          <p:cNvPr id="64" name="Oval 63"/>
          <p:cNvSpPr/>
          <p:nvPr/>
        </p:nvSpPr>
        <p:spPr>
          <a:xfrm>
            <a:off x="1066800" y="23164800"/>
            <a:ext cx="3048000" cy="30480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Low levels of perceived emotional support are predictive of higher mortality in older women </a:t>
            </a:r>
          </a:p>
        </p:txBody>
      </p:sp>
      <p:sp>
        <p:nvSpPr>
          <p:cNvPr id="65" name="Oval 64"/>
          <p:cNvSpPr/>
          <p:nvPr/>
        </p:nvSpPr>
        <p:spPr>
          <a:xfrm>
            <a:off x="1143000" y="26593800"/>
            <a:ext cx="2590800" cy="25146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2000" dirty="0" smtClean="0">
                <a:solidFill>
                  <a:schemeClr val="tx1"/>
                </a:solidFill>
              </a:rPr>
              <a:t>Providing support leads to an increased sense of efficacy &amp;  lowers stress </a:t>
            </a:r>
          </a:p>
          <a:p>
            <a:pPr algn="ctr"/>
            <a:endParaRPr lang="en-US" sz="2000" dirty="0">
              <a:solidFill>
                <a:schemeClr val="tx1"/>
              </a:solidFill>
            </a:endParaRPr>
          </a:p>
        </p:txBody>
      </p:sp>
      <p:cxnSp>
        <p:nvCxnSpPr>
          <p:cNvPr id="68" name="Straight Connector 67"/>
          <p:cNvCxnSpPr/>
          <p:nvPr/>
        </p:nvCxnSpPr>
        <p:spPr>
          <a:xfrm rot="16200000" flipV="1">
            <a:off x="7865338" y="18652261"/>
            <a:ext cx="911228" cy="1097106"/>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rot="16200000" flipV="1">
            <a:off x="5638800" y="16306800"/>
            <a:ext cx="381000" cy="2286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a:endCxn id="51" idx="7"/>
          </p:cNvCxnSpPr>
          <p:nvPr/>
        </p:nvCxnSpPr>
        <p:spPr>
          <a:xfrm rot="5400000">
            <a:off x="7620629" y="16644121"/>
            <a:ext cx="260492" cy="195451"/>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rot="10800000" flipV="1">
            <a:off x="4876800" y="18060988"/>
            <a:ext cx="304800" cy="74612"/>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57" idx="7"/>
          </p:cNvCxnSpPr>
          <p:nvPr/>
        </p:nvCxnSpPr>
        <p:spPr>
          <a:xfrm rot="5400000" flipH="1" flipV="1">
            <a:off x="6971014" y="23833862"/>
            <a:ext cx="1851447" cy="1580125"/>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5400000" flipH="1" flipV="1">
            <a:off x="5829300" y="24954706"/>
            <a:ext cx="228600" cy="1588"/>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rot="10800000">
            <a:off x="3962400" y="25450800"/>
            <a:ext cx="457200" cy="3048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3657600" y="27355006"/>
            <a:ext cx="609600" cy="229394"/>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rot="5400000" flipH="1" flipV="1">
            <a:off x="5104606" y="28346400"/>
            <a:ext cx="229394" cy="76994"/>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rot="16200000" flipV="1">
            <a:off x="7315200" y="27660600"/>
            <a:ext cx="228600" cy="2286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a:endCxn id="43" idx="1"/>
          </p:cNvCxnSpPr>
          <p:nvPr/>
        </p:nvCxnSpPr>
        <p:spPr>
          <a:xfrm>
            <a:off x="13106400" y="23622000"/>
            <a:ext cx="762328" cy="66381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rot="10800000" flipV="1">
            <a:off x="13335000" y="25908000"/>
            <a:ext cx="228600" cy="1524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rot="16200000" flipV="1">
            <a:off x="14973300" y="26936700"/>
            <a:ext cx="304800" cy="762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rot="10800000">
            <a:off x="16459200" y="25222200"/>
            <a:ext cx="533400" cy="1588"/>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p:nvCxnSpPr>
        <p:spPr>
          <a:xfrm rot="5400000" flipH="1" flipV="1">
            <a:off x="15354300" y="23736300"/>
            <a:ext cx="152400" cy="762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sp>
        <p:nvSpPr>
          <p:cNvPr id="151" name="Oval 150"/>
          <p:cNvSpPr/>
          <p:nvPr/>
        </p:nvSpPr>
        <p:spPr>
          <a:xfrm>
            <a:off x="36271200" y="20497800"/>
            <a:ext cx="3886200" cy="36576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1400" dirty="0" smtClean="0">
                <a:solidFill>
                  <a:schemeClr val="tx1"/>
                </a:solidFill>
              </a:rPr>
              <a:t>Elderly participants perform more poorly on memory tasks than younger participants. </a:t>
            </a:r>
          </a:p>
          <a:p>
            <a:pPr algn="ctr"/>
            <a:r>
              <a:rPr lang="en-US" sz="800" dirty="0" smtClean="0">
                <a:solidFill>
                  <a:schemeClr val="tx1"/>
                </a:solidFill>
              </a:rPr>
              <a:t>(Lovelace, 1990; Park, </a:t>
            </a:r>
            <a:r>
              <a:rPr lang="en-US" sz="800" dirty="0" err="1" smtClean="0">
                <a:solidFill>
                  <a:schemeClr val="tx1"/>
                </a:solidFill>
              </a:rPr>
              <a:t>O’Connel</a:t>
            </a:r>
            <a:r>
              <a:rPr lang="en-US" sz="800" dirty="0" smtClean="0">
                <a:solidFill>
                  <a:schemeClr val="tx1"/>
                </a:solidFill>
              </a:rPr>
              <a:t>, &amp; Thomson, 2003)</a:t>
            </a:r>
          </a:p>
          <a:p>
            <a:pPr algn="ctr"/>
            <a:r>
              <a:rPr lang="en-US" sz="800" dirty="0" smtClean="0">
                <a:solidFill>
                  <a:schemeClr val="tx1"/>
                </a:solidFill>
              </a:rPr>
              <a:t> </a:t>
            </a:r>
          </a:p>
          <a:p>
            <a:pPr algn="ctr"/>
            <a:r>
              <a:rPr lang="en-US" sz="1400" dirty="0" smtClean="0">
                <a:solidFill>
                  <a:schemeClr val="tx1"/>
                </a:solidFill>
              </a:rPr>
              <a:t>Since  working memory also declines with age, it is especially vulnerable to divided attention tasks.</a:t>
            </a:r>
          </a:p>
          <a:p>
            <a:pPr algn="ctr"/>
            <a:r>
              <a:rPr lang="en-US" sz="800" dirty="0" smtClean="0">
                <a:solidFill>
                  <a:schemeClr val="tx1"/>
                </a:solidFill>
              </a:rPr>
              <a:t>(Lovelace, 1990)</a:t>
            </a:r>
          </a:p>
          <a:p>
            <a:pPr algn="ctr"/>
            <a:endParaRPr lang="en-US" sz="800" dirty="0" smtClean="0">
              <a:solidFill>
                <a:schemeClr val="tx1"/>
              </a:solidFill>
            </a:endParaRPr>
          </a:p>
          <a:p>
            <a:pPr algn="ctr"/>
            <a:r>
              <a:rPr lang="en-US" sz="1400" dirty="0" smtClean="0">
                <a:solidFill>
                  <a:schemeClr val="tx1"/>
                </a:solidFill>
              </a:rPr>
              <a:t>These cognitive declines may be because of physical changes that occur with age or diminished cognitive resources </a:t>
            </a:r>
          </a:p>
          <a:p>
            <a:pPr algn="ctr"/>
            <a:r>
              <a:rPr lang="en-US" sz="800" dirty="0" smtClean="0">
                <a:solidFill>
                  <a:schemeClr val="tx1"/>
                </a:solidFill>
              </a:rPr>
              <a:t>Craik &amp; Anderson, 1999)</a:t>
            </a:r>
            <a:endParaRPr lang="en-US" sz="7200" b="1" dirty="0" smtClean="0">
              <a:solidFill>
                <a:schemeClr val="tx1"/>
              </a:solidFill>
            </a:endParaRPr>
          </a:p>
        </p:txBody>
      </p:sp>
      <p:sp>
        <p:nvSpPr>
          <p:cNvPr id="152" name="Oval 151"/>
          <p:cNvSpPr/>
          <p:nvPr/>
        </p:nvSpPr>
        <p:spPr>
          <a:xfrm>
            <a:off x="36576000" y="24460200"/>
            <a:ext cx="3429000" cy="3200400"/>
          </a:xfrm>
          <a:prstGeom prst="ellipse">
            <a:avLst/>
          </a:prstGeom>
          <a:solidFill>
            <a:srgbClr val="886231">
              <a:alpha val="49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3600" b="1" dirty="0" smtClean="0">
                <a:solidFill>
                  <a:schemeClr val="tx1"/>
                </a:solidFill>
              </a:rPr>
              <a:t>Cognitive Decline</a:t>
            </a:r>
          </a:p>
        </p:txBody>
      </p:sp>
      <p:sp>
        <p:nvSpPr>
          <p:cNvPr id="157" name="Oval 156"/>
          <p:cNvSpPr/>
          <p:nvPr/>
        </p:nvSpPr>
        <p:spPr>
          <a:xfrm>
            <a:off x="24993600" y="16916400"/>
            <a:ext cx="3124200" cy="28956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1700" dirty="0" smtClean="0">
                <a:solidFill>
                  <a:schemeClr val="tx1"/>
                </a:solidFill>
              </a:rPr>
              <a:t>Main-effect model: </a:t>
            </a:r>
          </a:p>
          <a:p>
            <a:pPr algn="ctr"/>
            <a:r>
              <a:rPr lang="en-US" sz="1700" dirty="0" smtClean="0">
                <a:solidFill>
                  <a:schemeClr val="tx1"/>
                </a:solidFill>
              </a:rPr>
              <a:t>Social support is beneficial for health </a:t>
            </a:r>
            <a:r>
              <a:rPr lang="en-US" sz="1600" dirty="0" smtClean="0">
                <a:solidFill>
                  <a:schemeClr val="tx1"/>
                </a:solidFill>
              </a:rPr>
              <a:t>regardless of whether the person is under stress or not. </a:t>
            </a:r>
          </a:p>
          <a:p>
            <a:pPr algn="ctr"/>
            <a:r>
              <a:rPr lang="en-US" sz="700" dirty="0" smtClean="0">
                <a:solidFill>
                  <a:schemeClr val="tx1"/>
                </a:solidFill>
              </a:rPr>
              <a:t>(Raiber-Kornfeld, 2005; Auslander &amp; Litwin, 1987; Lin, Ensel, Simeone, &amp; Kuo, 1979; Simons &amp; West, 1985; Wellman &amp; Hall, 1986) </a:t>
            </a:r>
          </a:p>
        </p:txBody>
      </p:sp>
      <p:sp>
        <p:nvSpPr>
          <p:cNvPr id="158" name="Oval 157"/>
          <p:cNvSpPr/>
          <p:nvPr/>
        </p:nvSpPr>
        <p:spPr>
          <a:xfrm>
            <a:off x="29489400" y="18364200"/>
            <a:ext cx="2895600" cy="2819400"/>
          </a:xfrm>
          <a:prstGeom prst="ellipse">
            <a:avLst/>
          </a:prstGeom>
          <a:solidFill>
            <a:srgbClr val="886231">
              <a:alpha val="49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3500" b="1" dirty="0" smtClean="0">
                <a:solidFill>
                  <a:schemeClr val="tx1"/>
                </a:solidFill>
              </a:rPr>
              <a:t>Cardio-</a:t>
            </a:r>
          </a:p>
          <a:p>
            <a:pPr algn="ctr"/>
            <a:r>
              <a:rPr lang="en-US" sz="3500" b="1" dirty="0" smtClean="0">
                <a:solidFill>
                  <a:schemeClr val="tx1"/>
                </a:solidFill>
              </a:rPr>
              <a:t>vascular Disease</a:t>
            </a:r>
          </a:p>
        </p:txBody>
      </p:sp>
      <p:sp>
        <p:nvSpPr>
          <p:cNvPr id="160" name="Oval 159"/>
          <p:cNvSpPr/>
          <p:nvPr/>
        </p:nvSpPr>
        <p:spPr>
          <a:xfrm>
            <a:off x="28194000" y="28651200"/>
            <a:ext cx="3657600" cy="35814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0" tIns="45720" rIns="0" bIns="45720" rtlCol="0" anchor="ctr" anchorCtr="1"/>
          <a:lstStyle/>
          <a:p>
            <a:pPr lvl="1" algn="ctr"/>
            <a:r>
              <a:rPr lang="en-US" sz="1500" dirty="0" smtClean="0">
                <a:solidFill>
                  <a:schemeClr val="tx1"/>
                </a:solidFill>
              </a:rPr>
              <a:t>Non-depressed (ND) patients have lower</a:t>
            </a:r>
          </a:p>
          <a:p>
            <a:pPr lvl="1" algn="ctr"/>
            <a:r>
              <a:rPr lang="en-US" sz="1500" dirty="0" smtClean="0">
                <a:solidFill>
                  <a:schemeClr val="tx1"/>
                </a:solidFill>
              </a:rPr>
              <a:t>Neuroticism &amp;</a:t>
            </a:r>
          </a:p>
          <a:p>
            <a:pPr lvl="1" algn="ctr"/>
            <a:r>
              <a:rPr lang="en-US" sz="1500" dirty="0" smtClean="0">
                <a:solidFill>
                  <a:schemeClr val="tx1"/>
                </a:solidFill>
              </a:rPr>
              <a:t>higher Extraversion, Openness, &amp; conscientiousness scores than depressed patients suggesting that ND patients have more personality traits that lend towards giving and receiving social support </a:t>
            </a:r>
          </a:p>
        </p:txBody>
      </p:sp>
      <p:sp>
        <p:nvSpPr>
          <p:cNvPr id="161" name="Oval 160"/>
          <p:cNvSpPr/>
          <p:nvPr/>
        </p:nvSpPr>
        <p:spPr>
          <a:xfrm>
            <a:off x="34823400" y="27965400"/>
            <a:ext cx="4191000" cy="41148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1500" dirty="0" smtClean="0">
                <a:solidFill>
                  <a:schemeClr val="tx1"/>
                </a:solidFill>
              </a:rPr>
              <a:t>Chronic</a:t>
            </a:r>
          </a:p>
          <a:p>
            <a:pPr algn="ctr"/>
            <a:r>
              <a:rPr lang="en-US" sz="1500" dirty="0" smtClean="0">
                <a:solidFill>
                  <a:schemeClr val="tx1"/>
                </a:solidFill>
              </a:rPr>
              <a:t> unmitigated stress leads to high levels of glucocorticoids, which can cause damage to the hippocampus, where learning and memory of new information are transferred to long-term memory. </a:t>
            </a:r>
          </a:p>
          <a:p>
            <a:pPr algn="ctr"/>
            <a:r>
              <a:rPr lang="en-US" sz="1500" dirty="0" smtClean="0">
                <a:solidFill>
                  <a:schemeClr val="tx1"/>
                </a:solidFill>
              </a:rPr>
              <a:t>This damage can further interfere with the feedback loop that tells the brain when to “turn off” the stress response, fueling the cycle </a:t>
            </a:r>
          </a:p>
          <a:p>
            <a:pPr algn="ctr"/>
            <a:r>
              <a:rPr lang="en-US" sz="1500" dirty="0" smtClean="0">
                <a:solidFill>
                  <a:schemeClr val="tx1"/>
                </a:solidFill>
              </a:rPr>
              <a:t>even further.</a:t>
            </a:r>
            <a:endParaRPr lang="en-US" sz="1500" dirty="0">
              <a:solidFill>
                <a:schemeClr val="tx1"/>
              </a:solidFill>
            </a:endParaRPr>
          </a:p>
        </p:txBody>
      </p:sp>
      <p:sp>
        <p:nvSpPr>
          <p:cNvPr id="163" name="Oval 162"/>
          <p:cNvSpPr/>
          <p:nvPr/>
        </p:nvSpPr>
        <p:spPr>
          <a:xfrm>
            <a:off x="39471600" y="26898600"/>
            <a:ext cx="3962400" cy="37338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1200" dirty="0" smtClean="0">
                <a:solidFill>
                  <a:schemeClr val="tx1"/>
                </a:solidFill>
              </a:rPr>
              <a:t>Cognitive </a:t>
            </a:r>
          </a:p>
          <a:p>
            <a:pPr algn="ctr"/>
            <a:r>
              <a:rPr lang="en-US" sz="1200" dirty="0" smtClean="0">
                <a:solidFill>
                  <a:schemeClr val="tx1"/>
                </a:solidFill>
              </a:rPr>
              <a:t>activities related to anxiety, like worrying, also compete with task-relevant information for attention in the processing system </a:t>
            </a:r>
          </a:p>
          <a:p>
            <a:pPr algn="ctr"/>
            <a:r>
              <a:rPr lang="en-US" sz="700" dirty="0" smtClean="0">
                <a:solidFill>
                  <a:schemeClr val="tx1"/>
                </a:solidFill>
              </a:rPr>
              <a:t>(</a:t>
            </a:r>
            <a:r>
              <a:rPr lang="en-US" sz="700" dirty="0" err="1" smtClean="0">
                <a:solidFill>
                  <a:schemeClr val="tx1"/>
                </a:solidFill>
              </a:rPr>
              <a:t>Eyesenk</a:t>
            </a:r>
            <a:r>
              <a:rPr lang="en-US" sz="700" dirty="0" smtClean="0">
                <a:solidFill>
                  <a:schemeClr val="tx1"/>
                </a:solidFill>
              </a:rPr>
              <a:t>, 1979). </a:t>
            </a:r>
          </a:p>
          <a:p>
            <a:pPr algn="ctr"/>
            <a:endParaRPr lang="en-US" sz="700" dirty="0" smtClean="0">
              <a:solidFill>
                <a:schemeClr val="tx1"/>
              </a:solidFill>
            </a:endParaRPr>
          </a:p>
          <a:p>
            <a:pPr algn="ctr"/>
            <a:r>
              <a:rPr lang="en-US" sz="1200" dirty="0" smtClean="0">
                <a:solidFill>
                  <a:schemeClr val="tx1"/>
                </a:solidFill>
              </a:rPr>
              <a:t>Thus, anxiety decreases performance and hinders working memory. Therefore, when such affective factors are considered in light of age-related cognitive changes, older adults can be seen at an even higher risk of processing overload. </a:t>
            </a:r>
          </a:p>
          <a:p>
            <a:pPr algn="ctr"/>
            <a:r>
              <a:rPr lang="en-US" sz="1200" dirty="0" smtClean="0">
                <a:solidFill>
                  <a:schemeClr val="tx1"/>
                </a:solidFill>
              </a:rPr>
              <a:t>Since social support can alleviate anxiety and depression, this decreases competition for working memory and may help deter cognitive decline </a:t>
            </a:r>
          </a:p>
          <a:p>
            <a:pPr algn="ctr"/>
            <a:r>
              <a:rPr lang="en-US" sz="700" dirty="0" smtClean="0">
                <a:solidFill>
                  <a:schemeClr val="tx1"/>
                </a:solidFill>
              </a:rPr>
              <a:t>(Williams, 2005). </a:t>
            </a:r>
            <a:endParaRPr lang="en-US" sz="700" dirty="0">
              <a:solidFill>
                <a:schemeClr val="tx1"/>
              </a:solidFill>
            </a:endParaRPr>
          </a:p>
        </p:txBody>
      </p:sp>
      <p:sp>
        <p:nvSpPr>
          <p:cNvPr id="164" name="Oval 163"/>
          <p:cNvSpPr/>
          <p:nvPr/>
        </p:nvSpPr>
        <p:spPr>
          <a:xfrm>
            <a:off x="24003000" y="27660600"/>
            <a:ext cx="3352800" cy="32004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1500" dirty="0" smtClean="0">
                <a:solidFill>
                  <a:schemeClr val="tx1"/>
                </a:solidFill>
              </a:rPr>
              <a:t>Social </a:t>
            </a:r>
          </a:p>
          <a:p>
            <a:pPr algn="ctr"/>
            <a:r>
              <a:rPr lang="en-US" sz="1500" dirty="0" smtClean="0">
                <a:solidFill>
                  <a:schemeClr val="tx1"/>
                </a:solidFill>
              </a:rPr>
              <a:t>causation effect: a decline in social support may be the cause for an increase in depression</a:t>
            </a:r>
          </a:p>
          <a:p>
            <a:pPr algn="ctr"/>
            <a:r>
              <a:rPr lang="en-US" sz="700" dirty="0" smtClean="0">
                <a:solidFill>
                  <a:schemeClr val="tx1"/>
                </a:solidFill>
              </a:rPr>
              <a:t>(Moos, Cronkite &amp; Moos, 1998). </a:t>
            </a:r>
          </a:p>
          <a:p>
            <a:pPr algn="ctr"/>
            <a:r>
              <a:rPr lang="en-US" sz="1500" dirty="0" smtClean="0">
                <a:solidFill>
                  <a:schemeClr val="tx1"/>
                </a:solidFill>
              </a:rPr>
              <a:t>VS</a:t>
            </a:r>
          </a:p>
          <a:p>
            <a:pPr algn="ctr"/>
            <a:r>
              <a:rPr lang="en-US" sz="1500" dirty="0" smtClean="0">
                <a:solidFill>
                  <a:schemeClr val="tx1"/>
                </a:solidFill>
              </a:rPr>
              <a:t>Some studies suggest that depression negatively impacts social support</a:t>
            </a:r>
          </a:p>
          <a:p>
            <a:pPr algn="ctr"/>
            <a:r>
              <a:rPr lang="en-US" sz="700" dirty="0" smtClean="0">
                <a:solidFill>
                  <a:schemeClr val="tx1"/>
                </a:solidFill>
              </a:rPr>
              <a:t>(George, Blazer, &amp; Hughes, 1989; </a:t>
            </a:r>
            <a:r>
              <a:rPr lang="en-US" sz="700" dirty="0" err="1" smtClean="0">
                <a:solidFill>
                  <a:schemeClr val="tx1"/>
                </a:solidFill>
              </a:rPr>
              <a:t>Ezquiaga</a:t>
            </a:r>
            <a:r>
              <a:rPr lang="en-US" sz="700" dirty="0" smtClean="0">
                <a:solidFill>
                  <a:schemeClr val="tx1"/>
                </a:solidFill>
              </a:rPr>
              <a:t>, Garcia, &amp; </a:t>
            </a:r>
            <a:r>
              <a:rPr lang="en-US" sz="700" dirty="0" err="1" smtClean="0">
                <a:solidFill>
                  <a:schemeClr val="tx1"/>
                </a:solidFill>
              </a:rPr>
              <a:t>Pallares</a:t>
            </a:r>
            <a:r>
              <a:rPr lang="en-US" sz="700" dirty="0" smtClean="0">
                <a:solidFill>
                  <a:schemeClr val="tx1"/>
                </a:solidFill>
              </a:rPr>
              <a:t>, 1999; Krause, Liang, &amp; </a:t>
            </a:r>
            <a:r>
              <a:rPr lang="en-US" sz="700" dirty="0" err="1" smtClean="0">
                <a:solidFill>
                  <a:schemeClr val="tx1"/>
                </a:solidFill>
              </a:rPr>
              <a:t>Yatomi</a:t>
            </a:r>
            <a:r>
              <a:rPr lang="en-US" sz="700" dirty="0" smtClean="0">
                <a:solidFill>
                  <a:schemeClr val="tx1"/>
                </a:solidFill>
              </a:rPr>
              <a:t>, 1999; Williams, 2004)</a:t>
            </a:r>
            <a:endParaRPr lang="en-US" sz="700" dirty="0">
              <a:solidFill>
                <a:schemeClr val="tx1"/>
              </a:solidFill>
            </a:endParaRPr>
          </a:p>
        </p:txBody>
      </p:sp>
      <p:cxnSp>
        <p:nvCxnSpPr>
          <p:cNvPr id="166" name="Straight Connector 165"/>
          <p:cNvCxnSpPr/>
          <p:nvPr/>
        </p:nvCxnSpPr>
        <p:spPr>
          <a:xfrm>
            <a:off x="28117800" y="18821400"/>
            <a:ext cx="1447800" cy="3810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7" name="Straight Connector 166"/>
          <p:cNvCxnSpPr/>
          <p:nvPr/>
        </p:nvCxnSpPr>
        <p:spPr>
          <a:xfrm rot="16200000" flipH="1">
            <a:off x="31623000" y="21183600"/>
            <a:ext cx="1143000" cy="6858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flipV="1">
            <a:off x="30480000" y="25146000"/>
            <a:ext cx="609600" cy="3048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1" name="Straight Connector 170"/>
          <p:cNvCxnSpPr/>
          <p:nvPr/>
        </p:nvCxnSpPr>
        <p:spPr>
          <a:xfrm rot="16200000" flipV="1">
            <a:off x="29184600" y="28194000"/>
            <a:ext cx="609600" cy="3048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p:nvCxnSpPr>
        <p:spPr>
          <a:xfrm rot="5400000" flipH="1" flipV="1">
            <a:off x="26898600" y="27584400"/>
            <a:ext cx="457200" cy="4572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p:nvCxnSpPr>
        <p:spPr>
          <a:xfrm>
            <a:off x="35890200" y="24917400"/>
            <a:ext cx="990600" cy="3048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7" name="Straight Connector 176"/>
          <p:cNvCxnSpPr/>
          <p:nvPr/>
        </p:nvCxnSpPr>
        <p:spPr>
          <a:xfrm flipV="1">
            <a:off x="40081200" y="21717000"/>
            <a:ext cx="304800" cy="1524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9" name="Straight Connector 178"/>
          <p:cNvCxnSpPr/>
          <p:nvPr/>
        </p:nvCxnSpPr>
        <p:spPr>
          <a:xfrm rot="5400000" flipH="1" flipV="1">
            <a:off x="37299900" y="27698700"/>
            <a:ext cx="533400" cy="1524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sp>
        <p:nvSpPr>
          <p:cNvPr id="180" name="Oval 179"/>
          <p:cNvSpPr/>
          <p:nvPr/>
        </p:nvSpPr>
        <p:spPr>
          <a:xfrm>
            <a:off x="26898600" y="24536400"/>
            <a:ext cx="3810000" cy="3581400"/>
          </a:xfrm>
          <a:prstGeom prst="ellipse">
            <a:avLst/>
          </a:prstGeom>
          <a:solidFill>
            <a:srgbClr val="886231">
              <a:alpha val="49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3600" b="1" dirty="0" smtClean="0">
                <a:solidFill>
                  <a:schemeClr val="tx1"/>
                </a:solidFill>
              </a:rPr>
              <a:t>Depression</a:t>
            </a:r>
            <a:endParaRPr lang="en-US" sz="3500" b="1" dirty="0">
              <a:solidFill>
                <a:schemeClr val="tx1"/>
              </a:solidFill>
            </a:endParaRPr>
          </a:p>
        </p:txBody>
      </p:sp>
      <p:sp>
        <p:nvSpPr>
          <p:cNvPr id="182" name="Oval 181"/>
          <p:cNvSpPr/>
          <p:nvPr/>
        </p:nvSpPr>
        <p:spPr>
          <a:xfrm>
            <a:off x="40157400" y="19507200"/>
            <a:ext cx="2895600" cy="28194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1100" dirty="0" smtClean="0">
                <a:solidFill>
                  <a:schemeClr val="tx1"/>
                </a:solidFill>
              </a:rPr>
              <a:t>Physical changes: </a:t>
            </a:r>
          </a:p>
          <a:p>
            <a:pPr algn="ctr"/>
            <a:r>
              <a:rPr lang="en-US" sz="1100" dirty="0" smtClean="0">
                <a:solidFill>
                  <a:schemeClr val="tx1"/>
                </a:solidFill>
              </a:rPr>
              <a:t>Age-related declines in cognitive functioning correlate with decreased sensory functioning and thus may be a consequence of biological changes in underlying neural and sensory structures </a:t>
            </a:r>
            <a:r>
              <a:rPr lang="en-US" sz="700" dirty="0" smtClean="0">
                <a:solidFill>
                  <a:schemeClr val="tx1"/>
                </a:solidFill>
              </a:rPr>
              <a:t>(Lindenberger &amp; Baltes, 1994)</a:t>
            </a:r>
          </a:p>
          <a:p>
            <a:pPr algn="ctr"/>
            <a:endParaRPr lang="en-US" sz="700" dirty="0" smtClean="0">
              <a:solidFill>
                <a:schemeClr val="tx1"/>
              </a:solidFill>
            </a:endParaRPr>
          </a:p>
          <a:p>
            <a:pPr algn="ctr"/>
            <a:r>
              <a:rPr lang="en-US" sz="1100" dirty="0" smtClean="0">
                <a:solidFill>
                  <a:schemeClr val="tx1"/>
                </a:solidFill>
              </a:rPr>
              <a:t>There are typically losses in frontal lobe volume, which could account for difficulty in integrating information and remembering efficiently</a:t>
            </a:r>
            <a:r>
              <a:rPr lang="en-US" sz="700" dirty="0" smtClean="0">
                <a:solidFill>
                  <a:schemeClr val="tx1"/>
                </a:solidFill>
              </a:rPr>
              <a:t> </a:t>
            </a:r>
          </a:p>
          <a:p>
            <a:pPr algn="ctr"/>
            <a:r>
              <a:rPr lang="en-US" sz="700" dirty="0" smtClean="0">
                <a:solidFill>
                  <a:schemeClr val="tx1"/>
                </a:solidFill>
              </a:rPr>
              <a:t>(West, 1996). </a:t>
            </a:r>
          </a:p>
        </p:txBody>
      </p:sp>
      <p:cxnSp>
        <p:nvCxnSpPr>
          <p:cNvPr id="244" name="Straight Connector 243"/>
          <p:cNvCxnSpPr/>
          <p:nvPr/>
        </p:nvCxnSpPr>
        <p:spPr>
          <a:xfrm>
            <a:off x="39928800" y="23164800"/>
            <a:ext cx="304800" cy="2286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sp>
        <p:nvSpPr>
          <p:cNvPr id="249" name="Rectangle 248"/>
          <p:cNvSpPr/>
          <p:nvPr/>
        </p:nvSpPr>
        <p:spPr>
          <a:xfrm>
            <a:off x="8382000" y="19659600"/>
            <a:ext cx="4800600" cy="3962400"/>
          </a:xfrm>
          <a:prstGeom prst="rect">
            <a:avLst/>
          </a:prstGeom>
          <a:solidFill>
            <a:srgbClr val="886231">
              <a:alpha val="66000"/>
            </a:srgbClr>
          </a:solidFill>
          <a:ln w="63500">
            <a:solidFill>
              <a:srgbClr val="63472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500" b="1" dirty="0" smtClean="0">
                <a:solidFill>
                  <a:schemeClr val="tx1"/>
                </a:solidFill>
                <a:latin typeface="Calibri"/>
                <a:cs typeface="Calibri"/>
              </a:rPr>
              <a:t>Associations Between Health &amp; Social Support</a:t>
            </a:r>
            <a:endParaRPr lang="en-US" sz="4500" b="1" dirty="0">
              <a:solidFill>
                <a:schemeClr val="tx1"/>
              </a:solidFill>
              <a:latin typeface="Calibri"/>
              <a:cs typeface="Calibri"/>
            </a:endParaRPr>
          </a:p>
        </p:txBody>
      </p:sp>
      <p:sp>
        <p:nvSpPr>
          <p:cNvPr id="251" name="Rectangle 250"/>
          <p:cNvSpPr/>
          <p:nvPr/>
        </p:nvSpPr>
        <p:spPr>
          <a:xfrm>
            <a:off x="31089600" y="22098000"/>
            <a:ext cx="4800600" cy="3962400"/>
          </a:xfrm>
          <a:prstGeom prst="rect">
            <a:avLst/>
          </a:prstGeom>
          <a:solidFill>
            <a:srgbClr val="886231">
              <a:alpha val="66000"/>
            </a:srgbClr>
          </a:solidFill>
          <a:ln w="63500">
            <a:solidFill>
              <a:srgbClr val="63472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500" b="1" dirty="0" smtClean="0">
                <a:solidFill>
                  <a:schemeClr val="tx1"/>
                </a:solidFill>
                <a:latin typeface="Calibri"/>
                <a:cs typeface="Calibri"/>
              </a:rPr>
              <a:t>Mechanisms Connecting Health &amp; Social Support</a:t>
            </a:r>
            <a:endParaRPr lang="en-US" sz="4500" b="1" dirty="0">
              <a:solidFill>
                <a:schemeClr val="tx1"/>
              </a:solidFill>
              <a:latin typeface="Calibri"/>
              <a:cs typeface="Calibri"/>
            </a:endParaRPr>
          </a:p>
        </p:txBody>
      </p:sp>
      <p:sp>
        <p:nvSpPr>
          <p:cNvPr id="254" name="Rectangle 253"/>
          <p:cNvSpPr/>
          <p:nvPr/>
        </p:nvSpPr>
        <p:spPr>
          <a:xfrm>
            <a:off x="29032200" y="4800600"/>
            <a:ext cx="12115800" cy="6400800"/>
          </a:xfrm>
          <a:prstGeom prst="rect">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z="4500" b="1" dirty="0" smtClean="0">
                <a:solidFill>
                  <a:schemeClr val="tx1"/>
                </a:solidFill>
              </a:rPr>
              <a:t>How Can understanding Social support Help?</a:t>
            </a:r>
          </a:p>
          <a:p>
            <a:pPr algn="ctr"/>
            <a:endParaRPr lang="en-US" sz="3600" dirty="0" smtClean="0">
              <a:solidFill>
                <a:schemeClr val="tx1"/>
              </a:solidFill>
            </a:endParaRPr>
          </a:p>
          <a:p>
            <a:pPr algn="ctr"/>
            <a:r>
              <a:rPr lang="en-US" sz="3600" dirty="0" smtClean="0">
                <a:solidFill>
                  <a:schemeClr val="tx1"/>
                </a:solidFill>
              </a:rPr>
              <a:t>The link between low levels of social support and poor health and well-being has fueled the development of interventions designed to improve social support for those lacking this resource.</a:t>
            </a:r>
          </a:p>
          <a:p>
            <a:pPr algn="ctr"/>
            <a:endParaRPr lang="en-US" sz="3600" dirty="0" smtClean="0">
              <a:solidFill>
                <a:schemeClr val="tx1"/>
              </a:solidFill>
            </a:endParaRPr>
          </a:p>
          <a:p>
            <a:pPr algn="ctr"/>
            <a:r>
              <a:rPr lang="en-US" sz="3600" dirty="0" smtClean="0">
                <a:solidFill>
                  <a:schemeClr val="tx1"/>
                </a:solidFill>
              </a:rPr>
              <a:t>- The long-term effects of social support interventions on physical health are still largely undetermined, but they show promise in increasing the quality of life in a variety of</a:t>
            </a:r>
          </a:p>
          <a:p>
            <a:pPr algn="ctr"/>
            <a:r>
              <a:rPr lang="en-US" sz="3600" dirty="0" smtClean="0">
                <a:solidFill>
                  <a:schemeClr val="tx1"/>
                </a:solidFill>
              </a:rPr>
              <a:t> populations.</a:t>
            </a:r>
          </a:p>
          <a:p>
            <a:pPr algn="ctr"/>
            <a:r>
              <a:rPr lang="en-US" sz="3600" dirty="0" smtClean="0">
                <a:solidFill>
                  <a:schemeClr val="tx1"/>
                </a:solidFill>
              </a:rPr>
              <a:t> </a:t>
            </a:r>
          </a:p>
          <a:p>
            <a:pPr algn="ctr">
              <a:buFontTx/>
              <a:buChar char="-"/>
            </a:pPr>
            <a:r>
              <a:rPr lang="en-US" sz="3600" dirty="0" smtClean="0">
                <a:solidFill>
                  <a:schemeClr val="tx1"/>
                </a:solidFill>
              </a:rPr>
              <a:t> Interventions like teaching general psychosocial skills have been found to enhance the ability to foster emotional ties and increase satisfaction with support</a:t>
            </a:r>
          </a:p>
          <a:p>
            <a:pPr algn="ctr"/>
            <a:endParaRPr lang="en-US" sz="3600" dirty="0" smtClean="0">
              <a:solidFill>
                <a:schemeClr val="tx1"/>
              </a:solidFill>
            </a:endParaRPr>
          </a:p>
          <a:p>
            <a:pPr algn="ctr">
              <a:buFontTx/>
              <a:buChar char="-"/>
            </a:pPr>
            <a:r>
              <a:rPr lang="en-US" sz="3600" dirty="0" smtClean="0">
                <a:solidFill>
                  <a:schemeClr val="tx1"/>
                </a:solidFill>
              </a:rPr>
              <a:t> Support groups may fill in the support needs of patients, and act as a source of community, information and acceptance</a:t>
            </a:r>
          </a:p>
        </p:txBody>
      </p:sp>
      <p:sp>
        <p:nvSpPr>
          <p:cNvPr id="255" name="Rectangle 254"/>
          <p:cNvSpPr/>
          <p:nvPr/>
        </p:nvSpPr>
        <p:spPr>
          <a:xfrm>
            <a:off x="16611600" y="3886200"/>
            <a:ext cx="10744200" cy="6629400"/>
          </a:xfrm>
          <a:prstGeom prst="rect">
            <a:avLst/>
          </a:prstGeom>
          <a:solidFill>
            <a:srgbClr val="886231">
              <a:alpha val="66000"/>
            </a:srgbClr>
          </a:solidFill>
          <a:ln w="63500">
            <a:solidFill>
              <a:srgbClr val="63472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500" b="1" dirty="0" smtClean="0">
                <a:solidFill>
                  <a:schemeClr val="tx1"/>
                </a:solidFill>
                <a:latin typeface="Calibri"/>
                <a:cs typeface="Calibri"/>
              </a:rPr>
              <a:t>What is Social Support?</a:t>
            </a:r>
          </a:p>
          <a:p>
            <a:pPr algn="ctr"/>
            <a:endParaRPr lang="en-US" sz="3500" dirty="0" smtClean="0">
              <a:solidFill>
                <a:schemeClr val="tx1"/>
              </a:solidFill>
            </a:endParaRPr>
          </a:p>
          <a:p>
            <a:pPr algn="ctr"/>
            <a:r>
              <a:rPr lang="en-US" sz="3500" dirty="0" smtClean="0">
                <a:solidFill>
                  <a:schemeClr val="tx1"/>
                </a:solidFill>
              </a:rPr>
              <a:t>Social support looks at the different types of transactions between individuals, like companionship and validation as well as informational, emotional and instrumental support. </a:t>
            </a:r>
          </a:p>
          <a:p>
            <a:pPr algn="ctr"/>
            <a:endParaRPr lang="en-US" sz="3500" dirty="0" smtClean="0">
              <a:solidFill>
                <a:schemeClr val="tx1"/>
              </a:solidFill>
            </a:endParaRPr>
          </a:p>
          <a:p>
            <a:pPr algn="ctr"/>
            <a:r>
              <a:rPr lang="en-US" sz="3500" dirty="0" smtClean="0">
                <a:solidFill>
                  <a:schemeClr val="tx1"/>
                </a:solidFill>
              </a:rPr>
              <a:t>Social support is assessed by looking at the depth of integration, the number of different social networks and the number of interconnections within each, and the types of participation in these social networks</a:t>
            </a:r>
          </a:p>
          <a:p>
            <a:pPr algn="ctr"/>
            <a:endParaRPr lang="en-US" sz="3600" dirty="0" smtClean="0">
              <a:solidFill>
                <a:schemeClr val="tx1"/>
              </a:solidFill>
            </a:endParaRPr>
          </a:p>
        </p:txBody>
      </p:sp>
      <p:sp>
        <p:nvSpPr>
          <p:cNvPr id="256" name="Rectangle 255"/>
          <p:cNvSpPr/>
          <p:nvPr/>
        </p:nvSpPr>
        <p:spPr>
          <a:xfrm>
            <a:off x="838200" y="4800600"/>
            <a:ext cx="12573000" cy="6400800"/>
          </a:xfrm>
          <a:prstGeom prst="rect">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z="4500" b="1" dirty="0" smtClean="0">
                <a:solidFill>
                  <a:schemeClr val="tx1"/>
                </a:solidFill>
                <a:latin typeface="Calibri"/>
                <a:cs typeface="Calibri"/>
              </a:rPr>
              <a:t>Why is Social Support Especially Important in the Aging Population</a:t>
            </a:r>
          </a:p>
          <a:p>
            <a:pPr algn="ctr"/>
            <a:endParaRPr lang="en-US" sz="2500" dirty="0" smtClean="0">
              <a:solidFill>
                <a:schemeClr val="tx1"/>
              </a:solidFill>
            </a:endParaRPr>
          </a:p>
          <a:p>
            <a:pPr algn="ctr"/>
            <a:r>
              <a:rPr lang="en-US" sz="3600" dirty="0" smtClean="0">
                <a:solidFill>
                  <a:schemeClr val="tx1"/>
                </a:solidFill>
              </a:rPr>
              <a:t>The elderly population is living longer but not necessarily experiencing better quality of life:</a:t>
            </a:r>
          </a:p>
          <a:p>
            <a:pPr algn="ctr"/>
            <a:endParaRPr lang="en-US" sz="3600" dirty="0" smtClean="0">
              <a:solidFill>
                <a:schemeClr val="tx1"/>
              </a:solidFill>
            </a:endParaRPr>
          </a:p>
          <a:p>
            <a:pPr algn="ctr">
              <a:buFontTx/>
              <a:buChar char="-"/>
            </a:pPr>
            <a:r>
              <a:rPr lang="en-US" sz="3600" dirty="0" smtClean="0">
                <a:solidFill>
                  <a:schemeClr val="tx1"/>
                </a:solidFill>
              </a:rPr>
              <a:t> Increasing rate of disease: 86% suffer from at least one chronic health condition</a:t>
            </a:r>
          </a:p>
          <a:p>
            <a:pPr algn="ctr">
              <a:buFontTx/>
              <a:buChar char="-"/>
            </a:pPr>
            <a:endParaRPr lang="en-US" sz="3600" dirty="0" smtClean="0">
              <a:solidFill>
                <a:schemeClr val="tx1"/>
              </a:solidFill>
            </a:endParaRPr>
          </a:p>
          <a:p>
            <a:pPr algn="ctr">
              <a:buFontTx/>
              <a:buChar char="-"/>
            </a:pPr>
            <a:r>
              <a:rPr lang="en-US" sz="3600" dirty="0" smtClean="0">
                <a:solidFill>
                  <a:schemeClr val="tx1"/>
                </a:solidFill>
              </a:rPr>
              <a:t> Low health literacy</a:t>
            </a:r>
          </a:p>
          <a:p>
            <a:pPr algn="ctr"/>
            <a:r>
              <a:rPr lang="en-US" sz="3600" dirty="0" smtClean="0">
                <a:solidFill>
                  <a:schemeClr val="tx1"/>
                </a:solidFill>
              </a:rPr>
              <a:t>	- Informal sources</a:t>
            </a:r>
            <a:r>
              <a:rPr lang="en-US" sz="3600" dirty="0" smtClean="0">
                <a:solidFill>
                  <a:schemeClr val="tx1"/>
                </a:solidFill>
              </a:rPr>
              <a:t> of support (</a:t>
            </a:r>
            <a:r>
              <a:rPr lang="en-US" sz="3600" dirty="0" smtClean="0">
                <a:solidFill>
                  <a:schemeClr val="tx1"/>
                </a:solidFill>
              </a:rPr>
              <a:t>family, neighbors, friends etc.) have to juggle time &amp; energy between the needs of elderly family members &amp; their own work schedule &amp; family duties</a:t>
            </a:r>
          </a:p>
          <a:p>
            <a:pPr algn="ctr"/>
            <a:endParaRPr lang="en-US" sz="3600" dirty="0" smtClean="0">
              <a:solidFill>
                <a:schemeClr val="tx1"/>
              </a:solidFill>
            </a:endParaRPr>
          </a:p>
          <a:p>
            <a:pPr algn="ctr"/>
            <a:r>
              <a:rPr lang="en-US" sz="3600" dirty="0" smtClean="0">
                <a:solidFill>
                  <a:schemeClr val="tx1"/>
                </a:solidFill>
              </a:rPr>
              <a:t>	- Formal </a:t>
            </a:r>
            <a:r>
              <a:rPr lang="en-US" sz="3600" dirty="0" smtClean="0">
                <a:solidFill>
                  <a:schemeClr val="tx1"/>
                </a:solidFill>
              </a:rPr>
              <a:t>sources of support </a:t>
            </a:r>
            <a:r>
              <a:rPr lang="en-US" sz="3600" dirty="0" smtClean="0">
                <a:solidFill>
                  <a:schemeClr val="tx1"/>
                </a:solidFill>
              </a:rPr>
              <a:t>(healthcare providers, counselors, etc.) are often burdened by limited resources &amp; the need to supplement or substitute informal supports for the elderly  </a:t>
            </a:r>
          </a:p>
        </p:txBody>
      </p:sp>
      <p:sp>
        <p:nvSpPr>
          <p:cNvPr id="274" name="Circular Arrow 273"/>
          <p:cNvSpPr/>
          <p:nvPr/>
        </p:nvSpPr>
        <p:spPr>
          <a:xfrm rot="13312984" flipH="1">
            <a:off x="7696444" y="2640007"/>
            <a:ext cx="29403212" cy="31113176"/>
          </a:xfrm>
          <a:prstGeom prst="circularArrow">
            <a:avLst>
              <a:gd name="adj1" fmla="val 7923"/>
              <a:gd name="adj2" fmla="val 478523"/>
              <a:gd name="adj3" fmla="val 18496265"/>
              <a:gd name="adj4" fmla="val 11329919"/>
              <a:gd name="adj5" fmla="val 9514"/>
            </a:avLst>
          </a:prstGeom>
          <a:solidFill>
            <a:srgbClr val="342512">
              <a:alpha val="15000"/>
            </a:srgbClr>
          </a:solidFill>
          <a:ln w="63500">
            <a:solidFill>
              <a:srgbClr val="634723">
                <a:alpha val="16000"/>
              </a:srgbClr>
            </a:solidFill>
          </a:ln>
          <a:effectLst>
            <a:outerShdw blurRad="40000" dist="23000" dir="5400000" rotWithShape="0">
              <a:srgbClr val="000000">
                <a:alpha val="35000"/>
              </a:srgbClr>
            </a:outerShdw>
            <a:softEdge rad="1778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5" name="Circular Arrow 274"/>
          <p:cNvSpPr/>
          <p:nvPr/>
        </p:nvSpPr>
        <p:spPr>
          <a:xfrm rot="6288211" flipH="1">
            <a:off x="6527144" y="2738398"/>
            <a:ext cx="29357753" cy="30972553"/>
          </a:xfrm>
          <a:prstGeom prst="circularArrow">
            <a:avLst>
              <a:gd name="adj1" fmla="val 7085"/>
              <a:gd name="adj2" fmla="val 590417"/>
              <a:gd name="adj3" fmla="val 18527507"/>
              <a:gd name="adj4" fmla="val 11667029"/>
              <a:gd name="adj5" fmla="val 7924"/>
            </a:avLst>
          </a:prstGeom>
          <a:solidFill>
            <a:srgbClr val="342512">
              <a:alpha val="15000"/>
            </a:srgbClr>
          </a:solidFill>
          <a:ln w="63500">
            <a:solidFill>
              <a:srgbClr val="634723">
                <a:alpha val="16000"/>
              </a:srgbClr>
            </a:solidFill>
          </a:ln>
          <a:effectLst>
            <a:outerShdw blurRad="40000" dist="23000" dir="5400000" rotWithShape="0">
              <a:srgbClr val="000000">
                <a:alpha val="35000"/>
              </a:srgbClr>
            </a:outerShdw>
            <a:softEdge rad="1778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6" name="Circular Arrow 275"/>
          <p:cNvSpPr/>
          <p:nvPr/>
        </p:nvSpPr>
        <p:spPr>
          <a:xfrm rot="21057543" flipH="1">
            <a:off x="6959372" y="4193975"/>
            <a:ext cx="30615346" cy="31412168"/>
          </a:xfrm>
          <a:prstGeom prst="circularArrow">
            <a:avLst>
              <a:gd name="adj1" fmla="val 7493"/>
              <a:gd name="adj2" fmla="val 478523"/>
              <a:gd name="adj3" fmla="val 18902793"/>
              <a:gd name="adj4" fmla="val 12069288"/>
              <a:gd name="adj5" fmla="val 8665"/>
            </a:avLst>
          </a:prstGeom>
          <a:solidFill>
            <a:srgbClr val="342512">
              <a:alpha val="15000"/>
            </a:srgbClr>
          </a:solidFill>
          <a:ln w="63500">
            <a:solidFill>
              <a:srgbClr val="634723">
                <a:alpha val="16000"/>
              </a:srgbClr>
            </a:solidFill>
          </a:ln>
          <a:effectLst>
            <a:outerShdw blurRad="40000" dist="23000" dir="5400000" rotWithShape="0">
              <a:srgbClr val="000000">
                <a:alpha val="35000"/>
              </a:srgbClr>
            </a:outerShdw>
            <a:softEdge rad="1778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289" name="Straight Connector 288"/>
          <p:cNvCxnSpPr/>
          <p:nvPr/>
        </p:nvCxnSpPr>
        <p:spPr>
          <a:xfrm rot="5400000">
            <a:off x="32004000" y="18211800"/>
            <a:ext cx="685800" cy="6858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sp>
        <p:nvSpPr>
          <p:cNvPr id="323" name="Oval 322"/>
          <p:cNvSpPr/>
          <p:nvPr/>
        </p:nvSpPr>
        <p:spPr>
          <a:xfrm>
            <a:off x="32385000" y="16230600"/>
            <a:ext cx="2667000" cy="25146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noAutofit/>
          </a:bodyPr>
          <a:lstStyle/>
          <a:p>
            <a:pPr algn="ctr"/>
            <a:r>
              <a:rPr lang="en-US" sz="1600" dirty="0" smtClean="0">
                <a:solidFill>
                  <a:schemeClr val="tx1"/>
                </a:solidFill>
              </a:rPr>
              <a:t>The Stress-Buffering Model is the most widely accepted model in the development of cardiovascular diseases</a:t>
            </a:r>
          </a:p>
          <a:p>
            <a:pPr algn="ctr"/>
            <a:r>
              <a:rPr lang="en-US" sz="800" dirty="0" smtClean="0">
                <a:solidFill>
                  <a:schemeClr val="tx1"/>
                </a:solidFill>
              </a:rPr>
              <a:t>(Knox &amp; Uvnas-Moberg, 1998; Uchino,</a:t>
            </a:r>
          </a:p>
          <a:p>
            <a:pPr algn="ctr"/>
            <a:r>
              <a:rPr lang="en-US" sz="800" dirty="0" smtClean="0">
                <a:solidFill>
                  <a:schemeClr val="tx1"/>
                </a:solidFill>
              </a:rPr>
              <a:t> </a:t>
            </a:r>
            <a:r>
              <a:rPr lang="en-US" sz="800" dirty="0" err="1" smtClean="0">
                <a:solidFill>
                  <a:schemeClr val="tx1"/>
                </a:solidFill>
              </a:rPr>
              <a:t>Cacioppo</a:t>
            </a:r>
            <a:r>
              <a:rPr lang="en-US" sz="800" dirty="0" smtClean="0">
                <a:solidFill>
                  <a:schemeClr val="tx1"/>
                </a:solidFill>
              </a:rPr>
              <a:t>, &amp; </a:t>
            </a:r>
            <a:r>
              <a:rPr lang="en-US" sz="800" dirty="0" err="1" smtClean="0">
                <a:solidFill>
                  <a:schemeClr val="tx1"/>
                </a:solidFill>
              </a:rPr>
              <a:t>Keicolt</a:t>
            </a:r>
            <a:r>
              <a:rPr lang="en-US" sz="800" dirty="0" smtClean="0">
                <a:solidFill>
                  <a:schemeClr val="tx1"/>
                </a:solidFill>
              </a:rPr>
              <a:t>-Glaser, 1996) </a:t>
            </a:r>
            <a:endParaRPr lang="en-US" sz="2000" dirty="0" smtClean="0">
              <a:solidFill>
                <a:schemeClr val="tx1"/>
              </a:solidFill>
            </a:endParaRPr>
          </a:p>
          <a:p>
            <a:pPr algn="ctr"/>
            <a:endParaRPr lang="en-US" sz="700" dirty="0">
              <a:solidFill>
                <a:schemeClr val="tx1"/>
              </a:solidFill>
            </a:endParaRPr>
          </a:p>
        </p:txBody>
      </p:sp>
      <p:sp>
        <p:nvSpPr>
          <p:cNvPr id="379" name="Oval 378"/>
          <p:cNvSpPr/>
          <p:nvPr/>
        </p:nvSpPr>
        <p:spPr>
          <a:xfrm>
            <a:off x="30175200" y="11811000"/>
            <a:ext cx="4343400" cy="43434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endParaRPr lang="en-US" sz="1200" dirty="0" smtClean="0">
              <a:solidFill>
                <a:schemeClr val="tx1"/>
              </a:solidFill>
            </a:endParaRPr>
          </a:p>
          <a:p>
            <a:pPr algn="ctr"/>
            <a:endParaRPr lang="en-US" sz="1200" dirty="0" smtClean="0">
              <a:solidFill>
                <a:schemeClr val="tx1"/>
              </a:solidFill>
            </a:endParaRPr>
          </a:p>
          <a:p>
            <a:pPr algn="ctr"/>
            <a:r>
              <a:rPr lang="en-US" sz="1100" dirty="0" smtClean="0">
                <a:solidFill>
                  <a:schemeClr val="tx1"/>
                </a:solidFill>
              </a:rPr>
              <a:t>This model draws on stress and coping theory, which proposes that social support contributes to health by protecting people from the adverse effects of stress. </a:t>
            </a:r>
          </a:p>
          <a:p>
            <a:pPr algn="ctr"/>
            <a:endParaRPr lang="en-US" sz="1100" dirty="0" smtClean="0">
              <a:solidFill>
                <a:schemeClr val="tx1"/>
              </a:solidFill>
            </a:endParaRPr>
          </a:p>
          <a:p>
            <a:pPr algn="ctr"/>
            <a:r>
              <a:rPr lang="en-US" sz="1100" dirty="0" smtClean="0">
                <a:solidFill>
                  <a:schemeClr val="tx1"/>
                </a:solidFill>
              </a:rPr>
              <a:t>Thus, this model proposes that support is related to health especially for persons experiencing high levels of stress and thus are more at risk for increased cardiovascular reactivity. </a:t>
            </a:r>
          </a:p>
          <a:p>
            <a:pPr algn="ctr"/>
            <a:endParaRPr lang="en-US" sz="1100" dirty="0" smtClean="0">
              <a:solidFill>
                <a:schemeClr val="tx1"/>
              </a:solidFill>
            </a:endParaRPr>
          </a:p>
          <a:p>
            <a:pPr algn="ctr"/>
            <a:r>
              <a:rPr lang="en-US" sz="1100" dirty="0" smtClean="0">
                <a:solidFill>
                  <a:schemeClr val="tx1"/>
                </a:solidFill>
              </a:rPr>
              <a:t>Since cardiovascular reactivity is at the center of this perspective, cortisol and dehydroepiandrosterone (DHEA) may be the first link in the chain of events that connects a lack of social support to disease. </a:t>
            </a:r>
          </a:p>
          <a:p>
            <a:pPr algn="ctr"/>
            <a:r>
              <a:rPr lang="en-US" sz="1600" dirty="0" smtClean="0">
                <a:solidFill>
                  <a:schemeClr val="tx1"/>
                </a:solidFill>
              </a:rPr>
              <a:t> </a:t>
            </a:r>
            <a:r>
              <a:rPr lang="en-US" sz="700" dirty="0" smtClean="0">
                <a:solidFill>
                  <a:schemeClr val="tx1"/>
                </a:solidFill>
              </a:rPr>
              <a:t>(</a:t>
            </a:r>
            <a:r>
              <a:rPr lang="en-US" sz="800" dirty="0" smtClean="0">
                <a:solidFill>
                  <a:schemeClr val="tx1"/>
                </a:solidFill>
              </a:rPr>
              <a:t>Raiber-Kornfeld, 2005; </a:t>
            </a:r>
            <a:r>
              <a:rPr lang="en-US" sz="700" dirty="0" smtClean="0">
                <a:solidFill>
                  <a:schemeClr val="tx1"/>
                </a:solidFill>
              </a:rPr>
              <a:t>Cohen, Underwood, </a:t>
            </a:r>
          </a:p>
          <a:p>
            <a:pPr algn="ctr"/>
            <a:r>
              <a:rPr lang="en-US" sz="700" dirty="0" smtClean="0">
                <a:solidFill>
                  <a:schemeClr val="tx1"/>
                </a:solidFill>
              </a:rPr>
              <a:t>&amp; Gottlieb, 2000). </a:t>
            </a:r>
            <a:endParaRPr lang="en-US" sz="2000" dirty="0" smtClean="0">
              <a:solidFill>
                <a:schemeClr val="tx1"/>
              </a:solidFill>
            </a:endParaRPr>
          </a:p>
        </p:txBody>
      </p:sp>
      <p:sp>
        <p:nvSpPr>
          <p:cNvPr id="67" name="Oval 66"/>
          <p:cNvSpPr/>
          <p:nvPr/>
        </p:nvSpPr>
        <p:spPr>
          <a:xfrm>
            <a:off x="25450800" y="13944600"/>
            <a:ext cx="2895600" cy="27432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1200" dirty="0" smtClean="0">
                <a:solidFill>
                  <a:schemeClr val="tx1"/>
                </a:solidFill>
              </a:rPr>
              <a:t>Integration into a social network can affect the psychological state of the individual leading to a generalized positive effect, which can in turn result in suppressed neuroendocrine responses and enhanced immune functioning</a:t>
            </a:r>
            <a:endParaRPr lang="en-US" sz="1200" dirty="0">
              <a:solidFill>
                <a:schemeClr val="tx1"/>
              </a:solidFill>
            </a:endParaRPr>
          </a:p>
        </p:txBody>
      </p:sp>
      <p:sp>
        <p:nvSpPr>
          <p:cNvPr id="69" name="Oval 68"/>
          <p:cNvSpPr/>
          <p:nvPr/>
        </p:nvSpPr>
        <p:spPr>
          <a:xfrm>
            <a:off x="22098000" y="15544800"/>
            <a:ext cx="2971800" cy="28194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1"/>
          <a:lstStyle/>
          <a:p>
            <a:pPr algn="ctr"/>
            <a:endParaRPr lang="en-US" sz="1000" dirty="0" smtClean="0">
              <a:solidFill>
                <a:schemeClr val="tx1"/>
              </a:solidFill>
            </a:endParaRPr>
          </a:p>
          <a:p>
            <a:pPr algn="ctr"/>
            <a:r>
              <a:rPr lang="en-US" sz="1000" dirty="0" smtClean="0">
                <a:solidFill>
                  <a:schemeClr val="tx1"/>
                </a:solidFill>
              </a:rPr>
              <a:t>In this model, integration into a social network can serve as an antecedent variable by subjecting the individual to peer pressure that may encourage the individual to conform to certain norms regarding preventive health behavior, or may lower the likelihood that certain stressful events will occur. </a:t>
            </a:r>
          </a:p>
          <a:p>
            <a:pPr algn="ctr"/>
            <a:endParaRPr lang="en-US" sz="1000" dirty="0" smtClean="0">
              <a:solidFill>
                <a:schemeClr val="tx1"/>
              </a:solidFill>
            </a:endParaRPr>
          </a:p>
          <a:p>
            <a:pPr algn="ctr"/>
            <a:r>
              <a:rPr lang="en-US" sz="1000" dirty="0" smtClean="0">
                <a:solidFill>
                  <a:schemeClr val="tx1"/>
                </a:solidFill>
              </a:rPr>
              <a:t>This peer pressure can also influence health behaviors like: </a:t>
            </a:r>
          </a:p>
          <a:p>
            <a:pPr algn="ctr"/>
            <a:r>
              <a:rPr lang="en-US" sz="1000" dirty="0" smtClean="0">
                <a:solidFill>
                  <a:schemeClr val="tx1"/>
                </a:solidFill>
              </a:rPr>
              <a:t>-Exercising</a:t>
            </a:r>
          </a:p>
          <a:p>
            <a:pPr algn="ctr"/>
            <a:r>
              <a:rPr lang="en-US" sz="1000" dirty="0" smtClean="0">
                <a:solidFill>
                  <a:schemeClr val="tx1"/>
                </a:solidFill>
              </a:rPr>
              <a:t>-Eating a low fat diet</a:t>
            </a:r>
          </a:p>
          <a:p>
            <a:pPr algn="ctr"/>
            <a:r>
              <a:rPr lang="en-US" sz="1000" dirty="0" smtClean="0">
                <a:solidFill>
                  <a:schemeClr val="tx1"/>
                </a:solidFill>
              </a:rPr>
              <a:t>-Smoking.</a:t>
            </a:r>
          </a:p>
        </p:txBody>
      </p:sp>
      <p:sp>
        <p:nvSpPr>
          <p:cNvPr id="70" name="Oval 69"/>
          <p:cNvSpPr/>
          <p:nvPr/>
        </p:nvSpPr>
        <p:spPr>
          <a:xfrm>
            <a:off x="26136600" y="20040600"/>
            <a:ext cx="2895600" cy="27432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1200" dirty="0" smtClean="0">
                <a:solidFill>
                  <a:schemeClr val="tx1"/>
                </a:solidFill>
              </a:rPr>
              <a:t>This model may provide the individual with information regarding access to medical services or behaviors that positively influence health. </a:t>
            </a:r>
          </a:p>
          <a:p>
            <a:pPr algn="ctr"/>
            <a:endParaRPr lang="en-US" sz="1200" dirty="0" smtClean="0">
              <a:solidFill>
                <a:schemeClr val="tx1"/>
              </a:solidFill>
            </a:endParaRPr>
          </a:p>
          <a:p>
            <a:pPr algn="ctr"/>
            <a:r>
              <a:rPr lang="en-US" sz="1200" dirty="0" smtClean="0">
                <a:solidFill>
                  <a:schemeClr val="tx1"/>
                </a:solidFill>
              </a:rPr>
              <a:t>It could also provide the individual with tangible and economic services that result in better health care. </a:t>
            </a:r>
          </a:p>
        </p:txBody>
      </p:sp>
      <p:cxnSp>
        <p:nvCxnSpPr>
          <p:cNvPr id="74" name="Straight Connector 73"/>
          <p:cNvCxnSpPr/>
          <p:nvPr/>
        </p:nvCxnSpPr>
        <p:spPr>
          <a:xfrm rot="5400000" flipH="1" flipV="1">
            <a:off x="26554906" y="16802100"/>
            <a:ext cx="229394" cy="794"/>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rot="10800000">
            <a:off x="24993600" y="17526000"/>
            <a:ext cx="228600" cy="1524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rot="16200000" flipV="1">
            <a:off x="27051001" y="19812000"/>
            <a:ext cx="304799" cy="1524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sp>
        <p:nvSpPr>
          <p:cNvPr id="86" name="Oval 85"/>
          <p:cNvSpPr/>
          <p:nvPr/>
        </p:nvSpPr>
        <p:spPr>
          <a:xfrm>
            <a:off x="23088600" y="19278600"/>
            <a:ext cx="2514600" cy="24384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1"/>
          <a:lstStyle/>
          <a:p>
            <a:pPr algn="ctr"/>
            <a:endParaRPr lang="en-US" sz="1000" dirty="0" smtClean="0">
              <a:solidFill>
                <a:schemeClr val="tx1"/>
              </a:solidFill>
            </a:endParaRPr>
          </a:p>
          <a:p>
            <a:pPr algn="ctr"/>
            <a:r>
              <a:rPr lang="en-US" sz="1000" dirty="0" smtClean="0">
                <a:solidFill>
                  <a:schemeClr val="tx1"/>
                </a:solidFill>
              </a:rPr>
              <a:t>Peer pressure may also be beneficial with health-care providers. If one views their physician in terms of a patient-provider bond and has a sense of collaboration, liking and trust, this is associated with being more likely to adhere to treatment for various long-term medical issues </a:t>
            </a:r>
            <a:r>
              <a:rPr lang="en-US" sz="700" dirty="0" smtClean="0">
                <a:solidFill>
                  <a:schemeClr val="tx1"/>
                </a:solidFill>
              </a:rPr>
              <a:t>(Reblin &amp; Uchino, 2008) </a:t>
            </a:r>
          </a:p>
        </p:txBody>
      </p:sp>
      <p:sp>
        <p:nvSpPr>
          <p:cNvPr id="93" name="Oval 92"/>
          <p:cNvSpPr/>
          <p:nvPr/>
        </p:nvSpPr>
        <p:spPr>
          <a:xfrm>
            <a:off x="34823400" y="11506200"/>
            <a:ext cx="5181600" cy="49530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noAutofit/>
          </a:bodyPr>
          <a:lstStyle/>
          <a:p>
            <a:pPr algn="ctr"/>
            <a:r>
              <a:rPr lang="en-US" sz="1100" dirty="0" smtClean="0">
                <a:solidFill>
                  <a:schemeClr val="tx1"/>
                </a:solidFill>
              </a:rPr>
              <a:t>Stress causes </a:t>
            </a:r>
          </a:p>
          <a:p>
            <a:pPr algn="ctr"/>
            <a:r>
              <a:rPr lang="en-US" sz="1100" dirty="0" smtClean="0">
                <a:solidFill>
                  <a:schemeClr val="tx1"/>
                </a:solidFill>
              </a:rPr>
              <a:t>sympathetic nervous system activation, which is characterized by releasing epinephrine and norepinephrine into the bloodstream which leads to increased heart rate and cardiovascular output. </a:t>
            </a:r>
          </a:p>
          <a:p>
            <a:pPr algn="ctr"/>
            <a:endParaRPr lang="en-US" sz="1100" dirty="0" smtClean="0">
              <a:solidFill>
                <a:schemeClr val="tx1"/>
              </a:solidFill>
            </a:endParaRPr>
          </a:p>
          <a:p>
            <a:pPr algn="ctr"/>
            <a:r>
              <a:rPr lang="en-US" sz="1100" dirty="0" smtClean="0">
                <a:solidFill>
                  <a:schemeClr val="tx1"/>
                </a:solidFill>
              </a:rPr>
              <a:t>Cortisol secretion increases in response to physical stress like trauma, illness, surgery or extreme temperature, and to psychological stress such as higher levels of anxiety, mood disturbance and negative mood </a:t>
            </a:r>
          </a:p>
          <a:p>
            <a:pPr algn="ctr"/>
            <a:r>
              <a:rPr lang="en-US" sz="700" dirty="0" smtClean="0">
                <a:solidFill>
                  <a:schemeClr val="tx1"/>
                </a:solidFill>
              </a:rPr>
              <a:t>(Raiber-Kornfeld, 2005). </a:t>
            </a:r>
          </a:p>
          <a:p>
            <a:pPr algn="ctr"/>
            <a:endParaRPr lang="en-US" sz="1100" dirty="0" smtClean="0">
              <a:solidFill>
                <a:schemeClr val="tx1"/>
              </a:solidFill>
            </a:endParaRPr>
          </a:p>
          <a:p>
            <a:pPr algn="ctr"/>
            <a:r>
              <a:rPr lang="en-US" sz="1100" dirty="0" smtClean="0">
                <a:solidFill>
                  <a:schemeClr val="tx1"/>
                </a:solidFill>
              </a:rPr>
              <a:t>The adrenocortical system is also activated by the hypothalamus, leading to the release of cortisol, which lingers in the system and causes continued elevation of peripheral response. </a:t>
            </a:r>
          </a:p>
          <a:p>
            <a:pPr algn="ctr"/>
            <a:endParaRPr lang="en-US" sz="1100" dirty="0" smtClean="0">
              <a:solidFill>
                <a:schemeClr val="tx1"/>
              </a:solidFill>
            </a:endParaRPr>
          </a:p>
          <a:p>
            <a:pPr algn="ctr"/>
            <a:r>
              <a:rPr lang="en-US" sz="1100" dirty="0" smtClean="0">
                <a:solidFill>
                  <a:schemeClr val="tx1"/>
                </a:solidFill>
              </a:rPr>
              <a:t>Normally, when adequate amounts of cortisol are present a negative feedback system is activated. This system signals the pituitary gland and hypothalamus to reduce the output of ACTH and CRH, which leads to the reduction of cortisol secretion. However, high levels of cortisol cause gradual damage to the hippocampus, which leads to hypersecretion of glucocorticoids due to the disruption of this negative feedback loop.</a:t>
            </a:r>
          </a:p>
          <a:p>
            <a:pPr algn="ctr"/>
            <a:r>
              <a:rPr lang="en-US" sz="700" dirty="0" smtClean="0">
                <a:solidFill>
                  <a:schemeClr val="tx1"/>
                </a:solidFill>
              </a:rPr>
              <a:t>(McEwen &amp; Magarinos, 1997) </a:t>
            </a:r>
            <a:r>
              <a:rPr lang="en-US" sz="1100" dirty="0" smtClean="0">
                <a:solidFill>
                  <a:schemeClr val="tx1"/>
                </a:solidFill>
              </a:rPr>
              <a:t> </a:t>
            </a:r>
            <a:endParaRPr lang="en-US" sz="1100" dirty="0">
              <a:solidFill>
                <a:schemeClr val="tx1"/>
              </a:solidFill>
            </a:endParaRPr>
          </a:p>
        </p:txBody>
      </p:sp>
      <p:sp>
        <p:nvSpPr>
          <p:cNvPr id="95" name="Oval 94"/>
          <p:cNvSpPr/>
          <p:nvPr/>
        </p:nvSpPr>
        <p:spPr>
          <a:xfrm>
            <a:off x="35280600" y="16687800"/>
            <a:ext cx="3505200" cy="34290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noAutofit/>
          </a:bodyPr>
          <a:lstStyle/>
          <a:p>
            <a:pPr algn="ctr"/>
            <a:endParaRPr lang="en-US" sz="1500" dirty="0" smtClean="0">
              <a:solidFill>
                <a:schemeClr val="tx1"/>
              </a:solidFill>
            </a:endParaRPr>
          </a:p>
          <a:p>
            <a:pPr algn="ctr"/>
            <a:r>
              <a:rPr lang="en-US" sz="1200" dirty="0" smtClean="0">
                <a:solidFill>
                  <a:schemeClr val="tx1"/>
                </a:solidFill>
              </a:rPr>
              <a:t>Examples:</a:t>
            </a:r>
          </a:p>
          <a:p>
            <a:pPr algn="ctr"/>
            <a:r>
              <a:rPr lang="en-US" sz="1200" dirty="0" smtClean="0">
                <a:solidFill>
                  <a:schemeClr val="tx1"/>
                </a:solidFill>
              </a:rPr>
              <a:t>This model can eliminate or reduce affective response, thus dampening any physiological response. </a:t>
            </a:r>
          </a:p>
          <a:p>
            <a:pPr algn="ctr"/>
            <a:r>
              <a:rPr lang="en-US" sz="1200" dirty="0" smtClean="0">
                <a:solidFill>
                  <a:schemeClr val="tx1"/>
                </a:solidFill>
              </a:rPr>
              <a:t>Perceived support can redefine the potential for harm posed by a situation, increasing an individuals sense of control and perceived ability to cope therefore redefining </a:t>
            </a:r>
            <a:r>
              <a:rPr lang="en-US" sz="100" dirty="0" smtClean="0">
                <a:solidFill>
                  <a:schemeClr val="tx1"/>
                </a:solidFill>
              </a:rPr>
              <a:t>the</a:t>
            </a:r>
            <a:r>
              <a:rPr lang="en-US" sz="1200" dirty="0" smtClean="0">
                <a:solidFill>
                  <a:schemeClr val="tx1"/>
                </a:solidFill>
              </a:rPr>
              <a:t> situation as less stressful </a:t>
            </a:r>
          </a:p>
          <a:p>
            <a:pPr algn="ctr"/>
            <a:r>
              <a:rPr lang="en-US" sz="700" dirty="0" smtClean="0">
                <a:solidFill>
                  <a:schemeClr val="tx1"/>
                </a:solidFill>
              </a:rPr>
              <a:t>(Thoits, 1986)</a:t>
            </a:r>
            <a:endParaRPr lang="en-US" sz="1600" dirty="0" smtClean="0">
              <a:solidFill>
                <a:schemeClr val="tx1"/>
              </a:solidFill>
            </a:endParaRPr>
          </a:p>
          <a:p>
            <a:pPr algn="ctr"/>
            <a:r>
              <a:rPr lang="en-US" sz="1200" dirty="0" smtClean="0">
                <a:solidFill>
                  <a:schemeClr val="tx1"/>
                </a:solidFill>
              </a:rPr>
              <a:t>Social support can provide a solution to the problem, provide distractions or tranquilize the neuroendocrine system </a:t>
            </a:r>
          </a:p>
          <a:p>
            <a:pPr algn="ctr"/>
            <a:r>
              <a:rPr lang="en-US" sz="700" dirty="0" smtClean="0">
                <a:solidFill>
                  <a:schemeClr val="tx1"/>
                </a:solidFill>
              </a:rPr>
              <a:t>(Cohen &amp; Wills, 1985).</a:t>
            </a:r>
          </a:p>
          <a:p>
            <a:pPr algn="ctr"/>
            <a:endParaRPr lang="en-US" sz="1600" dirty="0">
              <a:solidFill>
                <a:schemeClr val="tx1"/>
              </a:solidFill>
            </a:endParaRPr>
          </a:p>
        </p:txBody>
      </p:sp>
      <p:cxnSp>
        <p:nvCxnSpPr>
          <p:cNvPr id="96" name="Straight Connector 95"/>
          <p:cNvCxnSpPr>
            <a:stCxn id="93" idx="2"/>
            <a:endCxn id="379" idx="6"/>
          </p:cNvCxnSpPr>
          <p:nvPr/>
        </p:nvCxnSpPr>
        <p:spPr>
          <a:xfrm rot="10800000">
            <a:off x="34518600" y="13982700"/>
            <a:ext cx="304800" cy="1588"/>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rot="10800000">
            <a:off x="35052000" y="17754600"/>
            <a:ext cx="381000" cy="152398"/>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rot="16200000" flipV="1">
            <a:off x="33070800" y="16154400"/>
            <a:ext cx="304800" cy="1524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sp>
        <p:nvSpPr>
          <p:cNvPr id="138" name="Oval 137"/>
          <p:cNvSpPr/>
          <p:nvPr/>
        </p:nvSpPr>
        <p:spPr>
          <a:xfrm>
            <a:off x="39547800" y="14630400"/>
            <a:ext cx="3962400" cy="38100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noAutofit/>
          </a:bodyPr>
          <a:lstStyle/>
          <a:p>
            <a:pPr algn="ctr"/>
            <a:endParaRPr lang="en-US" sz="700" dirty="0" smtClean="0">
              <a:solidFill>
                <a:schemeClr val="tx1"/>
              </a:solidFill>
            </a:endParaRPr>
          </a:p>
          <a:p>
            <a:pPr algn="ctr"/>
            <a:r>
              <a:rPr lang="en-US" sz="1100" dirty="0" smtClean="0">
                <a:solidFill>
                  <a:schemeClr val="tx1"/>
                </a:solidFill>
              </a:rPr>
              <a:t>Many studies show there is an inverse relationship between DHEA (S) concentration and cardiovascular disease </a:t>
            </a:r>
            <a:r>
              <a:rPr lang="en-US" sz="700" dirty="0" smtClean="0">
                <a:solidFill>
                  <a:schemeClr val="tx1"/>
                </a:solidFill>
              </a:rPr>
              <a:t>(Alexandersen, </a:t>
            </a:r>
            <a:r>
              <a:rPr lang="en-US" sz="700" dirty="0" err="1" smtClean="0">
                <a:solidFill>
                  <a:schemeClr val="tx1"/>
                </a:solidFill>
              </a:rPr>
              <a:t>Haarbo</a:t>
            </a:r>
            <a:r>
              <a:rPr lang="en-US" sz="700" dirty="0" smtClean="0">
                <a:solidFill>
                  <a:schemeClr val="tx1"/>
                </a:solidFill>
              </a:rPr>
              <a:t>, &amp; Christiansen, 1997)</a:t>
            </a:r>
            <a:r>
              <a:rPr lang="en-US" sz="1100" dirty="0" smtClean="0">
                <a:solidFill>
                  <a:schemeClr val="tx1"/>
                </a:solidFill>
              </a:rPr>
              <a:t>. </a:t>
            </a:r>
          </a:p>
          <a:p>
            <a:pPr algn="ctr"/>
            <a:endParaRPr lang="en-US" sz="1100" dirty="0" smtClean="0">
              <a:solidFill>
                <a:schemeClr val="tx1"/>
              </a:solidFill>
            </a:endParaRPr>
          </a:p>
          <a:p>
            <a:pPr algn="ctr"/>
            <a:r>
              <a:rPr lang="en-US" sz="1100" dirty="0" smtClean="0">
                <a:solidFill>
                  <a:schemeClr val="tx1"/>
                </a:solidFill>
              </a:rPr>
              <a:t>DHEA and its’ sulfated metabolite DHEA-S, together abbreviated as DHEA (S), are normally secreted synchronously with cortisol in response to</a:t>
            </a:r>
            <a:r>
              <a:rPr lang="en-US" sz="1100" dirty="0" smtClean="0">
                <a:solidFill>
                  <a:schemeClr val="tx1"/>
                </a:solidFill>
              </a:rPr>
              <a:t>  CRH and </a:t>
            </a:r>
            <a:r>
              <a:rPr lang="en-US" sz="1100" dirty="0" smtClean="0">
                <a:solidFill>
                  <a:schemeClr val="tx1"/>
                </a:solidFill>
              </a:rPr>
              <a:t>ACTH and have antiglucocorticoid effects. These peak in our mid 20’s though, and progressively decline, reaching concentrations of 20-30% of the peak level by ages 70-80 </a:t>
            </a:r>
          </a:p>
          <a:p>
            <a:pPr algn="ctr"/>
            <a:r>
              <a:rPr lang="en-US" sz="700" dirty="0" smtClean="0">
                <a:solidFill>
                  <a:schemeClr val="tx1"/>
                </a:solidFill>
              </a:rPr>
              <a:t>(Labrie, Belanger, </a:t>
            </a:r>
            <a:r>
              <a:rPr lang="en-US" sz="700" dirty="0" err="1" smtClean="0">
                <a:solidFill>
                  <a:schemeClr val="tx1"/>
                </a:solidFill>
              </a:rPr>
              <a:t>Cusan</a:t>
            </a:r>
            <a:r>
              <a:rPr lang="en-US" sz="700" dirty="0" smtClean="0">
                <a:solidFill>
                  <a:schemeClr val="tx1"/>
                </a:solidFill>
              </a:rPr>
              <a:t>, Gomez, &amp; </a:t>
            </a:r>
            <a:r>
              <a:rPr lang="en-US" sz="700" dirty="0" err="1" smtClean="0">
                <a:solidFill>
                  <a:schemeClr val="tx1"/>
                </a:solidFill>
              </a:rPr>
              <a:t>Candas</a:t>
            </a:r>
            <a:r>
              <a:rPr lang="en-US" sz="700" dirty="0" smtClean="0">
                <a:solidFill>
                  <a:schemeClr val="tx1"/>
                </a:solidFill>
              </a:rPr>
              <a:t>, 19987; Sulcova, </a:t>
            </a:r>
            <a:r>
              <a:rPr lang="en-US" sz="700" dirty="0" err="1" smtClean="0">
                <a:solidFill>
                  <a:schemeClr val="tx1"/>
                </a:solidFill>
              </a:rPr>
              <a:t>Hil</a:t>
            </a:r>
            <a:r>
              <a:rPr lang="en-US" sz="700" dirty="0" smtClean="0">
                <a:solidFill>
                  <a:schemeClr val="tx1"/>
                </a:solidFill>
              </a:rPr>
              <a:t>, </a:t>
            </a:r>
            <a:r>
              <a:rPr lang="en-US" sz="700" dirty="0" err="1" smtClean="0">
                <a:solidFill>
                  <a:schemeClr val="tx1"/>
                </a:solidFill>
              </a:rPr>
              <a:t>Hakpi</a:t>
            </a:r>
            <a:r>
              <a:rPr lang="en-US" sz="700" dirty="0" smtClean="0">
                <a:solidFill>
                  <a:schemeClr val="tx1"/>
                </a:solidFill>
              </a:rPr>
              <a:t>, &amp; Starka,1998). </a:t>
            </a:r>
          </a:p>
          <a:p>
            <a:pPr algn="ctr"/>
            <a:endParaRPr lang="en-US" sz="700" dirty="0" smtClean="0">
              <a:solidFill>
                <a:schemeClr val="tx1"/>
              </a:solidFill>
            </a:endParaRPr>
          </a:p>
          <a:p>
            <a:pPr algn="ctr"/>
            <a:r>
              <a:rPr lang="en-US" sz="1100" dirty="0" smtClean="0">
                <a:solidFill>
                  <a:schemeClr val="tx1"/>
                </a:solidFill>
              </a:rPr>
              <a:t>Acute trauma and serious illnesses have also been shown to be associated with lower levels of DHEA (S). </a:t>
            </a:r>
            <a:endParaRPr lang="en-US" sz="1100" dirty="0">
              <a:solidFill>
                <a:schemeClr val="tx1"/>
              </a:solidFill>
            </a:endParaRPr>
          </a:p>
        </p:txBody>
      </p:sp>
      <p:sp>
        <p:nvSpPr>
          <p:cNvPr id="145" name="Oval 144"/>
          <p:cNvSpPr/>
          <p:nvPr/>
        </p:nvSpPr>
        <p:spPr>
          <a:xfrm>
            <a:off x="40233600" y="11734800"/>
            <a:ext cx="2286000" cy="22860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noAutofit/>
          </a:bodyPr>
          <a:lstStyle/>
          <a:p>
            <a:pPr algn="ctr"/>
            <a:r>
              <a:rPr lang="en-US" sz="1200" dirty="0" smtClean="0">
                <a:solidFill>
                  <a:schemeClr val="tx1"/>
                </a:solidFill>
              </a:rPr>
              <a:t>Cortisol is also associated with the mobilization of fatty acids and increased risk of formation of arterial plaques or early cardiovascular lesions</a:t>
            </a:r>
          </a:p>
          <a:p>
            <a:pPr algn="ctr"/>
            <a:r>
              <a:rPr lang="en-US" sz="1600" dirty="0" smtClean="0">
                <a:solidFill>
                  <a:schemeClr val="tx1"/>
                </a:solidFill>
              </a:rPr>
              <a:t> </a:t>
            </a:r>
            <a:r>
              <a:rPr lang="en-US" sz="800" dirty="0" smtClean="0">
                <a:solidFill>
                  <a:schemeClr val="tx1"/>
                </a:solidFill>
              </a:rPr>
              <a:t>(Barnett, Spence, </a:t>
            </a:r>
            <a:r>
              <a:rPr lang="en-US" sz="800" dirty="0" err="1" smtClean="0">
                <a:solidFill>
                  <a:schemeClr val="tx1"/>
                </a:solidFill>
              </a:rPr>
              <a:t>Manuck</a:t>
            </a:r>
            <a:r>
              <a:rPr lang="en-US" sz="800" dirty="0" smtClean="0">
                <a:solidFill>
                  <a:schemeClr val="tx1"/>
                </a:solidFill>
              </a:rPr>
              <a:t>, &amp; Jennings, 1997; Lynch, Everson, Kaplan, </a:t>
            </a:r>
            <a:r>
              <a:rPr lang="en-US" sz="800" dirty="0" err="1" smtClean="0">
                <a:solidFill>
                  <a:schemeClr val="tx1"/>
                </a:solidFill>
              </a:rPr>
              <a:t>Salonen</a:t>
            </a:r>
            <a:r>
              <a:rPr lang="en-US" sz="800" dirty="0" smtClean="0">
                <a:solidFill>
                  <a:schemeClr val="tx1"/>
                </a:solidFill>
              </a:rPr>
              <a:t>, &amp; </a:t>
            </a:r>
            <a:r>
              <a:rPr lang="en-US" sz="800" dirty="0" err="1" smtClean="0">
                <a:solidFill>
                  <a:schemeClr val="tx1"/>
                </a:solidFill>
              </a:rPr>
              <a:t>Salonen</a:t>
            </a:r>
            <a:r>
              <a:rPr lang="en-US" sz="800" dirty="0" smtClean="0">
                <a:solidFill>
                  <a:schemeClr val="tx1"/>
                </a:solidFill>
              </a:rPr>
              <a:t>, 1998).</a:t>
            </a:r>
          </a:p>
        </p:txBody>
      </p:sp>
      <p:cxnSp>
        <p:nvCxnSpPr>
          <p:cNvPr id="155" name="Straight Connector 154"/>
          <p:cNvCxnSpPr/>
          <p:nvPr/>
        </p:nvCxnSpPr>
        <p:spPr>
          <a:xfrm rot="16200000" flipV="1">
            <a:off x="39776400" y="15087600"/>
            <a:ext cx="228600" cy="2286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rot="10800000" flipV="1">
            <a:off x="39928800" y="13182600"/>
            <a:ext cx="381000" cy="15240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p:nvCxnSpPr>
        <p:spPr>
          <a:xfrm flipV="1">
            <a:off x="25146000" y="19354802"/>
            <a:ext cx="228600" cy="228598"/>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sp>
        <p:nvSpPr>
          <p:cNvPr id="144" name="Oval 143"/>
          <p:cNvSpPr/>
          <p:nvPr/>
        </p:nvSpPr>
        <p:spPr>
          <a:xfrm>
            <a:off x="39852600" y="22631400"/>
            <a:ext cx="3810000" cy="3581400"/>
          </a:xfrm>
          <a:prstGeom prst="ellipse">
            <a:avLst/>
          </a:prstGeom>
          <a:solidFill>
            <a:srgbClr val="A2763B">
              <a:alpha val="27000"/>
            </a:srgbClr>
          </a:solidFill>
          <a:ln w="63500">
            <a:solidFill>
              <a:srgbClr val="886231"/>
            </a:solidFill>
          </a:ln>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ctr" anchorCtr="0"/>
          <a:lstStyle/>
          <a:p>
            <a:pPr algn="ctr"/>
            <a:r>
              <a:rPr lang="en-US" sz="1100" dirty="0" smtClean="0">
                <a:solidFill>
                  <a:schemeClr val="tx1"/>
                </a:solidFill>
              </a:rPr>
              <a:t>Cognitive resources decline:</a:t>
            </a:r>
          </a:p>
          <a:p>
            <a:pPr algn="ctr"/>
            <a:r>
              <a:rPr lang="en-US" sz="1100" dirty="0" smtClean="0">
                <a:solidFill>
                  <a:schemeClr val="tx1"/>
                </a:solidFill>
              </a:rPr>
              <a:t>One theory finds that as people age, certain cognitive processes slow down and can no longer accomplish processes in the allotted time, leading to difficulty coordinating mental processes that require several streams of input </a:t>
            </a:r>
          </a:p>
          <a:p>
            <a:pPr algn="ctr"/>
            <a:r>
              <a:rPr lang="en-US" sz="700" dirty="0" smtClean="0">
                <a:solidFill>
                  <a:schemeClr val="tx1"/>
                </a:solidFill>
              </a:rPr>
              <a:t>(</a:t>
            </a:r>
            <a:r>
              <a:rPr lang="en-US" sz="700" dirty="0" err="1" smtClean="0">
                <a:solidFill>
                  <a:schemeClr val="tx1"/>
                </a:solidFill>
              </a:rPr>
              <a:t>Salthouse</a:t>
            </a:r>
            <a:r>
              <a:rPr lang="en-US" sz="700" dirty="0" smtClean="0">
                <a:solidFill>
                  <a:schemeClr val="tx1"/>
                </a:solidFill>
              </a:rPr>
              <a:t>, 1996)</a:t>
            </a:r>
          </a:p>
          <a:p>
            <a:pPr algn="ctr"/>
            <a:endParaRPr lang="en-US" sz="700" dirty="0" smtClean="0">
              <a:solidFill>
                <a:schemeClr val="tx1"/>
              </a:solidFill>
            </a:endParaRPr>
          </a:p>
          <a:p>
            <a:pPr algn="ctr"/>
            <a:r>
              <a:rPr lang="en-US" sz="1100" dirty="0" smtClean="0">
                <a:solidFill>
                  <a:schemeClr val="tx1"/>
                </a:solidFill>
              </a:rPr>
              <a:t> Another theory finds that difficulties arise from a deficit in the ability to initiate memory processes </a:t>
            </a:r>
          </a:p>
          <a:p>
            <a:pPr algn="ctr"/>
            <a:r>
              <a:rPr lang="en-US" sz="700" dirty="0" smtClean="0">
                <a:solidFill>
                  <a:schemeClr val="tx1"/>
                </a:solidFill>
              </a:rPr>
              <a:t>(Craik, 1986)</a:t>
            </a:r>
          </a:p>
          <a:p>
            <a:pPr algn="ctr"/>
            <a:endParaRPr lang="en-US" sz="700" dirty="0" smtClean="0">
              <a:solidFill>
                <a:schemeClr val="tx1"/>
              </a:solidFill>
            </a:endParaRPr>
          </a:p>
          <a:p>
            <a:pPr algn="ctr"/>
            <a:r>
              <a:rPr lang="en-US" sz="1100" dirty="0" smtClean="0">
                <a:solidFill>
                  <a:schemeClr val="tx1"/>
                </a:solidFill>
              </a:rPr>
              <a:t>The last theory finds that decreased efficiency of working memory may be due to inefficient inhibitory mechanisms, making it difficult for older adults to ignore irrelevant stimuli </a:t>
            </a:r>
          </a:p>
          <a:p>
            <a:pPr algn="ctr"/>
            <a:r>
              <a:rPr lang="en-US" sz="700" dirty="0" smtClean="0">
                <a:solidFill>
                  <a:schemeClr val="tx1"/>
                </a:solidFill>
              </a:rPr>
              <a:t>(Hasher &amp; </a:t>
            </a:r>
            <a:r>
              <a:rPr lang="en-US" sz="700" dirty="0" err="1" smtClean="0">
                <a:solidFill>
                  <a:schemeClr val="tx1"/>
                </a:solidFill>
              </a:rPr>
              <a:t>Zacks</a:t>
            </a:r>
            <a:r>
              <a:rPr lang="en-US" sz="700" dirty="0" smtClean="0">
                <a:solidFill>
                  <a:schemeClr val="tx1"/>
                </a:solidFill>
              </a:rPr>
              <a:t>, 1988; Hasher, </a:t>
            </a:r>
          </a:p>
          <a:p>
            <a:pPr algn="ctr"/>
            <a:r>
              <a:rPr lang="en-US" sz="700" dirty="0" err="1" smtClean="0">
                <a:solidFill>
                  <a:schemeClr val="tx1"/>
                </a:solidFill>
              </a:rPr>
              <a:t>Zacks</a:t>
            </a:r>
            <a:r>
              <a:rPr lang="en-US" sz="700" dirty="0" smtClean="0">
                <a:solidFill>
                  <a:schemeClr val="tx1"/>
                </a:solidFill>
              </a:rPr>
              <a:t>, &amp; May, 1999). </a:t>
            </a:r>
          </a:p>
        </p:txBody>
      </p:sp>
      <p:cxnSp>
        <p:nvCxnSpPr>
          <p:cNvPr id="173" name="Straight Connector 172"/>
          <p:cNvCxnSpPr/>
          <p:nvPr/>
        </p:nvCxnSpPr>
        <p:spPr>
          <a:xfrm rot="5400000">
            <a:off x="38061106" y="24345899"/>
            <a:ext cx="380999" cy="1588"/>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sp>
        <p:nvSpPr>
          <p:cNvPr id="211" name="Curved Down Arrow 210"/>
          <p:cNvSpPr/>
          <p:nvPr/>
        </p:nvSpPr>
        <p:spPr>
          <a:xfrm rot="5782493">
            <a:off x="42056441" y="26379812"/>
            <a:ext cx="1981200" cy="533400"/>
          </a:xfrm>
          <a:prstGeom prst="curvedDownArrow">
            <a:avLst>
              <a:gd name="adj1" fmla="val 6629"/>
              <a:gd name="adj2" fmla="val 33430"/>
              <a:gd name="adj3" fmla="val 15000"/>
            </a:avLst>
          </a:prstGeom>
          <a:solidFill>
            <a:schemeClr val="tx1">
              <a:alpha val="67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16800</TotalTime>
  <Words>2083</Words>
  <Application>Microsoft Macintosh PowerPoint</Application>
  <PresentationFormat>Custom</PresentationFormat>
  <Paragraphs>165</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Post-Stroke Adjustment of a Spousal Caregiver Krista Tarrant Grand Valley State University</dc:title>
  <dc:creator>Krista Tarrant</dc:creator>
  <cp:lastModifiedBy>Briana Vander Wege</cp:lastModifiedBy>
  <cp:revision>120</cp:revision>
  <dcterms:created xsi:type="dcterms:W3CDTF">2013-02-05T02:21:37Z</dcterms:created>
  <dcterms:modified xsi:type="dcterms:W3CDTF">2013-02-05T02:33:27Z</dcterms:modified>
</cp:coreProperties>
</file>