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60" r:id="rId5"/>
    <p:sldId id="269" r:id="rId6"/>
    <p:sldId id="270" r:id="rId7"/>
    <p:sldId id="258" r:id="rId8"/>
    <p:sldId id="268" r:id="rId9"/>
    <p:sldId id="259" r:id="rId10"/>
    <p:sldId id="262" r:id="rId11"/>
    <p:sldId id="261" r:id="rId12"/>
    <p:sldId id="263" r:id="rId13"/>
    <p:sldId id="264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263" y="5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A794689-03D1-47AB-8477-9134B9748CED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DF78598-00AC-4749-B8A7-0F9713F9DA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794689-03D1-47AB-8477-9134B9748CED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F78598-00AC-4749-B8A7-0F9713F9DA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794689-03D1-47AB-8477-9134B9748CED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F78598-00AC-4749-B8A7-0F9713F9DA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794689-03D1-47AB-8477-9134B9748CED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F78598-00AC-4749-B8A7-0F9713F9DAA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794689-03D1-47AB-8477-9134B9748CED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F78598-00AC-4749-B8A7-0F9713F9DAA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794689-03D1-47AB-8477-9134B9748CED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F78598-00AC-4749-B8A7-0F9713F9DAA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794689-03D1-47AB-8477-9134B9748CED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F78598-00AC-4749-B8A7-0F9713F9DAA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794689-03D1-47AB-8477-9134B9748CED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F78598-00AC-4749-B8A7-0F9713F9DAA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794689-03D1-47AB-8477-9134B9748CED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F78598-00AC-4749-B8A7-0F9713F9DA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A794689-03D1-47AB-8477-9134B9748CED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F78598-00AC-4749-B8A7-0F9713F9DAA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A794689-03D1-47AB-8477-9134B9748CED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DF78598-00AC-4749-B8A7-0F9713F9DAA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A794689-03D1-47AB-8477-9134B9748CED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DF78598-00AC-4749-B8A7-0F9713F9DAA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2743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dirty="0" smtClean="0"/>
              <a:t>9th </a:t>
            </a:r>
            <a:r>
              <a:rPr lang="en-US" sz="2400" dirty="0"/>
              <a:t>Annual Art &amp; Science of Aging Conference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February 14, 2014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3600" i="1" dirty="0" smtClean="0"/>
              <a:t>The </a:t>
            </a:r>
            <a:r>
              <a:rPr lang="en-US" sz="3600" i="1" dirty="0"/>
              <a:t>Heart &amp; Soul of Aging Well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400" dirty="0" smtClean="0"/>
              <a:t>hosted </a:t>
            </a:r>
            <a:r>
              <a:rPr lang="en-US" sz="2400" dirty="0"/>
              <a:t>by Grand Valley State University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Joan Borst, Ph.D., LMSW</a:t>
            </a:r>
          </a:p>
          <a:p>
            <a:r>
              <a:rPr lang="en-US" sz="1800" dirty="0" smtClean="0"/>
              <a:t>Associate Professor, School of Social Work</a:t>
            </a:r>
          </a:p>
          <a:p>
            <a:r>
              <a:rPr lang="en-US" sz="1800" dirty="0" smtClean="0"/>
              <a:t>Grand Valley State University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2967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May not fully grief the 1</a:t>
            </a:r>
            <a:r>
              <a:rPr lang="en-US" baseline="30000" dirty="0" smtClean="0"/>
              <a:t>st</a:t>
            </a:r>
            <a:r>
              <a:rPr lang="en-US" dirty="0" smtClean="0"/>
              <a:t> parent because they are preoccupied with the surviving parent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Second parent’s death plunges us into what can feel like a bottomless pit of emotion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We may struggle with grief that had not previously been fully acknowledged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09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only ones who hold certain memories of you as a child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Parental death in midlife elicits lingering feelings of loneliness, memories of former losses, unresolved conflicts and doubts concerning life’s purpose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Repository of memories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310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May hear stories about them from others at funerals and memorials</a:t>
            </a:r>
          </a:p>
          <a:p>
            <a:r>
              <a:rPr lang="en-US" dirty="0" smtClean="0"/>
              <a:t>May find clues about the person your parent was in their other roles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more about them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026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Relationships within the family change</a:t>
            </a:r>
          </a:p>
          <a:p>
            <a:r>
              <a:rPr lang="en-US" dirty="0" smtClean="0"/>
              <a:t>Some traditions may end</a:t>
            </a:r>
          </a:p>
          <a:p>
            <a:r>
              <a:rPr lang="en-US" dirty="0" smtClean="0"/>
              <a:t>New ways of communication may begin</a:t>
            </a:r>
          </a:p>
          <a:p>
            <a:r>
              <a:rPr lang="en-US" dirty="0" smtClean="0"/>
              <a:t>May be disputes that were never fully exposed until parental deaths</a:t>
            </a:r>
          </a:p>
          <a:p>
            <a:r>
              <a:rPr lang="en-US" dirty="0" smtClean="0"/>
              <a:t>Each sibling has a unique relationship</a:t>
            </a:r>
          </a:p>
          <a:p>
            <a:r>
              <a:rPr lang="en-US" dirty="0" smtClean="0"/>
              <a:t>Partner relationships can change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 relationships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343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Death ends a life, but it does not end a relationship.</a:t>
            </a:r>
          </a:p>
          <a:p>
            <a:r>
              <a:rPr lang="en-US" sz="4000" dirty="0" smtClean="0"/>
              <a:t>Variations are endless.</a:t>
            </a:r>
          </a:p>
          <a:p>
            <a:r>
              <a:rPr lang="en-US" sz="4000" dirty="0" smtClean="0"/>
              <a:t>Fantasies are powerful.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997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1905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Adult Orphans: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when </a:t>
            </a:r>
            <a:r>
              <a:rPr lang="en-US" dirty="0"/>
              <a:t>parents die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667000"/>
            <a:ext cx="3981450" cy="2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9019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DISCLAIMER</a:t>
            </a:r>
          </a:p>
          <a:p>
            <a:endParaRPr lang="en-US" dirty="0"/>
          </a:p>
          <a:p>
            <a:r>
              <a:rPr lang="en-US" dirty="0" smtClean="0"/>
              <a:t>We all have unique relationships with parents</a:t>
            </a:r>
          </a:p>
          <a:p>
            <a:r>
              <a:rPr lang="en-US" dirty="0" smtClean="0"/>
              <a:t>Not all parents are loving and kind</a:t>
            </a:r>
          </a:p>
          <a:p>
            <a:r>
              <a:rPr lang="en-US" dirty="0" smtClean="0"/>
              <a:t>Some of us are orphans after 1 parental death</a:t>
            </a:r>
          </a:p>
          <a:p>
            <a:r>
              <a:rPr lang="en-US" dirty="0" smtClean="0"/>
              <a:t>None of us will experience this developmental stage in the same way</a:t>
            </a:r>
          </a:p>
          <a:p>
            <a:r>
              <a:rPr lang="en-US" dirty="0" smtClean="0"/>
              <a:t>Some of us can say good-bye, some will not have that opportunity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151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b="1" dirty="0" smtClean="0"/>
              <a:t>Video clip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Worst thing that could happen</a:t>
            </a:r>
          </a:p>
          <a:p>
            <a:pPr lvl="1"/>
            <a:r>
              <a:rPr lang="en-US" dirty="0" smtClean="0"/>
              <a:t>I get my strength from you</a:t>
            </a:r>
          </a:p>
          <a:p>
            <a:pPr lvl="1"/>
            <a:r>
              <a:rPr lang="en-US" dirty="0" smtClean="0"/>
              <a:t>Telling the stories</a:t>
            </a:r>
          </a:p>
          <a:p>
            <a:pPr lvl="1"/>
            <a:r>
              <a:rPr lang="en-US" dirty="0" smtClean="0"/>
              <a:t>Ripping up the carpet</a:t>
            </a:r>
          </a:p>
          <a:p>
            <a:pPr lvl="1"/>
            <a:r>
              <a:rPr lang="en-US" dirty="0" smtClean="0"/>
              <a:t>Telling the stories</a:t>
            </a:r>
          </a:p>
          <a:p>
            <a:pPr lvl="1"/>
            <a:r>
              <a:rPr lang="en-US" dirty="0" smtClean="0"/>
              <a:t>Remarriage</a:t>
            </a:r>
          </a:p>
          <a:p>
            <a:pPr lvl="1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parent dies</a:t>
            </a:r>
          </a:p>
          <a:p>
            <a:pPr lvl="1"/>
            <a:r>
              <a:rPr lang="en-US" dirty="0" smtClean="0"/>
              <a:t>Who were these people?</a:t>
            </a:r>
          </a:p>
          <a:p>
            <a:pPr lvl="1"/>
            <a:r>
              <a:rPr lang="en-US" dirty="0" smtClean="0"/>
              <a:t>Who am I without them?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Self-disclosure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245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York Times: On becoming an “orphan”. by Paula Span (July 1, 2013).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We may think of Charles Dickens descriptions of London homeless children</a:t>
            </a:r>
          </a:p>
          <a:p>
            <a:r>
              <a:rPr lang="en-US" dirty="0" smtClean="0"/>
              <a:t>Alone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orphan?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499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Longer lifespans means we remain children of living parents longer </a:t>
            </a:r>
          </a:p>
          <a:p>
            <a:r>
              <a:rPr lang="en-US" dirty="0" smtClean="0"/>
              <a:t>When we are no longer able to connect with a patriarch or matriarch, you are the oldest generation</a:t>
            </a:r>
          </a:p>
          <a:p>
            <a:r>
              <a:rPr lang="en-US" dirty="0" smtClean="0"/>
              <a:t>May consider your own mortality more often</a:t>
            </a:r>
          </a:p>
          <a:p>
            <a:r>
              <a:rPr lang="en-US" dirty="0" smtClean="0"/>
              <a:t>May visit “home” less often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107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Sadness</a:t>
            </a:r>
            <a:endParaRPr lang="en-US" sz="3200" dirty="0" smtClean="0"/>
          </a:p>
          <a:p>
            <a:r>
              <a:rPr lang="en-US" sz="3200" b="1" dirty="0" smtClean="0"/>
              <a:t>Grief </a:t>
            </a:r>
          </a:p>
          <a:p>
            <a:r>
              <a:rPr lang="en-US" sz="3200" dirty="0" smtClean="0"/>
              <a:t>Loss</a:t>
            </a:r>
          </a:p>
          <a:p>
            <a:r>
              <a:rPr lang="en-US" sz="3200" dirty="0" smtClean="0"/>
              <a:t>Shock</a:t>
            </a:r>
          </a:p>
          <a:p>
            <a:r>
              <a:rPr lang="en-US" sz="3200" b="1" dirty="0" smtClean="0"/>
              <a:t>Who were these people?</a:t>
            </a:r>
          </a:p>
          <a:p>
            <a:r>
              <a:rPr lang="en-US" sz="3200" dirty="0" smtClean="0"/>
              <a:t>Loneliness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responses to parental deaths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62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88091"/>
          </a:xfrm>
        </p:spPr>
        <p:txBody>
          <a:bodyPr>
            <a:normAutofit/>
          </a:bodyPr>
          <a:lstStyle/>
          <a:p>
            <a:r>
              <a:rPr lang="en-US" sz="3200" dirty="0"/>
              <a:t>Heightened sense of mortality</a:t>
            </a:r>
          </a:p>
          <a:p>
            <a:r>
              <a:rPr lang="en-US" sz="3200" dirty="0"/>
              <a:t>Death of parents “setting us free”</a:t>
            </a:r>
          </a:p>
          <a:p>
            <a:r>
              <a:rPr lang="en-US" sz="3200" dirty="0"/>
              <a:t>Comfort by “treasures”</a:t>
            </a:r>
          </a:p>
          <a:p>
            <a:r>
              <a:rPr lang="en-US" sz="3200" dirty="0"/>
              <a:t>Repositories of memory</a:t>
            </a:r>
          </a:p>
          <a:p>
            <a:r>
              <a:rPr lang="en-US" sz="3200" dirty="0"/>
              <a:t>Member of the “oldest” generation: Who am I now?</a:t>
            </a:r>
          </a:p>
          <a:p>
            <a:r>
              <a:rPr lang="en-US" sz="3200" dirty="0"/>
              <a:t>Family and partner </a:t>
            </a:r>
            <a:r>
              <a:rPr lang="en-US" sz="3200" dirty="0" smtClean="0"/>
              <a:t>relationships may change</a:t>
            </a:r>
          </a:p>
          <a:p>
            <a:r>
              <a:rPr lang="en-US" sz="3200" dirty="0" smtClean="0"/>
              <a:t>More?</a:t>
            </a:r>
            <a:endParaRPr lang="en-US" sz="3200" dirty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Responses </a:t>
            </a:r>
            <a:r>
              <a:rPr lang="en-US" dirty="0" err="1" smtClean="0"/>
              <a:t>con’t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067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88091"/>
          </a:xfrm>
        </p:spPr>
        <p:txBody>
          <a:bodyPr>
            <a:normAutofit fontScale="70000" lnSpcReduction="20000"/>
          </a:bodyPr>
          <a:lstStyle/>
          <a:p>
            <a:r>
              <a:rPr lang="en-US" sz="3300" dirty="0" err="1" smtClean="0"/>
              <a:t>Disenfranchized</a:t>
            </a:r>
            <a:r>
              <a:rPr lang="en-US" sz="3300" dirty="0" smtClean="0"/>
              <a:t> grief </a:t>
            </a:r>
          </a:p>
          <a:p>
            <a:endParaRPr lang="en-US" sz="3300" dirty="0" smtClean="0"/>
          </a:p>
          <a:p>
            <a:pPr marL="109728" indent="0">
              <a:buNone/>
            </a:pPr>
            <a:r>
              <a:rPr lang="en-US" sz="3300" dirty="0" smtClean="0"/>
              <a:t>How old were they? – if they lived a long life the grief may be disqualified</a:t>
            </a:r>
          </a:p>
          <a:p>
            <a:pPr marL="109728" indent="0">
              <a:buNone/>
            </a:pPr>
            <a:endParaRPr lang="en-US" sz="3300" dirty="0" smtClean="0"/>
          </a:p>
          <a:p>
            <a:r>
              <a:rPr lang="en-US" sz="3300" dirty="0" smtClean="0"/>
              <a:t>Somewhat embarrassed by feelings of childishness and feeling needy</a:t>
            </a:r>
          </a:p>
          <a:p>
            <a:endParaRPr lang="en-US" sz="3300" dirty="0" smtClean="0"/>
          </a:p>
          <a:p>
            <a:r>
              <a:rPr lang="en-US" sz="3300" dirty="0" smtClean="0"/>
              <a:t>Carry on with life while avalanche of emotions churns inside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109728" indent="0">
              <a:buNone/>
            </a:pPr>
            <a:r>
              <a:rPr lang="en-US" dirty="0" smtClean="0"/>
              <a:t>Brooks, J. (1999). </a:t>
            </a:r>
            <a:r>
              <a:rPr lang="en-US" i="1" dirty="0" smtClean="0"/>
              <a:t>Midlife orphan: Facing life’s changes now that 	your parents are gone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Grief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7100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65</TotalTime>
  <Words>472</Words>
  <Application>Microsoft Office PowerPoint</Application>
  <PresentationFormat>On-screen Show (4:3)</PresentationFormat>
  <Paragraphs>82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Lucida Sans Unicode</vt:lpstr>
      <vt:lpstr>Verdana</vt:lpstr>
      <vt:lpstr>Wingdings 2</vt:lpstr>
      <vt:lpstr>Wingdings 3</vt:lpstr>
      <vt:lpstr>Concourse</vt:lpstr>
      <vt:lpstr>9th Annual Art &amp; Science of Aging Conference  February 14, 2014   The Heart &amp; Soul of Aging Well   hosted by Grand Valley State University</vt:lpstr>
      <vt:lpstr>Adult Orphans:  when parents die</vt:lpstr>
      <vt:lpstr>PowerPoint Presentation</vt:lpstr>
      <vt:lpstr> Self-disclosure </vt:lpstr>
      <vt:lpstr>What is an orphan? </vt:lpstr>
      <vt:lpstr>PowerPoint Presentation</vt:lpstr>
      <vt:lpstr>Some responses to parental deaths</vt:lpstr>
      <vt:lpstr>Responses con’t</vt:lpstr>
      <vt:lpstr>Grief</vt:lpstr>
      <vt:lpstr>PowerPoint Presentation</vt:lpstr>
      <vt:lpstr>Repository of memories</vt:lpstr>
      <vt:lpstr>Learning more about them</vt:lpstr>
      <vt:lpstr>Family relationships</vt:lpstr>
      <vt:lpstr>PowerPoint Presentation</vt:lpstr>
    </vt:vector>
  </TitlesOfParts>
  <Company>GVSU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9th Annual Art &amp; Science of Aging Conference    The Heart &amp; Soul of Aging Well   hosted by Grand Valley State University</dc:title>
  <dc:creator>Joan Borst</dc:creator>
  <cp:lastModifiedBy>Priscilla Kimboko</cp:lastModifiedBy>
  <cp:revision>9</cp:revision>
  <dcterms:created xsi:type="dcterms:W3CDTF">2014-02-03T16:00:37Z</dcterms:created>
  <dcterms:modified xsi:type="dcterms:W3CDTF">2014-11-06T19:10:16Z</dcterms:modified>
</cp:coreProperties>
</file>