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68" r:id="rId6"/>
    <p:sldId id="261" r:id="rId7"/>
    <p:sldId id="278" r:id="rId8"/>
    <p:sldId id="270" r:id="rId9"/>
    <p:sldId id="271" r:id="rId10"/>
    <p:sldId id="272" r:id="rId11"/>
    <p:sldId id="273" r:id="rId12"/>
    <p:sldId id="279" r:id="rId13"/>
    <p:sldId id="274" r:id="rId14"/>
    <p:sldId id="275" r:id="rId15"/>
    <p:sldId id="276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721" autoAdjust="0"/>
  </p:normalViewPr>
  <p:slideViewPr>
    <p:cSldViewPr snapToGrid="0">
      <p:cViewPr varScale="1">
        <p:scale>
          <a:sx n="80" d="100"/>
          <a:sy n="80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F040-46E1-492A-84F9-328B3DB8F8AF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30A9-1419-47C4-A37B-44A8934E8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E0A8F7B-AD8D-479E-82C6-B053827FD53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8C72B14-23CF-4A63-BA58-BF021619E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Activities and Hobbies</a:t>
            </a:r>
          </a:p>
          <a:p>
            <a:r>
              <a:rPr lang="en-US" dirty="0" smtClean="0"/>
              <a:t>Nest Egg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2B14-23CF-4A63-BA58-BF021619E1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CV function goes down: heart, vessels</a:t>
            </a:r>
          </a:p>
          <a:p>
            <a:r>
              <a:rPr lang="en-US" dirty="0" smtClean="0"/>
              <a:t>Muscles</a:t>
            </a:r>
            <a:r>
              <a:rPr lang="en-US" baseline="0" dirty="0" smtClean="0"/>
              <a:t> and bones weaken</a:t>
            </a:r>
          </a:p>
          <a:p>
            <a:r>
              <a:rPr lang="en-US" baseline="0" dirty="0" smtClean="0"/>
              <a:t>Activities become harder, and then avoided more</a:t>
            </a:r>
          </a:p>
          <a:p>
            <a:r>
              <a:rPr lang="en-US" baseline="0" dirty="0" smtClean="0"/>
              <a:t>Balance, mobility, and confidence diminish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72B14-23CF-4A63-BA58-BF021619E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F31C-D179-4DA6-86A5-08D768C7197F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7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BAD-0CE8-46CA-996E-E6FE437BED47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2ADB-86AE-454D-B7BE-FE2B79C1F3F7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D4A4-D61C-498C-89C7-09E80D4854B5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C195-F15D-4AF7-A7F0-9D65995689B3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C99-F32D-4033-A473-5716A23EC43C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6C7B-F014-4679-8D4D-B00F38ECF03E}" type="datetime1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7476-9F35-4824-9FD5-EFE7846A262C}" type="datetime1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745B-516A-4A0B-B4AC-D55E6272C651}" type="datetime1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9F5E9E-9A1D-41CB-B1B2-17BD6E4D9B78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754-B21C-4979-A873-1838061DC666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E9207C-E38E-4FBC-9AAC-85719D97A699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962932-E76F-44D1-A7D7-EB8D736B77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3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Currency for Retirement: Investing in Physical Capital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Chris Dondzila, PhD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Steve Glass, PhD, FACSM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Movement Science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Grand Valley State University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.huffpost.com/gen/1723549/images/o-RETIREMENT-SIGN-facebo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30082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6437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Moderate Investing</a:t>
            </a:r>
            <a:endParaRPr lang="en-US" i="1" dirty="0"/>
          </a:p>
        </p:txBody>
      </p:sp>
      <p:pic>
        <p:nvPicPr>
          <p:cNvPr id="5122" name="Picture 2" descr="http://i95rocks.com/files/2013/10/SeniorsDanc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607" y="499251"/>
            <a:ext cx="28477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nimgt-a.akamaihd.net/transform/v1/crop/frm/storypad-z3a8w56CNwsCzkzwrGewmE/ed3e220b-5831-43f8-b72d-3858a896f227.jpg/r0_5_1200_680_w1200_h678_fma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880" y="499251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mh.com.au/ffximage/2005/03/28/linedancing_wideweb__430x2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89" y="4579007"/>
            <a:ext cx="27304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bsdenver.files.wordpress.com/2018/04/t4co_-parkinson-tango-5pkg-transfer_frame_270.png?w=420&amp;h=23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59" y="4148668"/>
            <a:ext cx="32546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60454" y="2858138"/>
            <a:ext cx="4081670" cy="2906557"/>
            <a:chOff x="3336384" y="2328051"/>
            <a:chExt cx="4081670" cy="2906557"/>
          </a:xfrm>
        </p:grpSpPr>
        <p:pic>
          <p:nvPicPr>
            <p:cNvPr id="7170" name="Picture 2" descr="https://s-media-cache-ak0.pinimg.com/736x/01/2f/de/012fdeea101fb457a983bfe6207e38fc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880" y="2328051"/>
              <a:ext cx="3684678" cy="276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36384" y="4639292"/>
              <a:ext cx="4081670" cy="595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2" name="Picture 4" descr="Image may contain: 1 person, danci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26" y="1772785"/>
            <a:ext cx="1699071" cy="25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3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Training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6437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Moderate Investing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97279" y="1863464"/>
            <a:ext cx="5239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Strength Gain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better than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Lift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stamina increases,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intensity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recovery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 technique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4819" y="1863464"/>
            <a:ext cx="421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“Aggressive”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Lift at least 60% of 1 rep max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Lift to fatigue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to heavier loads as repetitions get to 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094" y="5723736"/>
            <a:ext cx="1161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Recommendations</a:t>
            </a:r>
            <a:r>
              <a:rPr lang="en-US" sz="2400" dirty="0" smtClean="0"/>
              <a:t>: 8-10 exercises done on 2-3 nonconsecutive days for 10-15 repetitions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77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Training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301" y="124088"/>
            <a:ext cx="3697472" cy="2976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68" y="1737360"/>
            <a:ext cx="3554276" cy="19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112" y="4551623"/>
            <a:ext cx="5486876" cy="1828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30" y="1737360"/>
            <a:ext cx="2840982" cy="197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4" y="4323490"/>
            <a:ext cx="2962913" cy="2225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988" y="3318696"/>
            <a:ext cx="2658772" cy="26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350373"/>
            <a:ext cx="10058400" cy="110570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Intensity Interval Training (HIIT)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25606"/>
            <a:ext cx="10058400" cy="104324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Remember that “High Intensity” is relative to your fitness!</a:t>
            </a:r>
          </a:p>
          <a:p>
            <a:r>
              <a:rPr lang="en-US" sz="1800" b="1" dirty="0" smtClean="0"/>
              <a:t>The more intense the workout, the shorter the work interval…. And the longer the rest</a:t>
            </a:r>
          </a:p>
          <a:p>
            <a:r>
              <a:rPr lang="en-US" sz="1800" b="1" dirty="0" smtClean="0"/>
              <a:t>Rest can be active (walking, jog) or total rest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437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Aggressive Investing</a:t>
            </a:r>
            <a:endParaRPr lang="en-US" i="1" dirty="0"/>
          </a:p>
        </p:txBody>
      </p:sp>
      <p:pic>
        <p:nvPicPr>
          <p:cNvPr id="9218" name="Picture 2" descr="http://rolling.xjiard.com/wp-content/uploads/2013/04/anaerobic-interv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407" y="4389287"/>
            <a:ext cx="55340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aimanuel.com/wp-content/uploads/2016/10/box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3" y="3038373"/>
            <a:ext cx="2654797" cy="17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rod.static9.net.au/_/media/2018/10/26/09/40/hiitolderadul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199" y="4631211"/>
            <a:ext cx="2595050" cy="14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mages.ctfassets.net/yixw23k2v6vo/3llk4YaJssgcUwwCEiaAQq/efdf864379bd6342f0e3d22f0bad0215/iStock-513489710.jpg?w=600&amp;h=200&amp;fm=jpg&amp;fit=thumb&amp;q=65&amp;fl=progressiv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798" y="2554844"/>
            <a:ext cx="4509190" cy="15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8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Time is This Going to Take??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(It Does Not Have to be a Lot)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80809"/>
              </p:ext>
            </p:extLst>
          </p:nvPr>
        </p:nvGraphicFramePr>
        <p:xfrm>
          <a:off x="1097280" y="2069547"/>
          <a:ext cx="100584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199">
                  <a:extLst>
                    <a:ext uri="{9D8B030D-6E8A-4147-A177-3AD203B41FA5}">
                      <a16:colId xmlns:a16="http://schemas.microsoft.com/office/drawing/2014/main" val="3458760412"/>
                    </a:ext>
                  </a:extLst>
                </a:gridCol>
                <a:gridCol w="1633161">
                  <a:extLst>
                    <a:ext uri="{9D8B030D-6E8A-4147-A177-3AD203B41FA5}">
                      <a16:colId xmlns:a16="http://schemas.microsoft.com/office/drawing/2014/main" val="125438171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58003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74260768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60604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Morning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Morning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Mid-Day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Afternoon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0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Stretch &amp; Walk the Dog (Daily)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Yardwork (2x weekly)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Walk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Yoga (2x weekly)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Resistance Training (2x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weekly)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Dancing (2x weekly) 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26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HIIT (2x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weekly)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7334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4893" y="4692814"/>
            <a:ext cx="254118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Conservative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Moderate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Aggressive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National Institute on Aging: Go4Life</a:t>
            </a:r>
          </a:p>
          <a:p>
            <a:r>
              <a:rPr lang="en-US" sz="2400" dirty="0" smtClean="0"/>
              <a:t>YMCA</a:t>
            </a:r>
          </a:p>
          <a:p>
            <a:r>
              <a:rPr lang="en-US" sz="2400" dirty="0" smtClean="0"/>
              <a:t>West Michigan Area Agency on Aging</a:t>
            </a:r>
          </a:p>
          <a:p>
            <a:r>
              <a:rPr lang="en-US" sz="2400" dirty="0" smtClean="0"/>
              <a:t>Senior Neighbors</a:t>
            </a:r>
          </a:p>
          <a:p>
            <a:r>
              <a:rPr lang="en-US" sz="2400" dirty="0" smtClean="0"/>
              <a:t>American College of Sports Medicine (ACSM.org)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7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82844" cy="14507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Retirement Mean To You?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kiplinger.com/slideshow/retirement/T006-S001-great-places-to-retire-in-every-state/images/int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7004">
            <a:off x="2439945" y="4277060"/>
            <a:ext cx="219456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umbs.dreamstime.com/z/grandmother-kids-sitting-rose-garden-happy-senior-lady-playing-little-boy-girl-blooming-grand-children-bench-749299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278" y="4548729"/>
            <a:ext cx="18631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tirementexpert.co.uk/images/14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1061">
            <a:off x="911722" y="1854839"/>
            <a:ext cx="14067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dailymail.co.uk/i/pix/2013/05/21/article-2328725-0B3CACEE00000578-934_306x4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9490">
            <a:off x="9946917" y="1854841"/>
            <a:ext cx="13229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wixstatic.com/media/439e10_9ddc4a70952649e09006c540202a90ca.jpg_srz_980_388_85_22_0.50_1.20_0.00_jpg_srz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790" y="1925028"/>
            <a:ext cx="4159824" cy="16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80313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just finances!  What about your body???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retirement age is 67,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37414" y="3753293"/>
            <a:ext cx="818707" cy="829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89498" y="3753293"/>
            <a:ext cx="893135" cy="829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608" y="4901609"/>
            <a:ext cx="309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Decades of past habits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4046" y="4856531"/>
            <a:ext cx="27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years ahead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458" y="924976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871" y="4106288"/>
            <a:ext cx="2009775" cy="1962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90" y="556149"/>
            <a:ext cx="3884428" cy="2913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665" y="3728649"/>
            <a:ext cx="3377609" cy="25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All is Lost!!!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087" y="1845734"/>
            <a:ext cx="4937760" cy="4023359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Mid-Life Investing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do through life (physical activity-wise) matters.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Cardiovascular, muscular, flexibility, mobility all higher in those who exercise vs those who don’t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79" y="1845734"/>
            <a:ext cx="5824515" cy="402336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Re-investment During Retirement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 time to make “catch up payments”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 body is capable of improving across a variety of areas – even if only increasing activity by a little bit!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16" y="4217679"/>
            <a:ext cx="3666106" cy="2607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026" y="4099972"/>
            <a:ext cx="4073783" cy="2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4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55" y="3004524"/>
            <a:ext cx="3994419" cy="380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Invest? 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I Do?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796428" y="5172808"/>
            <a:ext cx="141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Activity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48765" y="4792363"/>
            <a:ext cx="184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Strength Activity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04335" y="3698323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Training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41" y="15453"/>
            <a:ext cx="4097266" cy="3021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37367" y="555451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HIIT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77255" y="924491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Leisure Activity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54157" y="1540311"/>
            <a:ext cx="301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Strength and Aerobic Training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 rot="464158">
            <a:off x="5658897" y="3818943"/>
            <a:ext cx="596348" cy="36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470902">
            <a:off x="4161969" y="3604795"/>
            <a:ext cx="2384582" cy="124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7" y="1737361"/>
            <a:ext cx="4478775" cy="1044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34" y="2610434"/>
            <a:ext cx="4834792" cy="3225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991" y="3959119"/>
            <a:ext cx="1798476" cy="1896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26" y="5065618"/>
            <a:ext cx="1965553" cy="12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7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06878" cy="1450757"/>
          </a:xfrm>
        </p:spPr>
        <p:txBody>
          <a:bodyPr/>
          <a:lstStyle/>
          <a:p>
            <a:r>
              <a:rPr lang="en-US" dirty="0" smtClean="0"/>
              <a:t>Everyday Activities – Get the Body MOVING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437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Conservative Investing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30" y="2490945"/>
            <a:ext cx="6023370" cy="264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529" y="2549198"/>
            <a:ext cx="5090601" cy="2865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575" y="5414566"/>
            <a:ext cx="590143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Everyday Activities – Get the Body MOVING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56004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not true that you have to “exercise” to get health benefits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a typical day and the activities you do. 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(morning, afternoon, evening)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(safe) alternatives?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7"/>
            <a:ext cx="272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Conservative Investing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809" y="3248495"/>
            <a:ext cx="3277710" cy="2181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467" y="3816269"/>
            <a:ext cx="3736237" cy="2100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32" y="4670351"/>
            <a:ext cx="3434642" cy="205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25" y="2769571"/>
            <a:ext cx="2619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Walking and Leisure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465" y="-71729"/>
            <a:ext cx="2773920" cy="499915"/>
          </a:xfrm>
          <a:prstGeom prst="rect">
            <a:avLst/>
          </a:prstGeom>
        </p:spPr>
      </p:pic>
      <p:pic>
        <p:nvPicPr>
          <p:cNvPr id="3076" name="Picture 4" descr="https://www.telegraph.co.uk/content/dam/property/Spark/retirement-living/retirement-fitness-dog-walking-xlarge_trans_NvBQzQNjv4BqbvR_NvdoL0peI1FC8aNKvdfqV2hFZWgDc792WECyk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852" y="1737360"/>
            <a:ext cx="3504681" cy="21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healthyaging.net/wp-content/uploads/2015/05/KirklandVillage-Aquatic-Fitness-28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92" y="1698974"/>
            <a:ext cx="2709548" cy="27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davos.ch/fileadmin/_processed_/csm_wandern_familie_vereina_7f27c27b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939" y="1052623"/>
            <a:ext cx="3017240" cy="2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3c1703fe8d.site.internapcdn.net/newman/gfx/news/hires/2012/leisureacti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943" y="3532325"/>
            <a:ext cx="3324057" cy="24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se2.mm.bing.net/th?id=OIP.kKePsQpHQViNb0ZnVWfo9AHaE9&amp;pid=15.1&amp;P=0&amp;w=243&amp;h=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269" y="4006539"/>
            <a:ext cx="3234926" cy="2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1539" y="6374760"/>
            <a:ext cx="8697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true that you have to “exercise” to get health benefits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49" y="3743821"/>
            <a:ext cx="3288674" cy="263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Stretching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2932-E76F-44D1-A7D7-EB8D736B77B6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78" y="-71729"/>
            <a:ext cx="2773920" cy="499915"/>
          </a:xfrm>
          <a:prstGeom prst="rect">
            <a:avLst/>
          </a:prstGeom>
        </p:spPr>
      </p:pic>
      <p:pic>
        <p:nvPicPr>
          <p:cNvPr id="4098" name="Picture 2" descr="http://www.brandonoaks.net/wp-content/uploads/2015/04/031815-brandon-oaks-1761-1200x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614" y="4996110"/>
            <a:ext cx="39188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yoga.org.nz/wp-content/uploads/2014/08/Yoga-for-the-Elderly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270" y="4333752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53" y="0"/>
            <a:ext cx="7366047" cy="3650286"/>
          </a:xfrm>
          <a:prstGeom prst="rect">
            <a:avLst/>
          </a:prstGeom>
        </p:spPr>
      </p:pic>
      <p:pic>
        <p:nvPicPr>
          <p:cNvPr id="6" name="Picture 2" descr="http://www.dream-retirement.com/wp-content/uploads/2017/01/exercise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719" y="2932324"/>
            <a:ext cx="3228881" cy="2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2891" y="2095692"/>
            <a:ext cx="376392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minutes total for major muscle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repetitions per muscle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or 3 days per week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079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</TotalTime>
  <Words>508</Words>
  <Application>Microsoft Office PowerPoint</Application>
  <PresentationFormat>Widescreen</PresentationFormat>
  <Paragraphs>109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Currency for Retirement: Investing in Physical Capital</vt:lpstr>
      <vt:lpstr>What Does Retirement Mean To You?</vt:lpstr>
      <vt:lpstr>The Reality</vt:lpstr>
      <vt:lpstr>Not All is Lost!!!</vt:lpstr>
      <vt:lpstr>How Do I Invest?   What Can I Do?</vt:lpstr>
      <vt:lpstr>Everyday Activities – Get the Body MOVING</vt:lpstr>
      <vt:lpstr>Everyday Activities – Get the Body MOVING</vt:lpstr>
      <vt:lpstr>Walking and Leisure Activities</vt:lpstr>
      <vt:lpstr>Stretching</vt:lpstr>
      <vt:lpstr>Dance</vt:lpstr>
      <vt:lpstr>Resistance Training</vt:lpstr>
      <vt:lpstr>Resistance Training</vt:lpstr>
      <vt:lpstr>High Intensity Interval Training (HIIT)</vt:lpstr>
      <vt:lpstr>How Much Time is This Going to Take?? (It Does Not Have to be a Lot) </vt:lpstr>
      <vt:lpstr>Community Resources</vt:lpstr>
    </vt:vector>
  </TitlesOfParts>
  <Company>Grand Valley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Currency for Retirement: Investing in Physical Capital</dc:title>
  <dc:creator>Christopher Dondzila</dc:creator>
  <cp:lastModifiedBy>Rutendo Goto</cp:lastModifiedBy>
  <cp:revision>27</cp:revision>
  <cp:lastPrinted>2019-02-22T13:59:08Z</cp:lastPrinted>
  <dcterms:created xsi:type="dcterms:W3CDTF">2019-02-14T14:09:46Z</dcterms:created>
  <dcterms:modified xsi:type="dcterms:W3CDTF">2019-02-25T16:07:57Z</dcterms:modified>
</cp:coreProperties>
</file>