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</p:sldMasterIdLst>
  <p:notesMasterIdLst>
    <p:notesMasterId r:id="rId43"/>
  </p:notesMasterIdLst>
  <p:handoutMasterIdLst>
    <p:handoutMasterId r:id="rId44"/>
  </p:handoutMasterIdLst>
  <p:sldIdLst>
    <p:sldId id="398" r:id="rId2"/>
    <p:sldId id="526" r:id="rId3"/>
    <p:sldId id="492" r:id="rId4"/>
    <p:sldId id="414" r:id="rId5"/>
    <p:sldId id="415" r:id="rId6"/>
    <p:sldId id="401" r:id="rId7"/>
    <p:sldId id="449" r:id="rId8"/>
    <p:sldId id="557" r:id="rId9"/>
    <p:sldId id="535" r:id="rId10"/>
    <p:sldId id="551" r:id="rId11"/>
    <p:sldId id="539" r:id="rId12"/>
    <p:sldId id="540" r:id="rId13"/>
    <p:sldId id="541" r:id="rId14"/>
    <p:sldId id="543" r:id="rId15"/>
    <p:sldId id="529" r:id="rId16"/>
    <p:sldId id="530" r:id="rId17"/>
    <p:sldId id="532" r:id="rId18"/>
    <p:sldId id="536" r:id="rId19"/>
    <p:sldId id="534" r:id="rId20"/>
    <p:sldId id="561" r:id="rId21"/>
    <p:sldId id="562" r:id="rId22"/>
    <p:sldId id="426" r:id="rId23"/>
    <p:sldId id="552" r:id="rId24"/>
    <p:sldId id="558" r:id="rId25"/>
    <p:sldId id="544" r:id="rId26"/>
    <p:sldId id="545" r:id="rId27"/>
    <p:sldId id="546" r:id="rId28"/>
    <p:sldId id="333" r:id="rId29"/>
    <p:sldId id="406" r:id="rId30"/>
    <p:sldId id="405" r:id="rId31"/>
    <p:sldId id="559" r:id="rId32"/>
    <p:sldId id="538" r:id="rId33"/>
    <p:sldId id="427" r:id="rId34"/>
    <p:sldId id="517" r:id="rId35"/>
    <p:sldId id="553" r:id="rId36"/>
    <p:sldId id="554" r:id="rId37"/>
    <p:sldId id="560" r:id="rId38"/>
    <p:sldId id="524" r:id="rId39"/>
    <p:sldId id="555" r:id="rId40"/>
    <p:sldId id="556" r:id="rId41"/>
    <p:sldId id="439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A4C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71" autoAdjust="0"/>
  </p:normalViewPr>
  <p:slideViewPr>
    <p:cSldViewPr>
      <p:cViewPr varScale="1">
        <p:scale>
          <a:sx n="80" d="100"/>
          <a:sy n="80" d="100"/>
        </p:scale>
        <p:origin x="-1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50"/>
    </p:cViewPr>
  </p:sorterViewPr>
  <p:notesViewPr>
    <p:cSldViewPr>
      <p:cViewPr varScale="1">
        <p:scale>
          <a:sx n="63" d="100"/>
          <a:sy n="63" d="100"/>
        </p:scale>
        <p:origin x="-2376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5153CD-BE16-4958-81D5-8CC4F077EE07}" type="datetimeFigureOut">
              <a:rPr lang="en-US"/>
              <a:pPr>
                <a:defRPr/>
              </a:pPr>
              <a:t>2/1/14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D15FBC-E10C-42C1-B26F-81A3459AE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44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020CBB-FF46-4E5A-B50E-9195F892E7FB}" type="datetimeFigureOut">
              <a:rPr lang="en-US"/>
              <a:pPr>
                <a:defRPr/>
              </a:pPr>
              <a:t>2/1/14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3D38E0-C4AF-43B5-98B5-562019721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95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80984D-B4F2-4162-AAB7-DFC21DAC1A8E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8B52F47-A190-4AC4-8AC0-BF1F17F7D2C4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D2FABDE-42EB-47C2-AACA-118D8195BBF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4FC53D-C3C7-430D-A89F-963CF44C3C8C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9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9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557324-4CB5-440F-9995-F41084D68B69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1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1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2128BF4-F370-4C19-B255-BC2E4ACD4E4D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0910B2E-9589-4C38-B572-C4580F9FB111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7F640CD-F68D-4B6F-BCAF-BA3AE8C39742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985BD5-B2B1-4427-B13C-B0E871EAC2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4D9319D-C9BF-4F70-AED7-A29109CCFE1C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2FABDE-42EB-47C2-AACA-118D8195BBF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57C6815-38B1-4B06-959C-2A9D8994FEEF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1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45B7BE0-B25A-4E4D-9238-CC3E46662AD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D2FABDE-42EB-47C2-AACA-118D8195BBF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557324-4CB5-440F-9995-F41084D68B69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1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1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A09B23-56D0-4386-9A4B-63498B2F4C83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9D34D68-4961-4680-AB9E-E415C14FC6B7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9CF9890-A0DD-4B91-A425-EADBDE08F211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EF2148-085D-4923-BF52-DF5CE49FD2E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64767E3-5446-4A2F-A0CE-6D17074F8A3D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712913" y="531813"/>
            <a:ext cx="3963987" cy="2973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4F51FFF-E01C-4101-9280-878CAE690462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4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44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5B67916-AB49-4EBA-8737-BBCFD17E25E2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4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44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5B67916-AB49-4EBA-8737-BBCFD17E25E2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4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44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5B67916-AB49-4EBA-8737-BBCFD17E25E2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D38E0-C4AF-43B5-98B5-5620197216B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025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CC80FA2-154B-4E3B-953D-4B66DE63CCFF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AA192BF-E0AF-47F0-99B2-A0A8202E1E3F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66A5337-BBD2-41C7-A18D-DABFCE29872F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95A3CCA-E21F-481C-9AA5-A777DA5F83F4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FEFCBB8-1219-489F-ABA8-896F27008B12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0C26F58-9C5E-4495-852B-079089263E24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0C26F58-9C5E-4495-852B-079089263E24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9D80B-01F1-4BCA-86AE-74621E7B68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CBB9C-105C-4D2F-97ED-F15FE66CD1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52D46-CD88-45BD-8A74-8A978438C3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0944D94-EED4-48FD-8462-F1C1D8CD49AA}" type="datetimeFigureOut">
              <a:rPr lang="en-US"/>
              <a:pPr>
                <a:defRPr/>
              </a:pPr>
              <a:t>2/1/14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8991BCB-58D2-406E-B854-2178B84BC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27CD9-FF52-4F94-B414-7662197458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39308-EA7F-46B8-A543-7F143BC0A2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68BAC-A418-4FF2-94DC-1EE3CAC353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4FC98-1F71-41CA-8606-9CDD69BB31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C11A3-95C7-4D96-9935-9517C85C45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5E47A-E9CA-4BB5-9DDF-E13A4BB4C2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B18AEC-D737-4D56-80BF-B928A2DBA1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FCAFC-3302-4B57-BA95-E82ADD9861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EC3AAC-CB65-4B79-B366-D44EE3ECA11C}" type="datetimeFigureOut">
              <a:rPr lang="en-US" smtClean="0"/>
              <a:pPr>
                <a:defRPr/>
              </a:pPr>
              <a:t>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32B3465-6B3B-484F-84EE-C278BE0E27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png"/><Relationship Id="rId5" Type="http://schemas.openxmlformats.org/officeDocument/2006/relationships/image" Target="../media/image3.png"/><Relationship Id="rId6" Type="http://schemas.openxmlformats.org/officeDocument/2006/relationships/image" Target="../media/image75.jpe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ctrTitle"/>
          </p:nvPr>
        </p:nvSpPr>
        <p:spPr bwMode="auto">
          <a:xfrm>
            <a:off x="2895600" y="533400"/>
            <a:ext cx="6248400" cy="147002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marL="182880" indent="0" eaLnBrk="1" hangingPunct="1">
              <a:buNone/>
              <a:defRPr/>
            </a:pPr>
            <a:r>
              <a:rPr lang="en-US" sz="3600" b="1" cap="none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Throw Your Heart into it, and the Rest Will Follow!</a:t>
            </a:r>
            <a:endParaRPr lang="en-US" sz="2800" b="1" cap="none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2438400"/>
            <a:ext cx="5638800" cy="23622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buFont typeface="Arial" pitchFamily="34" charset="0"/>
              <a:buNone/>
              <a:defRPr/>
            </a:pPr>
            <a:r>
              <a:rPr sz="4100" b="1" cap="none" dirty="0">
                <a:solidFill>
                  <a:schemeClr val="accent3">
                    <a:lumMod val="50000"/>
                  </a:schemeClr>
                </a:solidFill>
                <a:latin typeface="+mj-lt"/>
                <a:cs typeface="Arabic Typesetting" pitchFamily="66" charset="-78"/>
              </a:rPr>
              <a:t>LESLIE </a:t>
            </a:r>
            <a:r>
              <a:rPr sz="4100" b="1" cap="none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rabic Typesetting" pitchFamily="66" charset="-78"/>
              </a:rPr>
              <a:t>R </a:t>
            </a:r>
            <a:r>
              <a:rPr sz="4100" b="1" cap="none" dirty="0">
                <a:solidFill>
                  <a:schemeClr val="accent3">
                    <a:lumMod val="50000"/>
                  </a:schemeClr>
                </a:solidFill>
                <a:latin typeface="+mj-lt"/>
                <a:cs typeface="Arabic Typesetting" pitchFamily="66" charset="-78"/>
              </a:rPr>
              <a:t>MARTIN, PhD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  <a:defRPr/>
            </a:pPr>
            <a:endParaRPr sz="1800" cap="none" dirty="0">
              <a:solidFill>
                <a:schemeClr val="accent3">
                  <a:lumMod val="50000"/>
                </a:schemeClr>
              </a:solidFill>
              <a:latin typeface="+mj-lt"/>
              <a:cs typeface="Arabic Typesetting" pitchFamily="66" charset="-78"/>
            </a:endParaRP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  <a:defRPr/>
            </a:pPr>
            <a:r>
              <a:rPr sz="1800" b="1" cap="none" dirty="0">
                <a:solidFill>
                  <a:schemeClr val="accent3">
                    <a:lumMod val="50000"/>
                  </a:schemeClr>
                </a:solidFill>
                <a:latin typeface="+mj-lt"/>
                <a:cs typeface="Arabic Typesetting" pitchFamily="66" charset="-78"/>
              </a:rPr>
              <a:t>Professor of </a:t>
            </a:r>
            <a:r>
              <a:rPr sz="1800" b="1" cap="none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rabic Typesetting" pitchFamily="66" charset="-78"/>
              </a:rPr>
              <a:t>Public Health, </a:t>
            </a:r>
            <a:endParaRPr sz="1800" b="1" cap="none" dirty="0">
              <a:solidFill>
                <a:schemeClr val="accent3">
                  <a:lumMod val="50000"/>
                </a:schemeClr>
              </a:solidFill>
              <a:latin typeface="+mj-lt"/>
              <a:cs typeface="Arabic Typesetting" pitchFamily="66" charset="-78"/>
            </a:endParaRP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  <a:defRPr/>
            </a:pPr>
            <a:r>
              <a:rPr sz="1800" b="1" cap="none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rabic Typesetting" pitchFamily="66" charset="-78"/>
              </a:rPr>
              <a:t>Loma Linda </a:t>
            </a:r>
            <a:r>
              <a:rPr sz="1800" b="1" cap="none" dirty="0">
                <a:solidFill>
                  <a:schemeClr val="accent3">
                    <a:lumMod val="50000"/>
                  </a:schemeClr>
                </a:solidFill>
                <a:latin typeface="+mj-lt"/>
                <a:cs typeface="Arabic Typesetting" pitchFamily="66" charset="-78"/>
              </a:rPr>
              <a:t>University  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  <a:defRPr/>
            </a:pPr>
            <a:endParaRPr sz="1800" b="1" cap="none" dirty="0">
              <a:solidFill>
                <a:schemeClr val="accent3">
                  <a:lumMod val="50000"/>
                </a:schemeClr>
              </a:solidFill>
              <a:latin typeface="+mj-lt"/>
              <a:cs typeface="Arabic Typesetting" pitchFamily="66" charset="-78"/>
            </a:endParaRP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  <a:defRPr/>
            </a:pPr>
            <a:r>
              <a:rPr sz="1800" b="1" cap="none" dirty="0">
                <a:solidFill>
                  <a:schemeClr val="accent3">
                    <a:lumMod val="50000"/>
                  </a:schemeClr>
                </a:solidFill>
                <a:latin typeface="+mj-lt"/>
                <a:cs typeface="Arabic Typesetting" pitchFamily="66" charset="-78"/>
              </a:rPr>
              <a:t>Research </a:t>
            </a:r>
            <a:r>
              <a:rPr sz="1800" b="1" cap="none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rabic Typesetting" pitchFamily="66" charset="-78"/>
              </a:rPr>
              <a:t>Professor, </a:t>
            </a:r>
            <a:endParaRPr sz="1800" b="1" cap="none" dirty="0">
              <a:solidFill>
                <a:schemeClr val="accent3">
                  <a:lumMod val="50000"/>
                </a:schemeClr>
              </a:solidFill>
              <a:latin typeface="+mj-lt"/>
              <a:cs typeface="Arabic Typesetting" pitchFamily="66" charset="-78"/>
            </a:endParaRP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  <a:defRPr/>
            </a:pPr>
            <a:r>
              <a:rPr sz="1800" b="1" cap="none" dirty="0">
                <a:solidFill>
                  <a:schemeClr val="accent3">
                    <a:lumMod val="50000"/>
                  </a:schemeClr>
                </a:solidFill>
                <a:latin typeface="+mj-lt"/>
                <a:cs typeface="Arabic Typesetting" pitchFamily="66" charset="-78"/>
              </a:rPr>
              <a:t>University of California, Riverside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324600"/>
            <a:ext cx="8077200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annual </a:t>
            </a:r>
            <a:r>
              <a:rPr lang="en-US" i="1" dirty="0" smtClean="0"/>
              <a:t>art &amp; science of aging conference </a:t>
            </a:r>
            <a:r>
              <a:rPr lang="en-US" dirty="0" smtClean="0"/>
              <a:t>– </a:t>
            </a:r>
            <a:r>
              <a:rPr lang="en-US" dirty="0" err="1" smtClean="0"/>
              <a:t>february</a:t>
            </a:r>
            <a:r>
              <a:rPr lang="en-US" dirty="0" smtClean="0"/>
              <a:t> 14, 2014</a:t>
            </a:r>
            <a:endParaRPr lang="en-US" dirty="0"/>
          </a:p>
        </p:txBody>
      </p:sp>
      <p:pic>
        <p:nvPicPr>
          <p:cNvPr id="60421" name="Picture 7" descr="ucr_logo_cmyk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09260"/>
            <a:ext cx="3635440" cy="77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59094"/>
            <a:ext cx="3352800" cy="95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"/>
            <a:ext cx="254158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32719" y="-76200"/>
            <a:ext cx="9144000" cy="7921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i="1" dirty="0" smtClean="0">
                <a:solidFill>
                  <a:srgbClr val="FFFF00"/>
                </a:solidFill>
              </a:rPr>
              <a:t>  </a:t>
            </a:r>
            <a:r>
              <a:rPr lang="en-US" sz="3600" i="1" dirty="0" smtClean="0">
                <a:solidFill>
                  <a:srgbClr val="FFFF00"/>
                </a:solidFill>
              </a:rPr>
              <a:t/>
            </a:r>
            <a:br>
              <a:rPr lang="en-US" sz="3600" i="1" dirty="0" smtClean="0">
                <a:solidFill>
                  <a:srgbClr val="FFFF00"/>
                </a:solidFill>
              </a:rPr>
            </a:br>
            <a:r>
              <a:rPr lang="en-US" sz="3600" i="1" dirty="0" smtClean="0">
                <a:solidFill>
                  <a:srgbClr val="FFFF00"/>
                </a:solidFill>
              </a:rPr>
              <a:t>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i="1" dirty="0" err="1" smtClean="0">
                <a:solidFill>
                  <a:srgbClr val="09A4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Biopsychosocial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&amp; </a:t>
            </a:r>
            <a:r>
              <a:rPr lang="en-US" dirty="0" smtClean="0">
                <a:solidFill>
                  <a:srgbClr val="09A4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Design</a:t>
            </a:r>
          </a:p>
        </p:txBody>
      </p:sp>
      <p:grpSp>
        <p:nvGrpSpPr>
          <p:cNvPr id="114691" name="Group 17"/>
          <p:cNvGrpSpPr>
            <a:grpSpLocks/>
          </p:cNvGrpSpPr>
          <p:nvPr/>
        </p:nvGrpSpPr>
        <p:grpSpPr bwMode="auto">
          <a:xfrm>
            <a:off x="3124200" y="1600200"/>
            <a:ext cx="2667000" cy="5067300"/>
            <a:chOff x="2064" y="912"/>
            <a:chExt cx="1680" cy="3192"/>
          </a:xfrm>
        </p:grpSpPr>
        <p:sp>
          <p:nvSpPr>
            <p:cNvPr id="114712" name="Text Box 4"/>
            <p:cNvSpPr txBox="1">
              <a:spLocks noChangeArrowheads="1"/>
            </p:cNvSpPr>
            <p:nvPr/>
          </p:nvSpPr>
          <p:spPr bwMode="auto">
            <a:xfrm>
              <a:off x="2064" y="912"/>
              <a:ext cx="1680" cy="36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FF0000"/>
                  </a:solidFill>
                  <a:latin typeface="Calibri" pitchFamily="34" charset="0"/>
                </a:rPr>
                <a:t>Personality</a:t>
              </a:r>
              <a:endParaRPr lang="en-US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14713" name="Text Box 12"/>
            <p:cNvSpPr txBox="1">
              <a:spLocks noChangeArrowheads="1"/>
            </p:cNvSpPr>
            <p:nvPr/>
          </p:nvSpPr>
          <p:spPr bwMode="auto">
            <a:xfrm>
              <a:off x="2256" y="3408"/>
              <a:ext cx="1296" cy="69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FFFF"/>
                  </a:solidFill>
                  <a:latin typeface="Calibri" pitchFamily="34" charset="0"/>
                </a:rPr>
                <a:t>Health &amp; Illness</a:t>
              </a:r>
              <a:endParaRPr lang="en-US" sz="10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14692" name="Group 18"/>
          <p:cNvGrpSpPr>
            <a:grpSpLocks/>
          </p:cNvGrpSpPr>
          <p:nvPr/>
        </p:nvGrpSpPr>
        <p:grpSpPr bwMode="auto">
          <a:xfrm>
            <a:off x="3352800" y="2209800"/>
            <a:ext cx="1752600" cy="3276600"/>
            <a:chOff x="2112" y="1152"/>
            <a:chExt cx="1104" cy="2064"/>
          </a:xfrm>
        </p:grpSpPr>
        <p:sp>
          <p:nvSpPr>
            <p:cNvPr id="114709" name="Text Box 11"/>
            <p:cNvSpPr txBox="1">
              <a:spLocks noChangeArrowheads="1"/>
            </p:cNvSpPr>
            <p:nvPr/>
          </p:nvSpPr>
          <p:spPr bwMode="auto">
            <a:xfrm>
              <a:off x="2112" y="1824"/>
              <a:ext cx="1104" cy="542"/>
            </a:xfrm>
            <a:prstGeom prst="rect">
              <a:avLst/>
            </a:prstGeom>
            <a:solidFill>
              <a:srgbClr val="BFFFCD"/>
            </a:solidFill>
            <a:ln w="38100">
              <a:solidFill>
                <a:srgbClr val="2F814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679A3"/>
                  </a:solidFill>
                  <a:latin typeface="Calibri" pitchFamily="34" charset="0"/>
                </a:rPr>
                <a:t>Health Behaviors</a:t>
              </a:r>
            </a:p>
          </p:txBody>
        </p:sp>
        <p:sp>
          <p:nvSpPr>
            <p:cNvPr id="114710" name="Line 15"/>
            <p:cNvSpPr>
              <a:spLocks noChangeShapeType="1"/>
            </p:cNvSpPr>
            <p:nvPr/>
          </p:nvSpPr>
          <p:spPr bwMode="auto">
            <a:xfrm flipH="1">
              <a:off x="2496" y="1152"/>
              <a:ext cx="288" cy="672"/>
            </a:xfrm>
            <a:prstGeom prst="line">
              <a:avLst/>
            </a:prstGeom>
            <a:noFill/>
            <a:ln w="57150">
              <a:solidFill>
                <a:srgbClr val="2F814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1" name="Line 16"/>
            <p:cNvSpPr>
              <a:spLocks noChangeShapeType="1"/>
            </p:cNvSpPr>
            <p:nvPr/>
          </p:nvSpPr>
          <p:spPr bwMode="auto">
            <a:xfrm>
              <a:off x="2544" y="2400"/>
              <a:ext cx="240" cy="816"/>
            </a:xfrm>
            <a:prstGeom prst="line">
              <a:avLst/>
            </a:prstGeom>
            <a:noFill/>
            <a:ln w="57150">
              <a:solidFill>
                <a:srgbClr val="2F814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693" name="Group 21"/>
          <p:cNvGrpSpPr>
            <a:grpSpLocks/>
          </p:cNvGrpSpPr>
          <p:nvPr/>
        </p:nvGrpSpPr>
        <p:grpSpPr bwMode="auto">
          <a:xfrm>
            <a:off x="5257800" y="1676400"/>
            <a:ext cx="3657600" cy="3886200"/>
            <a:chOff x="3388" y="960"/>
            <a:chExt cx="1988" cy="2448"/>
          </a:xfrm>
        </p:grpSpPr>
        <p:sp>
          <p:nvSpPr>
            <p:cNvPr id="114706" name="Text Box 10"/>
            <p:cNvSpPr txBox="1">
              <a:spLocks noChangeArrowheads="1"/>
            </p:cNvSpPr>
            <p:nvPr/>
          </p:nvSpPr>
          <p:spPr bwMode="auto">
            <a:xfrm>
              <a:off x="4080" y="1920"/>
              <a:ext cx="1296" cy="523"/>
            </a:xfrm>
            <a:prstGeom prst="rect">
              <a:avLst/>
            </a:prstGeom>
            <a:solidFill>
              <a:srgbClr val="F5ACA6"/>
            </a:solidFill>
            <a:ln w="38100">
              <a:solidFill>
                <a:srgbClr val="991C1E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679A3"/>
                  </a:solidFill>
                  <a:latin typeface="Calibri" pitchFamily="34" charset="0"/>
                </a:rPr>
                <a:t>Physiological Reactivity</a:t>
              </a:r>
            </a:p>
          </p:txBody>
        </p:sp>
        <p:sp>
          <p:nvSpPr>
            <p:cNvPr id="114707" name="Line 19"/>
            <p:cNvSpPr>
              <a:spLocks noChangeShapeType="1"/>
            </p:cNvSpPr>
            <p:nvPr/>
          </p:nvSpPr>
          <p:spPr bwMode="auto">
            <a:xfrm>
              <a:off x="3678" y="960"/>
              <a:ext cx="924" cy="960"/>
            </a:xfrm>
            <a:prstGeom prst="line">
              <a:avLst/>
            </a:prstGeom>
            <a:noFill/>
            <a:ln w="57150">
              <a:solidFill>
                <a:srgbClr val="991C1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8" name="Line 20"/>
            <p:cNvSpPr>
              <a:spLocks noChangeShapeType="1"/>
            </p:cNvSpPr>
            <p:nvPr/>
          </p:nvSpPr>
          <p:spPr bwMode="auto">
            <a:xfrm flipH="1">
              <a:off x="3388" y="2448"/>
              <a:ext cx="1172" cy="960"/>
            </a:xfrm>
            <a:prstGeom prst="line">
              <a:avLst/>
            </a:prstGeom>
            <a:noFill/>
            <a:ln w="57150">
              <a:solidFill>
                <a:srgbClr val="991C1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694" name="Group 24"/>
          <p:cNvGrpSpPr>
            <a:grpSpLocks/>
          </p:cNvGrpSpPr>
          <p:nvPr/>
        </p:nvGrpSpPr>
        <p:grpSpPr bwMode="auto">
          <a:xfrm>
            <a:off x="533400" y="1752600"/>
            <a:ext cx="3200400" cy="3733800"/>
            <a:chOff x="336" y="1104"/>
            <a:chExt cx="2016" cy="2352"/>
          </a:xfrm>
        </p:grpSpPr>
        <p:sp>
          <p:nvSpPr>
            <p:cNvPr id="114703" name="Text Box 9"/>
            <p:cNvSpPr txBox="1">
              <a:spLocks noChangeArrowheads="1"/>
            </p:cNvSpPr>
            <p:nvPr/>
          </p:nvSpPr>
          <p:spPr bwMode="auto">
            <a:xfrm>
              <a:off x="336" y="1104"/>
              <a:ext cx="912" cy="523"/>
            </a:xfrm>
            <a:prstGeom prst="rect">
              <a:avLst/>
            </a:prstGeom>
            <a:solidFill>
              <a:srgbClr val="F8FDA2"/>
            </a:solidFill>
            <a:ln w="38100">
              <a:solidFill>
                <a:srgbClr val="A29D2E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679A3"/>
                  </a:solidFill>
                  <a:latin typeface="Calibri" pitchFamily="34" charset="0"/>
                </a:rPr>
                <a:t>Biology/ Genetics</a:t>
              </a:r>
            </a:p>
          </p:txBody>
        </p:sp>
        <p:sp>
          <p:nvSpPr>
            <p:cNvPr id="114704" name="Line 22"/>
            <p:cNvSpPr>
              <a:spLocks noChangeShapeType="1"/>
            </p:cNvSpPr>
            <p:nvPr/>
          </p:nvSpPr>
          <p:spPr bwMode="auto">
            <a:xfrm flipV="1">
              <a:off x="1248" y="1152"/>
              <a:ext cx="720" cy="0"/>
            </a:xfrm>
            <a:prstGeom prst="line">
              <a:avLst/>
            </a:prstGeom>
            <a:noFill/>
            <a:ln w="57150">
              <a:solidFill>
                <a:srgbClr val="A29D2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5" name="Line 23"/>
            <p:cNvSpPr>
              <a:spLocks noChangeShapeType="1"/>
            </p:cNvSpPr>
            <p:nvPr/>
          </p:nvSpPr>
          <p:spPr bwMode="auto">
            <a:xfrm>
              <a:off x="1248" y="1296"/>
              <a:ext cx="1104" cy="2160"/>
            </a:xfrm>
            <a:prstGeom prst="line">
              <a:avLst/>
            </a:prstGeom>
            <a:noFill/>
            <a:ln w="57150">
              <a:solidFill>
                <a:srgbClr val="A29D2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695" name="Group 27"/>
          <p:cNvGrpSpPr>
            <a:grpSpLocks/>
          </p:cNvGrpSpPr>
          <p:nvPr/>
        </p:nvGrpSpPr>
        <p:grpSpPr bwMode="auto">
          <a:xfrm>
            <a:off x="228600" y="2209800"/>
            <a:ext cx="3200400" cy="3581400"/>
            <a:chOff x="336" y="1104"/>
            <a:chExt cx="1872" cy="2256"/>
          </a:xfrm>
        </p:grpSpPr>
        <p:sp>
          <p:nvSpPr>
            <p:cNvPr id="114700" name="Text Box 14"/>
            <p:cNvSpPr txBox="1">
              <a:spLocks noChangeArrowheads="1"/>
            </p:cNvSpPr>
            <p:nvPr/>
          </p:nvSpPr>
          <p:spPr bwMode="auto">
            <a:xfrm>
              <a:off x="336" y="1872"/>
              <a:ext cx="1056" cy="542"/>
            </a:xfrm>
            <a:prstGeom prst="rect">
              <a:avLst/>
            </a:prstGeom>
            <a:solidFill>
              <a:srgbClr val="D0C1D5"/>
            </a:solidFill>
            <a:ln w="38100">
              <a:solidFill>
                <a:srgbClr val="49030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FF"/>
                  </a:solidFill>
                  <a:latin typeface="Calibri" pitchFamily="34" charset="0"/>
                </a:rPr>
                <a:t>Social Interactions</a:t>
              </a:r>
            </a:p>
          </p:txBody>
        </p:sp>
        <p:sp>
          <p:nvSpPr>
            <p:cNvPr id="114701" name="Line 25"/>
            <p:cNvSpPr>
              <a:spLocks noChangeShapeType="1"/>
            </p:cNvSpPr>
            <p:nvPr/>
          </p:nvSpPr>
          <p:spPr bwMode="auto">
            <a:xfrm flipH="1">
              <a:off x="1056" y="1104"/>
              <a:ext cx="1056" cy="768"/>
            </a:xfrm>
            <a:prstGeom prst="line">
              <a:avLst/>
            </a:prstGeom>
            <a:noFill/>
            <a:ln w="57150">
              <a:solidFill>
                <a:srgbClr val="49030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2" name="Line 26"/>
            <p:cNvSpPr>
              <a:spLocks noChangeShapeType="1"/>
            </p:cNvSpPr>
            <p:nvPr/>
          </p:nvSpPr>
          <p:spPr bwMode="auto">
            <a:xfrm>
              <a:off x="960" y="2400"/>
              <a:ext cx="1248" cy="960"/>
            </a:xfrm>
            <a:prstGeom prst="line">
              <a:avLst/>
            </a:prstGeom>
            <a:noFill/>
            <a:ln w="57150">
              <a:solidFill>
                <a:srgbClr val="49030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696" name="Line 19"/>
          <p:cNvSpPr>
            <a:spLocks noChangeShapeType="1"/>
          </p:cNvSpPr>
          <p:nvPr/>
        </p:nvSpPr>
        <p:spPr bwMode="auto">
          <a:xfrm>
            <a:off x="5105400" y="2209800"/>
            <a:ext cx="762000" cy="14478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7" name="Line 26"/>
          <p:cNvSpPr>
            <a:spLocks noChangeShapeType="1"/>
          </p:cNvSpPr>
          <p:nvPr/>
        </p:nvSpPr>
        <p:spPr bwMode="auto">
          <a:xfrm>
            <a:off x="1981200" y="3810000"/>
            <a:ext cx="1371600" cy="0"/>
          </a:xfrm>
          <a:prstGeom prst="line">
            <a:avLst/>
          </a:prstGeom>
          <a:noFill/>
          <a:ln w="57150">
            <a:solidFill>
              <a:srgbClr val="49030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8" name="Line 26"/>
          <p:cNvSpPr>
            <a:spLocks noChangeShapeType="1"/>
          </p:cNvSpPr>
          <p:nvPr/>
        </p:nvSpPr>
        <p:spPr bwMode="auto">
          <a:xfrm flipV="1">
            <a:off x="1905000" y="2209800"/>
            <a:ext cx="1371600" cy="914400"/>
          </a:xfrm>
          <a:prstGeom prst="line">
            <a:avLst/>
          </a:prstGeom>
          <a:noFill/>
          <a:ln w="57150">
            <a:solidFill>
              <a:srgbClr val="49030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9" name="Line 19"/>
          <p:cNvSpPr>
            <a:spLocks noChangeShapeType="1"/>
          </p:cNvSpPr>
          <p:nvPr/>
        </p:nvSpPr>
        <p:spPr bwMode="auto">
          <a:xfrm flipH="1">
            <a:off x="5029200" y="3657600"/>
            <a:ext cx="838200" cy="18288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4141" y="1062681"/>
            <a:ext cx="6623221" cy="5766487"/>
          </a:xfrm>
          <a:custGeom>
            <a:avLst/>
            <a:gdLst>
              <a:gd name="connsiteX0" fmla="*/ 5807675 w 6623221"/>
              <a:gd name="connsiteY0" fmla="*/ 172995 h 5766487"/>
              <a:gd name="connsiteX1" fmla="*/ 5725297 w 6623221"/>
              <a:gd name="connsiteY1" fmla="*/ 131805 h 5766487"/>
              <a:gd name="connsiteX2" fmla="*/ 5675870 w 6623221"/>
              <a:gd name="connsiteY2" fmla="*/ 123568 h 5766487"/>
              <a:gd name="connsiteX3" fmla="*/ 5642918 w 6623221"/>
              <a:gd name="connsiteY3" fmla="*/ 115330 h 5766487"/>
              <a:gd name="connsiteX4" fmla="*/ 5618205 w 6623221"/>
              <a:gd name="connsiteY4" fmla="*/ 98854 h 5766487"/>
              <a:gd name="connsiteX5" fmla="*/ 5544064 w 6623221"/>
              <a:gd name="connsiteY5" fmla="*/ 82378 h 5766487"/>
              <a:gd name="connsiteX6" fmla="*/ 5486400 w 6623221"/>
              <a:gd name="connsiteY6" fmla="*/ 74141 h 5766487"/>
              <a:gd name="connsiteX7" fmla="*/ 5461686 w 6623221"/>
              <a:gd name="connsiteY7" fmla="*/ 65903 h 5766487"/>
              <a:gd name="connsiteX8" fmla="*/ 5222789 w 6623221"/>
              <a:gd name="connsiteY8" fmla="*/ 49427 h 5766487"/>
              <a:gd name="connsiteX9" fmla="*/ 4975654 w 6623221"/>
              <a:gd name="connsiteY9" fmla="*/ 24714 h 5766487"/>
              <a:gd name="connsiteX10" fmla="*/ 4885037 w 6623221"/>
              <a:gd name="connsiteY10" fmla="*/ 16476 h 5766487"/>
              <a:gd name="connsiteX11" fmla="*/ 4514335 w 6623221"/>
              <a:gd name="connsiteY11" fmla="*/ 0 h 5766487"/>
              <a:gd name="connsiteX12" fmla="*/ 4069491 w 6623221"/>
              <a:gd name="connsiteY12" fmla="*/ 8238 h 5766487"/>
              <a:gd name="connsiteX13" fmla="*/ 3921210 w 6623221"/>
              <a:gd name="connsiteY13" fmla="*/ 24714 h 5766487"/>
              <a:gd name="connsiteX14" fmla="*/ 3805881 w 6623221"/>
              <a:gd name="connsiteY14" fmla="*/ 32951 h 5766487"/>
              <a:gd name="connsiteX15" fmla="*/ 3715264 w 6623221"/>
              <a:gd name="connsiteY15" fmla="*/ 49427 h 5766487"/>
              <a:gd name="connsiteX16" fmla="*/ 3599935 w 6623221"/>
              <a:gd name="connsiteY16" fmla="*/ 57665 h 5766487"/>
              <a:gd name="connsiteX17" fmla="*/ 3517556 w 6623221"/>
              <a:gd name="connsiteY17" fmla="*/ 74141 h 5766487"/>
              <a:gd name="connsiteX18" fmla="*/ 3476367 w 6623221"/>
              <a:gd name="connsiteY18" fmla="*/ 82378 h 5766487"/>
              <a:gd name="connsiteX19" fmla="*/ 3410464 w 6623221"/>
              <a:gd name="connsiteY19" fmla="*/ 98854 h 5766487"/>
              <a:gd name="connsiteX20" fmla="*/ 3377513 w 6623221"/>
              <a:gd name="connsiteY20" fmla="*/ 107092 h 5766487"/>
              <a:gd name="connsiteX21" fmla="*/ 3328086 w 6623221"/>
              <a:gd name="connsiteY21" fmla="*/ 123568 h 5766487"/>
              <a:gd name="connsiteX22" fmla="*/ 3262183 w 6623221"/>
              <a:gd name="connsiteY22" fmla="*/ 156519 h 5766487"/>
              <a:gd name="connsiteX23" fmla="*/ 3204518 w 6623221"/>
              <a:gd name="connsiteY23" fmla="*/ 189470 h 5766487"/>
              <a:gd name="connsiteX24" fmla="*/ 3179805 w 6623221"/>
              <a:gd name="connsiteY24" fmla="*/ 197708 h 5766487"/>
              <a:gd name="connsiteX25" fmla="*/ 3105664 w 6623221"/>
              <a:gd name="connsiteY25" fmla="*/ 255373 h 5766487"/>
              <a:gd name="connsiteX26" fmla="*/ 3072713 w 6623221"/>
              <a:gd name="connsiteY26" fmla="*/ 280087 h 5766487"/>
              <a:gd name="connsiteX27" fmla="*/ 3031524 w 6623221"/>
              <a:gd name="connsiteY27" fmla="*/ 313038 h 5766487"/>
              <a:gd name="connsiteX28" fmla="*/ 2998573 w 6623221"/>
              <a:gd name="connsiteY28" fmla="*/ 337751 h 5766487"/>
              <a:gd name="connsiteX29" fmla="*/ 2965621 w 6623221"/>
              <a:gd name="connsiteY29" fmla="*/ 362465 h 5766487"/>
              <a:gd name="connsiteX30" fmla="*/ 2957383 w 6623221"/>
              <a:gd name="connsiteY30" fmla="*/ 387178 h 5766487"/>
              <a:gd name="connsiteX31" fmla="*/ 2932670 w 6623221"/>
              <a:gd name="connsiteY31" fmla="*/ 403654 h 5766487"/>
              <a:gd name="connsiteX32" fmla="*/ 2907956 w 6623221"/>
              <a:gd name="connsiteY32" fmla="*/ 436605 h 5766487"/>
              <a:gd name="connsiteX33" fmla="*/ 2858529 w 6623221"/>
              <a:gd name="connsiteY33" fmla="*/ 518984 h 5766487"/>
              <a:gd name="connsiteX34" fmla="*/ 2833816 w 6623221"/>
              <a:gd name="connsiteY34" fmla="*/ 560173 h 5766487"/>
              <a:gd name="connsiteX35" fmla="*/ 2809102 w 6623221"/>
              <a:gd name="connsiteY35" fmla="*/ 593124 h 5766487"/>
              <a:gd name="connsiteX36" fmla="*/ 2784389 w 6623221"/>
              <a:gd name="connsiteY36" fmla="*/ 659027 h 5766487"/>
              <a:gd name="connsiteX37" fmla="*/ 2759675 w 6623221"/>
              <a:gd name="connsiteY37" fmla="*/ 708454 h 5766487"/>
              <a:gd name="connsiteX38" fmla="*/ 2751437 w 6623221"/>
              <a:gd name="connsiteY38" fmla="*/ 733168 h 5766487"/>
              <a:gd name="connsiteX39" fmla="*/ 2726724 w 6623221"/>
              <a:gd name="connsiteY39" fmla="*/ 774357 h 5766487"/>
              <a:gd name="connsiteX40" fmla="*/ 2693773 w 6623221"/>
              <a:gd name="connsiteY40" fmla="*/ 864973 h 5766487"/>
              <a:gd name="connsiteX41" fmla="*/ 2677297 w 6623221"/>
              <a:gd name="connsiteY41" fmla="*/ 889687 h 5766487"/>
              <a:gd name="connsiteX42" fmla="*/ 2660821 w 6623221"/>
              <a:gd name="connsiteY42" fmla="*/ 922638 h 5766487"/>
              <a:gd name="connsiteX43" fmla="*/ 2644345 w 6623221"/>
              <a:gd name="connsiteY43" fmla="*/ 963827 h 5766487"/>
              <a:gd name="connsiteX44" fmla="*/ 2619632 w 6623221"/>
              <a:gd name="connsiteY44" fmla="*/ 1021492 h 5766487"/>
              <a:gd name="connsiteX45" fmla="*/ 2553729 w 6623221"/>
              <a:gd name="connsiteY45" fmla="*/ 1112108 h 5766487"/>
              <a:gd name="connsiteX46" fmla="*/ 2529016 w 6623221"/>
              <a:gd name="connsiteY46" fmla="*/ 1161535 h 5766487"/>
              <a:gd name="connsiteX47" fmla="*/ 2504302 w 6623221"/>
              <a:gd name="connsiteY47" fmla="*/ 1194487 h 5766487"/>
              <a:gd name="connsiteX48" fmla="*/ 2421924 w 6623221"/>
              <a:gd name="connsiteY48" fmla="*/ 1268627 h 5766487"/>
              <a:gd name="connsiteX49" fmla="*/ 2380735 w 6623221"/>
              <a:gd name="connsiteY49" fmla="*/ 1318054 h 5766487"/>
              <a:gd name="connsiteX50" fmla="*/ 2347783 w 6623221"/>
              <a:gd name="connsiteY50" fmla="*/ 1342768 h 5766487"/>
              <a:gd name="connsiteX51" fmla="*/ 2298356 w 6623221"/>
              <a:gd name="connsiteY51" fmla="*/ 1375719 h 5766487"/>
              <a:gd name="connsiteX52" fmla="*/ 2215978 w 6623221"/>
              <a:gd name="connsiteY52" fmla="*/ 1433384 h 5766487"/>
              <a:gd name="connsiteX53" fmla="*/ 2158313 w 6623221"/>
              <a:gd name="connsiteY53" fmla="*/ 1474573 h 5766487"/>
              <a:gd name="connsiteX54" fmla="*/ 2108886 w 6623221"/>
              <a:gd name="connsiteY54" fmla="*/ 1515762 h 5766487"/>
              <a:gd name="connsiteX55" fmla="*/ 2059459 w 6623221"/>
              <a:gd name="connsiteY55" fmla="*/ 1548714 h 5766487"/>
              <a:gd name="connsiteX56" fmla="*/ 1993556 w 6623221"/>
              <a:gd name="connsiteY56" fmla="*/ 1589903 h 5766487"/>
              <a:gd name="connsiteX57" fmla="*/ 1960605 w 6623221"/>
              <a:gd name="connsiteY57" fmla="*/ 1614616 h 5766487"/>
              <a:gd name="connsiteX58" fmla="*/ 1927654 w 6623221"/>
              <a:gd name="connsiteY58" fmla="*/ 1631092 h 5766487"/>
              <a:gd name="connsiteX59" fmla="*/ 1902940 w 6623221"/>
              <a:gd name="connsiteY59" fmla="*/ 1655805 h 5766487"/>
              <a:gd name="connsiteX60" fmla="*/ 1878227 w 6623221"/>
              <a:gd name="connsiteY60" fmla="*/ 1672281 h 5766487"/>
              <a:gd name="connsiteX61" fmla="*/ 1845275 w 6623221"/>
              <a:gd name="connsiteY61" fmla="*/ 1696995 h 5766487"/>
              <a:gd name="connsiteX62" fmla="*/ 1820562 w 6623221"/>
              <a:gd name="connsiteY62" fmla="*/ 1705233 h 5766487"/>
              <a:gd name="connsiteX63" fmla="*/ 1795848 w 6623221"/>
              <a:gd name="connsiteY63" fmla="*/ 1721708 h 5766487"/>
              <a:gd name="connsiteX64" fmla="*/ 1721708 w 6623221"/>
              <a:gd name="connsiteY64" fmla="*/ 1746422 h 5766487"/>
              <a:gd name="connsiteX65" fmla="*/ 1688756 w 6623221"/>
              <a:gd name="connsiteY65" fmla="*/ 1762897 h 5766487"/>
              <a:gd name="connsiteX66" fmla="*/ 1655805 w 6623221"/>
              <a:gd name="connsiteY66" fmla="*/ 1771135 h 5766487"/>
              <a:gd name="connsiteX67" fmla="*/ 1565189 w 6623221"/>
              <a:gd name="connsiteY67" fmla="*/ 1795849 h 5766487"/>
              <a:gd name="connsiteX68" fmla="*/ 1499286 w 6623221"/>
              <a:gd name="connsiteY68" fmla="*/ 1804087 h 5766487"/>
              <a:gd name="connsiteX69" fmla="*/ 1466335 w 6623221"/>
              <a:gd name="connsiteY69" fmla="*/ 1812324 h 5766487"/>
              <a:gd name="connsiteX70" fmla="*/ 1441621 w 6623221"/>
              <a:gd name="connsiteY70" fmla="*/ 1820562 h 5766487"/>
              <a:gd name="connsiteX71" fmla="*/ 1161535 w 6623221"/>
              <a:gd name="connsiteY71" fmla="*/ 1853514 h 5766487"/>
              <a:gd name="connsiteX72" fmla="*/ 1087394 w 6623221"/>
              <a:gd name="connsiteY72" fmla="*/ 1861751 h 5766487"/>
              <a:gd name="connsiteX73" fmla="*/ 980302 w 6623221"/>
              <a:gd name="connsiteY73" fmla="*/ 1869989 h 5766487"/>
              <a:gd name="connsiteX74" fmla="*/ 840259 w 6623221"/>
              <a:gd name="connsiteY74" fmla="*/ 1886465 h 5766487"/>
              <a:gd name="connsiteX75" fmla="*/ 642551 w 6623221"/>
              <a:gd name="connsiteY75" fmla="*/ 1894703 h 5766487"/>
              <a:gd name="connsiteX76" fmla="*/ 601362 w 6623221"/>
              <a:gd name="connsiteY76" fmla="*/ 1902941 h 5766487"/>
              <a:gd name="connsiteX77" fmla="*/ 568410 w 6623221"/>
              <a:gd name="connsiteY77" fmla="*/ 1911178 h 5766487"/>
              <a:gd name="connsiteX78" fmla="*/ 469556 w 6623221"/>
              <a:gd name="connsiteY78" fmla="*/ 1927654 h 5766487"/>
              <a:gd name="connsiteX79" fmla="*/ 444843 w 6623221"/>
              <a:gd name="connsiteY79" fmla="*/ 1944130 h 5766487"/>
              <a:gd name="connsiteX80" fmla="*/ 411891 w 6623221"/>
              <a:gd name="connsiteY80" fmla="*/ 1952368 h 5766487"/>
              <a:gd name="connsiteX81" fmla="*/ 370702 w 6623221"/>
              <a:gd name="connsiteY81" fmla="*/ 1968843 h 5766487"/>
              <a:gd name="connsiteX82" fmla="*/ 345989 w 6623221"/>
              <a:gd name="connsiteY82" fmla="*/ 1985319 h 5766487"/>
              <a:gd name="connsiteX83" fmla="*/ 313037 w 6623221"/>
              <a:gd name="connsiteY83" fmla="*/ 2001795 h 5766487"/>
              <a:gd name="connsiteX84" fmla="*/ 263610 w 6623221"/>
              <a:gd name="connsiteY84" fmla="*/ 2026508 h 5766487"/>
              <a:gd name="connsiteX85" fmla="*/ 214183 w 6623221"/>
              <a:gd name="connsiteY85" fmla="*/ 2067697 h 5766487"/>
              <a:gd name="connsiteX86" fmla="*/ 189470 w 6623221"/>
              <a:gd name="connsiteY86" fmla="*/ 2092411 h 5766487"/>
              <a:gd name="connsiteX87" fmla="*/ 156518 w 6623221"/>
              <a:gd name="connsiteY87" fmla="*/ 2108887 h 5766487"/>
              <a:gd name="connsiteX88" fmla="*/ 131805 w 6623221"/>
              <a:gd name="connsiteY88" fmla="*/ 2125362 h 5766487"/>
              <a:gd name="connsiteX89" fmla="*/ 115329 w 6623221"/>
              <a:gd name="connsiteY89" fmla="*/ 2158314 h 5766487"/>
              <a:gd name="connsiteX90" fmla="*/ 57664 w 6623221"/>
              <a:gd name="connsiteY90" fmla="*/ 2232454 h 5766487"/>
              <a:gd name="connsiteX91" fmla="*/ 41189 w 6623221"/>
              <a:gd name="connsiteY91" fmla="*/ 2273643 h 5766487"/>
              <a:gd name="connsiteX92" fmla="*/ 24713 w 6623221"/>
              <a:gd name="connsiteY92" fmla="*/ 2331308 h 5766487"/>
              <a:gd name="connsiteX93" fmla="*/ 16475 w 6623221"/>
              <a:gd name="connsiteY93" fmla="*/ 2372497 h 5766487"/>
              <a:gd name="connsiteX94" fmla="*/ 0 w 6623221"/>
              <a:gd name="connsiteY94" fmla="*/ 2504303 h 5766487"/>
              <a:gd name="connsiteX95" fmla="*/ 24713 w 6623221"/>
              <a:gd name="connsiteY95" fmla="*/ 2957384 h 5766487"/>
              <a:gd name="connsiteX96" fmla="*/ 41189 w 6623221"/>
              <a:gd name="connsiteY96" fmla="*/ 3097427 h 5766487"/>
              <a:gd name="connsiteX97" fmla="*/ 49427 w 6623221"/>
              <a:gd name="connsiteY97" fmla="*/ 3163330 h 5766487"/>
              <a:gd name="connsiteX98" fmla="*/ 57664 w 6623221"/>
              <a:gd name="connsiteY98" fmla="*/ 3262184 h 5766487"/>
              <a:gd name="connsiteX99" fmla="*/ 82378 w 6623221"/>
              <a:gd name="connsiteY99" fmla="*/ 3344562 h 5766487"/>
              <a:gd name="connsiteX100" fmla="*/ 98854 w 6623221"/>
              <a:gd name="connsiteY100" fmla="*/ 3410465 h 5766487"/>
              <a:gd name="connsiteX101" fmla="*/ 107091 w 6623221"/>
              <a:gd name="connsiteY101" fmla="*/ 3459892 h 5766487"/>
              <a:gd name="connsiteX102" fmla="*/ 115329 w 6623221"/>
              <a:gd name="connsiteY102" fmla="*/ 3484605 h 5766487"/>
              <a:gd name="connsiteX103" fmla="*/ 123567 w 6623221"/>
              <a:gd name="connsiteY103" fmla="*/ 3517557 h 5766487"/>
              <a:gd name="connsiteX104" fmla="*/ 148281 w 6623221"/>
              <a:gd name="connsiteY104" fmla="*/ 3583460 h 5766487"/>
              <a:gd name="connsiteX105" fmla="*/ 181232 w 6623221"/>
              <a:gd name="connsiteY105" fmla="*/ 3649362 h 5766487"/>
              <a:gd name="connsiteX106" fmla="*/ 189470 w 6623221"/>
              <a:gd name="connsiteY106" fmla="*/ 3674076 h 5766487"/>
              <a:gd name="connsiteX107" fmla="*/ 214183 w 6623221"/>
              <a:gd name="connsiteY107" fmla="*/ 3707027 h 5766487"/>
              <a:gd name="connsiteX108" fmla="*/ 271848 w 6623221"/>
              <a:gd name="connsiteY108" fmla="*/ 3789405 h 5766487"/>
              <a:gd name="connsiteX109" fmla="*/ 304800 w 6623221"/>
              <a:gd name="connsiteY109" fmla="*/ 3822357 h 5766487"/>
              <a:gd name="connsiteX110" fmla="*/ 321275 w 6623221"/>
              <a:gd name="connsiteY110" fmla="*/ 3847070 h 5766487"/>
              <a:gd name="connsiteX111" fmla="*/ 362464 w 6623221"/>
              <a:gd name="connsiteY111" fmla="*/ 3871784 h 5766487"/>
              <a:gd name="connsiteX112" fmla="*/ 387178 w 6623221"/>
              <a:gd name="connsiteY112" fmla="*/ 3896497 h 5766487"/>
              <a:gd name="connsiteX113" fmla="*/ 461318 w 6623221"/>
              <a:gd name="connsiteY113" fmla="*/ 3954162 h 5766487"/>
              <a:gd name="connsiteX114" fmla="*/ 486032 w 6623221"/>
              <a:gd name="connsiteY114" fmla="*/ 3970638 h 5766487"/>
              <a:gd name="connsiteX115" fmla="*/ 510745 w 6623221"/>
              <a:gd name="connsiteY115" fmla="*/ 3978876 h 5766487"/>
              <a:gd name="connsiteX116" fmla="*/ 593124 w 6623221"/>
              <a:gd name="connsiteY116" fmla="*/ 4028303 h 5766487"/>
              <a:gd name="connsiteX117" fmla="*/ 634313 w 6623221"/>
              <a:gd name="connsiteY117" fmla="*/ 4053016 h 5766487"/>
              <a:gd name="connsiteX118" fmla="*/ 683740 w 6623221"/>
              <a:gd name="connsiteY118" fmla="*/ 4069492 h 5766487"/>
              <a:gd name="connsiteX119" fmla="*/ 708454 w 6623221"/>
              <a:gd name="connsiteY119" fmla="*/ 4077730 h 5766487"/>
              <a:gd name="connsiteX120" fmla="*/ 823783 w 6623221"/>
              <a:gd name="connsiteY120" fmla="*/ 4102443 h 5766487"/>
              <a:gd name="connsiteX121" fmla="*/ 823783 w 6623221"/>
              <a:gd name="connsiteY121" fmla="*/ 4102443 h 5766487"/>
              <a:gd name="connsiteX122" fmla="*/ 864973 w 6623221"/>
              <a:gd name="connsiteY122" fmla="*/ 4110681 h 5766487"/>
              <a:gd name="connsiteX123" fmla="*/ 897924 w 6623221"/>
              <a:gd name="connsiteY123" fmla="*/ 4118919 h 5766487"/>
              <a:gd name="connsiteX124" fmla="*/ 955589 w 6623221"/>
              <a:gd name="connsiteY124" fmla="*/ 4127157 h 5766487"/>
              <a:gd name="connsiteX125" fmla="*/ 988540 w 6623221"/>
              <a:gd name="connsiteY125" fmla="*/ 4135395 h 5766487"/>
              <a:gd name="connsiteX126" fmla="*/ 1029729 w 6623221"/>
              <a:gd name="connsiteY126" fmla="*/ 4143633 h 5766487"/>
              <a:gd name="connsiteX127" fmla="*/ 1062681 w 6623221"/>
              <a:gd name="connsiteY127" fmla="*/ 4151870 h 5766487"/>
              <a:gd name="connsiteX128" fmla="*/ 1169773 w 6623221"/>
              <a:gd name="connsiteY128" fmla="*/ 4176584 h 5766487"/>
              <a:gd name="connsiteX129" fmla="*/ 1268627 w 6623221"/>
              <a:gd name="connsiteY129" fmla="*/ 4209535 h 5766487"/>
              <a:gd name="connsiteX130" fmla="*/ 1293340 w 6623221"/>
              <a:gd name="connsiteY130" fmla="*/ 4217773 h 5766487"/>
              <a:gd name="connsiteX131" fmla="*/ 1318054 w 6623221"/>
              <a:gd name="connsiteY131" fmla="*/ 4226011 h 5766487"/>
              <a:gd name="connsiteX132" fmla="*/ 1400432 w 6623221"/>
              <a:gd name="connsiteY132" fmla="*/ 4250724 h 5766487"/>
              <a:gd name="connsiteX133" fmla="*/ 1433383 w 6623221"/>
              <a:gd name="connsiteY133" fmla="*/ 4258962 h 5766487"/>
              <a:gd name="connsiteX134" fmla="*/ 1482810 w 6623221"/>
              <a:gd name="connsiteY134" fmla="*/ 4275438 h 5766487"/>
              <a:gd name="connsiteX135" fmla="*/ 1540475 w 6623221"/>
              <a:gd name="connsiteY135" fmla="*/ 4283676 h 5766487"/>
              <a:gd name="connsiteX136" fmla="*/ 1565189 w 6623221"/>
              <a:gd name="connsiteY136" fmla="*/ 4291914 h 5766487"/>
              <a:gd name="connsiteX137" fmla="*/ 1639329 w 6623221"/>
              <a:gd name="connsiteY137" fmla="*/ 4324865 h 5766487"/>
              <a:gd name="connsiteX138" fmla="*/ 1680518 w 6623221"/>
              <a:gd name="connsiteY138" fmla="*/ 4349578 h 5766487"/>
              <a:gd name="connsiteX139" fmla="*/ 1713470 w 6623221"/>
              <a:gd name="connsiteY139" fmla="*/ 4374292 h 5766487"/>
              <a:gd name="connsiteX140" fmla="*/ 1762897 w 6623221"/>
              <a:gd name="connsiteY140" fmla="*/ 4390768 h 5766487"/>
              <a:gd name="connsiteX141" fmla="*/ 1804086 w 6623221"/>
              <a:gd name="connsiteY141" fmla="*/ 4407243 h 5766487"/>
              <a:gd name="connsiteX142" fmla="*/ 1845275 w 6623221"/>
              <a:gd name="connsiteY142" fmla="*/ 4431957 h 5766487"/>
              <a:gd name="connsiteX143" fmla="*/ 1869989 w 6623221"/>
              <a:gd name="connsiteY143" fmla="*/ 4440195 h 5766487"/>
              <a:gd name="connsiteX144" fmla="*/ 1927654 w 6623221"/>
              <a:gd name="connsiteY144" fmla="*/ 4473146 h 5766487"/>
              <a:gd name="connsiteX145" fmla="*/ 1952367 w 6623221"/>
              <a:gd name="connsiteY145" fmla="*/ 4481384 h 5766487"/>
              <a:gd name="connsiteX146" fmla="*/ 1977081 w 6623221"/>
              <a:gd name="connsiteY146" fmla="*/ 4497860 h 5766487"/>
              <a:gd name="connsiteX147" fmla="*/ 2010032 w 6623221"/>
              <a:gd name="connsiteY147" fmla="*/ 4514335 h 5766487"/>
              <a:gd name="connsiteX148" fmla="*/ 2051221 w 6623221"/>
              <a:gd name="connsiteY148" fmla="*/ 4539049 h 5766487"/>
              <a:gd name="connsiteX149" fmla="*/ 2075935 w 6623221"/>
              <a:gd name="connsiteY149" fmla="*/ 4547287 h 5766487"/>
              <a:gd name="connsiteX150" fmla="*/ 2100648 w 6623221"/>
              <a:gd name="connsiteY150" fmla="*/ 4563762 h 5766487"/>
              <a:gd name="connsiteX151" fmla="*/ 2133600 w 6623221"/>
              <a:gd name="connsiteY151" fmla="*/ 4580238 h 5766487"/>
              <a:gd name="connsiteX152" fmla="*/ 2191264 w 6623221"/>
              <a:gd name="connsiteY152" fmla="*/ 4613189 h 5766487"/>
              <a:gd name="connsiteX153" fmla="*/ 2215978 w 6623221"/>
              <a:gd name="connsiteY153" fmla="*/ 4637903 h 5766487"/>
              <a:gd name="connsiteX154" fmla="*/ 2248929 w 6623221"/>
              <a:gd name="connsiteY154" fmla="*/ 4646141 h 5766487"/>
              <a:gd name="connsiteX155" fmla="*/ 2290118 w 6623221"/>
              <a:gd name="connsiteY155" fmla="*/ 4679092 h 5766487"/>
              <a:gd name="connsiteX156" fmla="*/ 2364259 w 6623221"/>
              <a:gd name="connsiteY156" fmla="*/ 4736757 h 5766487"/>
              <a:gd name="connsiteX157" fmla="*/ 2388973 w 6623221"/>
              <a:gd name="connsiteY157" fmla="*/ 4761470 h 5766487"/>
              <a:gd name="connsiteX158" fmla="*/ 2446637 w 6623221"/>
              <a:gd name="connsiteY158" fmla="*/ 4802660 h 5766487"/>
              <a:gd name="connsiteX159" fmla="*/ 2463113 w 6623221"/>
              <a:gd name="connsiteY159" fmla="*/ 4827373 h 5766487"/>
              <a:gd name="connsiteX160" fmla="*/ 2529016 w 6623221"/>
              <a:gd name="connsiteY160" fmla="*/ 4876800 h 5766487"/>
              <a:gd name="connsiteX161" fmla="*/ 2570205 w 6623221"/>
              <a:gd name="connsiteY161" fmla="*/ 4917989 h 5766487"/>
              <a:gd name="connsiteX162" fmla="*/ 2636108 w 6623221"/>
              <a:gd name="connsiteY162" fmla="*/ 4992130 h 5766487"/>
              <a:gd name="connsiteX163" fmla="*/ 2669059 w 6623221"/>
              <a:gd name="connsiteY163" fmla="*/ 5016843 h 5766487"/>
              <a:gd name="connsiteX164" fmla="*/ 2710248 w 6623221"/>
              <a:gd name="connsiteY164" fmla="*/ 5066270 h 5766487"/>
              <a:gd name="connsiteX165" fmla="*/ 2759675 w 6623221"/>
              <a:gd name="connsiteY165" fmla="*/ 5107460 h 5766487"/>
              <a:gd name="connsiteX166" fmla="*/ 2784389 w 6623221"/>
              <a:gd name="connsiteY166" fmla="*/ 5140411 h 5766487"/>
              <a:gd name="connsiteX167" fmla="*/ 2817340 w 6623221"/>
              <a:gd name="connsiteY167" fmla="*/ 5156887 h 5766487"/>
              <a:gd name="connsiteX168" fmla="*/ 2875005 w 6623221"/>
              <a:gd name="connsiteY168" fmla="*/ 5214551 h 5766487"/>
              <a:gd name="connsiteX169" fmla="*/ 2949145 w 6623221"/>
              <a:gd name="connsiteY169" fmla="*/ 5255741 h 5766487"/>
              <a:gd name="connsiteX170" fmla="*/ 2973859 w 6623221"/>
              <a:gd name="connsiteY170" fmla="*/ 5288692 h 5766487"/>
              <a:gd name="connsiteX171" fmla="*/ 3048000 w 6623221"/>
              <a:gd name="connsiteY171" fmla="*/ 5329881 h 5766487"/>
              <a:gd name="connsiteX172" fmla="*/ 3146854 w 6623221"/>
              <a:gd name="connsiteY172" fmla="*/ 5412260 h 5766487"/>
              <a:gd name="connsiteX173" fmla="*/ 3179805 w 6623221"/>
              <a:gd name="connsiteY173" fmla="*/ 5436973 h 5766487"/>
              <a:gd name="connsiteX174" fmla="*/ 3253945 w 6623221"/>
              <a:gd name="connsiteY174" fmla="*/ 5469924 h 5766487"/>
              <a:gd name="connsiteX175" fmla="*/ 3328086 w 6623221"/>
              <a:gd name="connsiteY175" fmla="*/ 5519351 h 5766487"/>
              <a:gd name="connsiteX176" fmla="*/ 3369275 w 6623221"/>
              <a:gd name="connsiteY176" fmla="*/ 5535827 h 5766487"/>
              <a:gd name="connsiteX177" fmla="*/ 3402227 w 6623221"/>
              <a:gd name="connsiteY177" fmla="*/ 5552303 h 5766487"/>
              <a:gd name="connsiteX178" fmla="*/ 3476367 w 6623221"/>
              <a:gd name="connsiteY178" fmla="*/ 5577016 h 5766487"/>
              <a:gd name="connsiteX179" fmla="*/ 3550508 w 6623221"/>
              <a:gd name="connsiteY179" fmla="*/ 5609968 h 5766487"/>
              <a:gd name="connsiteX180" fmla="*/ 3583459 w 6623221"/>
              <a:gd name="connsiteY180" fmla="*/ 5618205 h 5766487"/>
              <a:gd name="connsiteX181" fmla="*/ 3682313 w 6623221"/>
              <a:gd name="connsiteY181" fmla="*/ 5651157 h 5766487"/>
              <a:gd name="connsiteX182" fmla="*/ 3731740 w 6623221"/>
              <a:gd name="connsiteY182" fmla="*/ 5659395 h 5766487"/>
              <a:gd name="connsiteX183" fmla="*/ 3830594 w 6623221"/>
              <a:gd name="connsiteY183" fmla="*/ 5692346 h 5766487"/>
              <a:gd name="connsiteX184" fmla="*/ 3921210 w 6623221"/>
              <a:gd name="connsiteY184" fmla="*/ 5700584 h 5766487"/>
              <a:gd name="connsiteX185" fmla="*/ 3970637 w 6623221"/>
              <a:gd name="connsiteY185" fmla="*/ 5708822 h 5766487"/>
              <a:gd name="connsiteX186" fmla="*/ 4003589 w 6623221"/>
              <a:gd name="connsiteY186" fmla="*/ 5717060 h 5766487"/>
              <a:gd name="connsiteX187" fmla="*/ 4085967 w 6623221"/>
              <a:gd name="connsiteY187" fmla="*/ 5725297 h 5766487"/>
              <a:gd name="connsiteX188" fmla="*/ 4184821 w 6623221"/>
              <a:gd name="connsiteY188" fmla="*/ 5741773 h 5766487"/>
              <a:gd name="connsiteX189" fmla="*/ 4308389 w 6623221"/>
              <a:gd name="connsiteY189" fmla="*/ 5750011 h 5766487"/>
              <a:gd name="connsiteX190" fmla="*/ 4415481 w 6623221"/>
              <a:gd name="connsiteY190" fmla="*/ 5758249 h 5766487"/>
              <a:gd name="connsiteX191" fmla="*/ 4555524 w 6623221"/>
              <a:gd name="connsiteY191" fmla="*/ 5766487 h 5766487"/>
              <a:gd name="connsiteX192" fmla="*/ 4786183 w 6623221"/>
              <a:gd name="connsiteY192" fmla="*/ 5758249 h 5766487"/>
              <a:gd name="connsiteX193" fmla="*/ 4810897 w 6623221"/>
              <a:gd name="connsiteY193" fmla="*/ 5750011 h 5766487"/>
              <a:gd name="connsiteX194" fmla="*/ 4885037 w 6623221"/>
              <a:gd name="connsiteY194" fmla="*/ 5741773 h 5766487"/>
              <a:gd name="connsiteX195" fmla="*/ 4909751 w 6623221"/>
              <a:gd name="connsiteY195" fmla="*/ 5733535 h 5766487"/>
              <a:gd name="connsiteX196" fmla="*/ 4983891 w 6623221"/>
              <a:gd name="connsiteY196" fmla="*/ 5700584 h 5766487"/>
              <a:gd name="connsiteX197" fmla="*/ 5033318 w 6623221"/>
              <a:gd name="connsiteY197" fmla="*/ 5684108 h 5766487"/>
              <a:gd name="connsiteX198" fmla="*/ 5058032 w 6623221"/>
              <a:gd name="connsiteY198" fmla="*/ 5675870 h 5766487"/>
              <a:gd name="connsiteX199" fmla="*/ 5082745 w 6623221"/>
              <a:gd name="connsiteY199" fmla="*/ 5659395 h 5766487"/>
              <a:gd name="connsiteX200" fmla="*/ 5148648 w 6623221"/>
              <a:gd name="connsiteY200" fmla="*/ 5634681 h 5766487"/>
              <a:gd name="connsiteX201" fmla="*/ 5181600 w 6623221"/>
              <a:gd name="connsiteY201" fmla="*/ 5609968 h 5766487"/>
              <a:gd name="connsiteX202" fmla="*/ 5255740 w 6623221"/>
              <a:gd name="connsiteY202" fmla="*/ 5577016 h 5766487"/>
              <a:gd name="connsiteX203" fmla="*/ 5313405 w 6623221"/>
              <a:gd name="connsiteY203" fmla="*/ 5552303 h 5766487"/>
              <a:gd name="connsiteX204" fmla="*/ 5354594 w 6623221"/>
              <a:gd name="connsiteY204" fmla="*/ 5527589 h 5766487"/>
              <a:gd name="connsiteX205" fmla="*/ 5404021 w 6623221"/>
              <a:gd name="connsiteY205" fmla="*/ 5494638 h 5766487"/>
              <a:gd name="connsiteX206" fmla="*/ 5445210 w 6623221"/>
              <a:gd name="connsiteY206" fmla="*/ 5461687 h 5766487"/>
              <a:gd name="connsiteX207" fmla="*/ 5502875 w 6623221"/>
              <a:gd name="connsiteY207" fmla="*/ 5404022 h 5766487"/>
              <a:gd name="connsiteX208" fmla="*/ 5535827 w 6623221"/>
              <a:gd name="connsiteY208" fmla="*/ 5371070 h 5766487"/>
              <a:gd name="connsiteX209" fmla="*/ 5577016 w 6623221"/>
              <a:gd name="connsiteY209" fmla="*/ 5338119 h 5766487"/>
              <a:gd name="connsiteX210" fmla="*/ 5593491 w 6623221"/>
              <a:gd name="connsiteY210" fmla="*/ 5313405 h 5766487"/>
              <a:gd name="connsiteX211" fmla="*/ 5634681 w 6623221"/>
              <a:gd name="connsiteY211" fmla="*/ 5280454 h 5766487"/>
              <a:gd name="connsiteX212" fmla="*/ 5675870 w 6623221"/>
              <a:gd name="connsiteY212" fmla="*/ 5222789 h 5766487"/>
              <a:gd name="connsiteX213" fmla="*/ 5700583 w 6623221"/>
              <a:gd name="connsiteY213" fmla="*/ 5189838 h 5766487"/>
              <a:gd name="connsiteX214" fmla="*/ 5717059 w 6623221"/>
              <a:gd name="connsiteY214" fmla="*/ 5165124 h 5766487"/>
              <a:gd name="connsiteX215" fmla="*/ 5741773 w 6623221"/>
              <a:gd name="connsiteY215" fmla="*/ 5140411 h 5766487"/>
              <a:gd name="connsiteX216" fmla="*/ 5774724 w 6623221"/>
              <a:gd name="connsiteY216" fmla="*/ 5090984 h 5766487"/>
              <a:gd name="connsiteX217" fmla="*/ 5791200 w 6623221"/>
              <a:gd name="connsiteY217" fmla="*/ 5066270 h 5766487"/>
              <a:gd name="connsiteX218" fmla="*/ 5815913 w 6623221"/>
              <a:gd name="connsiteY218" fmla="*/ 5041557 h 5766487"/>
              <a:gd name="connsiteX219" fmla="*/ 5832389 w 6623221"/>
              <a:gd name="connsiteY219" fmla="*/ 5000368 h 5766487"/>
              <a:gd name="connsiteX220" fmla="*/ 5848864 w 6623221"/>
              <a:gd name="connsiteY220" fmla="*/ 4967416 h 5766487"/>
              <a:gd name="connsiteX221" fmla="*/ 5857102 w 6623221"/>
              <a:gd name="connsiteY221" fmla="*/ 4942703 h 5766487"/>
              <a:gd name="connsiteX222" fmla="*/ 5873578 w 6623221"/>
              <a:gd name="connsiteY222" fmla="*/ 4909751 h 5766487"/>
              <a:gd name="connsiteX223" fmla="*/ 5881816 w 6623221"/>
              <a:gd name="connsiteY223" fmla="*/ 4885038 h 5766487"/>
              <a:gd name="connsiteX224" fmla="*/ 5914767 w 6623221"/>
              <a:gd name="connsiteY224" fmla="*/ 4819135 h 5766487"/>
              <a:gd name="connsiteX225" fmla="*/ 5931243 w 6623221"/>
              <a:gd name="connsiteY225" fmla="*/ 4761470 h 5766487"/>
              <a:gd name="connsiteX226" fmla="*/ 5955956 w 6623221"/>
              <a:gd name="connsiteY226" fmla="*/ 4679092 h 5766487"/>
              <a:gd name="connsiteX227" fmla="*/ 5972432 w 6623221"/>
              <a:gd name="connsiteY227" fmla="*/ 4604951 h 5766487"/>
              <a:gd name="connsiteX228" fmla="*/ 5980670 w 6623221"/>
              <a:gd name="connsiteY228" fmla="*/ 4547287 h 5766487"/>
              <a:gd name="connsiteX229" fmla="*/ 5988908 w 6623221"/>
              <a:gd name="connsiteY229" fmla="*/ 4497860 h 5766487"/>
              <a:gd name="connsiteX230" fmla="*/ 6005383 w 6623221"/>
              <a:gd name="connsiteY230" fmla="*/ 4349578 h 5766487"/>
              <a:gd name="connsiteX231" fmla="*/ 5997145 w 6623221"/>
              <a:gd name="connsiteY231" fmla="*/ 3723503 h 5766487"/>
              <a:gd name="connsiteX232" fmla="*/ 5980670 w 6623221"/>
              <a:gd name="connsiteY232" fmla="*/ 3599935 h 5766487"/>
              <a:gd name="connsiteX233" fmla="*/ 5972432 w 6623221"/>
              <a:gd name="connsiteY233" fmla="*/ 3501081 h 5766487"/>
              <a:gd name="connsiteX234" fmla="*/ 5955956 w 6623221"/>
              <a:gd name="connsiteY234" fmla="*/ 3402227 h 5766487"/>
              <a:gd name="connsiteX235" fmla="*/ 5947718 w 6623221"/>
              <a:gd name="connsiteY235" fmla="*/ 3303373 h 5766487"/>
              <a:gd name="connsiteX236" fmla="*/ 5931243 w 6623221"/>
              <a:gd name="connsiteY236" fmla="*/ 3188043 h 5766487"/>
              <a:gd name="connsiteX237" fmla="*/ 5923005 w 6623221"/>
              <a:gd name="connsiteY237" fmla="*/ 3080951 h 5766487"/>
              <a:gd name="connsiteX238" fmla="*/ 5939481 w 6623221"/>
              <a:gd name="connsiteY238" fmla="*/ 2743200 h 5766487"/>
              <a:gd name="connsiteX239" fmla="*/ 5947718 w 6623221"/>
              <a:gd name="connsiteY239" fmla="*/ 2718487 h 5766487"/>
              <a:gd name="connsiteX240" fmla="*/ 5955956 w 6623221"/>
              <a:gd name="connsiteY240" fmla="*/ 2644346 h 5766487"/>
              <a:gd name="connsiteX241" fmla="*/ 5964194 w 6623221"/>
              <a:gd name="connsiteY241" fmla="*/ 2619633 h 5766487"/>
              <a:gd name="connsiteX242" fmla="*/ 5980670 w 6623221"/>
              <a:gd name="connsiteY242" fmla="*/ 2553730 h 5766487"/>
              <a:gd name="connsiteX243" fmla="*/ 5988908 w 6623221"/>
              <a:gd name="connsiteY243" fmla="*/ 2504303 h 5766487"/>
              <a:gd name="connsiteX244" fmla="*/ 6005383 w 6623221"/>
              <a:gd name="connsiteY244" fmla="*/ 2454876 h 5766487"/>
              <a:gd name="connsiteX245" fmla="*/ 6013621 w 6623221"/>
              <a:gd name="connsiteY245" fmla="*/ 2430162 h 5766487"/>
              <a:gd name="connsiteX246" fmla="*/ 6038335 w 6623221"/>
              <a:gd name="connsiteY246" fmla="*/ 2347784 h 5766487"/>
              <a:gd name="connsiteX247" fmla="*/ 6046573 w 6623221"/>
              <a:gd name="connsiteY247" fmla="*/ 2323070 h 5766487"/>
              <a:gd name="connsiteX248" fmla="*/ 6054810 w 6623221"/>
              <a:gd name="connsiteY248" fmla="*/ 2290119 h 5766487"/>
              <a:gd name="connsiteX249" fmla="*/ 6071286 w 6623221"/>
              <a:gd name="connsiteY249" fmla="*/ 2265405 h 5766487"/>
              <a:gd name="connsiteX250" fmla="*/ 6096000 w 6623221"/>
              <a:gd name="connsiteY250" fmla="*/ 2199503 h 5766487"/>
              <a:gd name="connsiteX251" fmla="*/ 6112475 w 6623221"/>
              <a:gd name="connsiteY251" fmla="*/ 2150076 h 5766487"/>
              <a:gd name="connsiteX252" fmla="*/ 6120713 w 6623221"/>
              <a:gd name="connsiteY252" fmla="*/ 2125362 h 5766487"/>
              <a:gd name="connsiteX253" fmla="*/ 6137189 w 6623221"/>
              <a:gd name="connsiteY253" fmla="*/ 2100649 h 5766487"/>
              <a:gd name="connsiteX254" fmla="*/ 6170140 w 6623221"/>
              <a:gd name="connsiteY254" fmla="*/ 2034746 h 5766487"/>
              <a:gd name="connsiteX255" fmla="*/ 6186616 w 6623221"/>
              <a:gd name="connsiteY255" fmla="*/ 1993557 h 5766487"/>
              <a:gd name="connsiteX256" fmla="*/ 6203091 w 6623221"/>
              <a:gd name="connsiteY256" fmla="*/ 1968843 h 5766487"/>
              <a:gd name="connsiteX257" fmla="*/ 6227805 w 6623221"/>
              <a:gd name="connsiteY257" fmla="*/ 1902941 h 5766487"/>
              <a:gd name="connsiteX258" fmla="*/ 6260756 w 6623221"/>
              <a:gd name="connsiteY258" fmla="*/ 1845276 h 5766487"/>
              <a:gd name="connsiteX259" fmla="*/ 6277232 w 6623221"/>
              <a:gd name="connsiteY259" fmla="*/ 1812324 h 5766487"/>
              <a:gd name="connsiteX260" fmla="*/ 6285470 w 6623221"/>
              <a:gd name="connsiteY260" fmla="*/ 1787611 h 5766487"/>
              <a:gd name="connsiteX261" fmla="*/ 6310183 w 6623221"/>
              <a:gd name="connsiteY261" fmla="*/ 1754660 h 5766487"/>
              <a:gd name="connsiteX262" fmla="*/ 6334897 w 6623221"/>
              <a:gd name="connsiteY262" fmla="*/ 1705233 h 5766487"/>
              <a:gd name="connsiteX263" fmla="*/ 6351373 w 6623221"/>
              <a:gd name="connsiteY263" fmla="*/ 1672281 h 5766487"/>
              <a:gd name="connsiteX264" fmla="*/ 6400800 w 6623221"/>
              <a:gd name="connsiteY264" fmla="*/ 1606378 h 5766487"/>
              <a:gd name="connsiteX265" fmla="*/ 6417275 w 6623221"/>
              <a:gd name="connsiteY265" fmla="*/ 1565189 h 5766487"/>
              <a:gd name="connsiteX266" fmla="*/ 6425513 w 6623221"/>
              <a:gd name="connsiteY266" fmla="*/ 1540476 h 5766487"/>
              <a:gd name="connsiteX267" fmla="*/ 6450227 w 6623221"/>
              <a:gd name="connsiteY267" fmla="*/ 1499287 h 5766487"/>
              <a:gd name="connsiteX268" fmla="*/ 6466702 w 6623221"/>
              <a:gd name="connsiteY268" fmla="*/ 1441622 h 5766487"/>
              <a:gd name="connsiteX269" fmla="*/ 6483178 w 6623221"/>
              <a:gd name="connsiteY269" fmla="*/ 1416908 h 5766487"/>
              <a:gd name="connsiteX270" fmla="*/ 6491416 w 6623221"/>
              <a:gd name="connsiteY270" fmla="*/ 1383957 h 5766487"/>
              <a:gd name="connsiteX271" fmla="*/ 6507891 w 6623221"/>
              <a:gd name="connsiteY271" fmla="*/ 1359243 h 5766487"/>
              <a:gd name="connsiteX272" fmla="*/ 6524367 w 6623221"/>
              <a:gd name="connsiteY272" fmla="*/ 1293341 h 5766487"/>
              <a:gd name="connsiteX273" fmla="*/ 6540843 w 6623221"/>
              <a:gd name="connsiteY273" fmla="*/ 1243914 h 5766487"/>
              <a:gd name="connsiteX274" fmla="*/ 6549081 w 6623221"/>
              <a:gd name="connsiteY274" fmla="*/ 1219200 h 5766487"/>
              <a:gd name="connsiteX275" fmla="*/ 6565556 w 6623221"/>
              <a:gd name="connsiteY275" fmla="*/ 1103870 h 5766487"/>
              <a:gd name="connsiteX276" fmla="*/ 6582032 w 6623221"/>
              <a:gd name="connsiteY276" fmla="*/ 1037968 h 5766487"/>
              <a:gd name="connsiteX277" fmla="*/ 6590270 w 6623221"/>
              <a:gd name="connsiteY277" fmla="*/ 955589 h 5766487"/>
              <a:gd name="connsiteX278" fmla="*/ 6598508 w 6623221"/>
              <a:gd name="connsiteY278" fmla="*/ 930876 h 5766487"/>
              <a:gd name="connsiteX279" fmla="*/ 6606745 w 6623221"/>
              <a:gd name="connsiteY279" fmla="*/ 881449 h 5766487"/>
              <a:gd name="connsiteX280" fmla="*/ 6623221 w 6623221"/>
              <a:gd name="connsiteY280" fmla="*/ 716692 h 5766487"/>
              <a:gd name="connsiteX281" fmla="*/ 6614983 w 6623221"/>
              <a:gd name="connsiteY281" fmla="*/ 502508 h 5766487"/>
              <a:gd name="connsiteX282" fmla="*/ 6606745 w 6623221"/>
              <a:gd name="connsiteY282" fmla="*/ 477795 h 5766487"/>
              <a:gd name="connsiteX283" fmla="*/ 6573794 w 6623221"/>
              <a:gd name="connsiteY283" fmla="*/ 428368 h 5766487"/>
              <a:gd name="connsiteX284" fmla="*/ 6557318 w 6623221"/>
              <a:gd name="connsiteY284" fmla="*/ 403654 h 5766487"/>
              <a:gd name="connsiteX285" fmla="*/ 6540843 w 6623221"/>
              <a:gd name="connsiteY285" fmla="*/ 378941 h 5766487"/>
              <a:gd name="connsiteX286" fmla="*/ 6516129 w 6623221"/>
              <a:gd name="connsiteY286" fmla="*/ 345989 h 5766487"/>
              <a:gd name="connsiteX287" fmla="*/ 6466702 w 6623221"/>
              <a:gd name="connsiteY287" fmla="*/ 313038 h 5766487"/>
              <a:gd name="connsiteX288" fmla="*/ 6433751 w 6623221"/>
              <a:gd name="connsiteY288" fmla="*/ 263611 h 5766487"/>
              <a:gd name="connsiteX289" fmla="*/ 6384324 w 6623221"/>
              <a:gd name="connsiteY289" fmla="*/ 230660 h 5766487"/>
              <a:gd name="connsiteX290" fmla="*/ 6359610 w 6623221"/>
              <a:gd name="connsiteY290" fmla="*/ 214184 h 5766487"/>
              <a:gd name="connsiteX291" fmla="*/ 6301945 w 6623221"/>
              <a:gd name="connsiteY291" fmla="*/ 181233 h 5766487"/>
              <a:gd name="connsiteX292" fmla="*/ 6277232 w 6623221"/>
              <a:gd name="connsiteY292" fmla="*/ 164757 h 5766487"/>
              <a:gd name="connsiteX293" fmla="*/ 6219567 w 6623221"/>
              <a:gd name="connsiteY293" fmla="*/ 148281 h 5766487"/>
              <a:gd name="connsiteX294" fmla="*/ 6194854 w 6623221"/>
              <a:gd name="connsiteY294" fmla="*/ 131805 h 5766487"/>
              <a:gd name="connsiteX295" fmla="*/ 6112475 w 6623221"/>
              <a:gd name="connsiteY295" fmla="*/ 107092 h 5766487"/>
              <a:gd name="connsiteX296" fmla="*/ 6087762 w 6623221"/>
              <a:gd name="connsiteY296" fmla="*/ 98854 h 5766487"/>
              <a:gd name="connsiteX297" fmla="*/ 6021859 w 6623221"/>
              <a:gd name="connsiteY297" fmla="*/ 90616 h 5766487"/>
              <a:gd name="connsiteX298" fmla="*/ 5873578 w 6623221"/>
              <a:gd name="connsiteY298" fmla="*/ 98854 h 5766487"/>
              <a:gd name="connsiteX299" fmla="*/ 5791200 w 6623221"/>
              <a:gd name="connsiteY299" fmla="*/ 115330 h 5766487"/>
              <a:gd name="connsiteX300" fmla="*/ 5741773 w 6623221"/>
              <a:gd name="connsiteY300" fmla="*/ 131805 h 5766487"/>
              <a:gd name="connsiteX301" fmla="*/ 5717059 w 6623221"/>
              <a:gd name="connsiteY301" fmla="*/ 148281 h 5766487"/>
              <a:gd name="connsiteX302" fmla="*/ 5684108 w 6623221"/>
              <a:gd name="connsiteY302" fmla="*/ 156519 h 5766487"/>
              <a:gd name="connsiteX303" fmla="*/ 5659394 w 6623221"/>
              <a:gd name="connsiteY303" fmla="*/ 164757 h 5766487"/>
              <a:gd name="connsiteX304" fmla="*/ 5601729 w 6623221"/>
              <a:gd name="connsiteY304" fmla="*/ 197708 h 5766487"/>
              <a:gd name="connsiteX305" fmla="*/ 5568778 w 6623221"/>
              <a:gd name="connsiteY305" fmla="*/ 222422 h 5766487"/>
              <a:gd name="connsiteX306" fmla="*/ 5519351 w 6623221"/>
              <a:gd name="connsiteY306" fmla="*/ 255373 h 5766487"/>
              <a:gd name="connsiteX307" fmla="*/ 5453448 w 6623221"/>
              <a:gd name="connsiteY307" fmla="*/ 329514 h 5766487"/>
              <a:gd name="connsiteX308" fmla="*/ 5428735 w 6623221"/>
              <a:gd name="connsiteY308" fmla="*/ 354227 h 576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6623221" h="5766487">
                <a:moveTo>
                  <a:pt x="5807675" y="172995"/>
                </a:moveTo>
                <a:cubicBezTo>
                  <a:pt x="5777411" y="154836"/>
                  <a:pt x="5759552" y="141147"/>
                  <a:pt x="5725297" y="131805"/>
                </a:cubicBezTo>
                <a:cubicBezTo>
                  <a:pt x="5709183" y="127410"/>
                  <a:pt x="5692249" y="126844"/>
                  <a:pt x="5675870" y="123568"/>
                </a:cubicBezTo>
                <a:cubicBezTo>
                  <a:pt x="5664768" y="121348"/>
                  <a:pt x="5653902" y="118076"/>
                  <a:pt x="5642918" y="115330"/>
                </a:cubicBezTo>
                <a:cubicBezTo>
                  <a:pt x="5634680" y="109838"/>
                  <a:pt x="5627060" y="103282"/>
                  <a:pt x="5618205" y="98854"/>
                </a:cubicBezTo>
                <a:cubicBezTo>
                  <a:pt x="5598292" y="88897"/>
                  <a:pt x="5562343" y="85190"/>
                  <a:pt x="5544064" y="82378"/>
                </a:cubicBezTo>
                <a:cubicBezTo>
                  <a:pt x="5524873" y="79426"/>
                  <a:pt x="5505621" y="76887"/>
                  <a:pt x="5486400" y="74141"/>
                </a:cubicBezTo>
                <a:cubicBezTo>
                  <a:pt x="5478162" y="71395"/>
                  <a:pt x="5470201" y="67606"/>
                  <a:pt x="5461686" y="65903"/>
                </a:cubicBezTo>
                <a:cubicBezTo>
                  <a:pt x="5387612" y="51088"/>
                  <a:pt x="5288075" y="52395"/>
                  <a:pt x="5222789" y="49427"/>
                </a:cubicBezTo>
                <a:cubicBezTo>
                  <a:pt x="5098344" y="35600"/>
                  <a:pt x="5156473" y="41665"/>
                  <a:pt x="4975654" y="24714"/>
                </a:cubicBezTo>
                <a:cubicBezTo>
                  <a:pt x="4945456" y="21883"/>
                  <a:pt x="4915349" y="17521"/>
                  <a:pt x="4885037" y="16476"/>
                </a:cubicBezTo>
                <a:cubicBezTo>
                  <a:pt x="4602145" y="6721"/>
                  <a:pt x="4725664" y="13208"/>
                  <a:pt x="4514335" y="0"/>
                </a:cubicBezTo>
                <a:lnTo>
                  <a:pt x="4069491" y="8238"/>
                </a:lnTo>
                <a:cubicBezTo>
                  <a:pt x="3778898" y="16913"/>
                  <a:pt x="4063813" y="9704"/>
                  <a:pt x="3921210" y="24714"/>
                </a:cubicBezTo>
                <a:cubicBezTo>
                  <a:pt x="3882881" y="28748"/>
                  <a:pt x="3844324" y="30205"/>
                  <a:pt x="3805881" y="32951"/>
                </a:cubicBezTo>
                <a:cubicBezTo>
                  <a:pt x="3783655" y="37396"/>
                  <a:pt x="3736342" y="47319"/>
                  <a:pt x="3715264" y="49427"/>
                </a:cubicBezTo>
                <a:cubicBezTo>
                  <a:pt x="3676914" y="53262"/>
                  <a:pt x="3638378" y="54919"/>
                  <a:pt x="3599935" y="57665"/>
                </a:cubicBezTo>
                <a:lnTo>
                  <a:pt x="3517556" y="74141"/>
                </a:lnTo>
                <a:cubicBezTo>
                  <a:pt x="3503826" y="76887"/>
                  <a:pt x="3489650" y="77950"/>
                  <a:pt x="3476367" y="82378"/>
                </a:cubicBezTo>
                <a:cubicBezTo>
                  <a:pt x="3432206" y="97099"/>
                  <a:pt x="3470110" y="85599"/>
                  <a:pt x="3410464" y="98854"/>
                </a:cubicBezTo>
                <a:cubicBezTo>
                  <a:pt x="3399412" y="101310"/>
                  <a:pt x="3388357" y="103839"/>
                  <a:pt x="3377513" y="107092"/>
                </a:cubicBezTo>
                <a:cubicBezTo>
                  <a:pt x="3360879" y="112082"/>
                  <a:pt x="3328086" y="123568"/>
                  <a:pt x="3328086" y="123568"/>
                </a:cubicBezTo>
                <a:cubicBezTo>
                  <a:pt x="3267372" y="169103"/>
                  <a:pt x="3323880" y="133382"/>
                  <a:pt x="3262183" y="156519"/>
                </a:cubicBezTo>
                <a:cubicBezTo>
                  <a:pt x="3204425" y="178179"/>
                  <a:pt x="3252311" y="165574"/>
                  <a:pt x="3204518" y="189470"/>
                </a:cubicBezTo>
                <a:cubicBezTo>
                  <a:pt x="3196751" y="193353"/>
                  <a:pt x="3188043" y="194962"/>
                  <a:pt x="3179805" y="197708"/>
                </a:cubicBezTo>
                <a:lnTo>
                  <a:pt x="3105664" y="255373"/>
                </a:lnTo>
                <a:cubicBezTo>
                  <a:pt x="3094782" y="263744"/>
                  <a:pt x="3083551" y="271658"/>
                  <a:pt x="3072713" y="280087"/>
                </a:cubicBezTo>
                <a:cubicBezTo>
                  <a:pt x="3058834" y="290882"/>
                  <a:pt x="3045403" y="302243"/>
                  <a:pt x="3031524" y="313038"/>
                </a:cubicBezTo>
                <a:cubicBezTo>
                  <a:pt x="3020687" y="321467"/>
                  <a:pt x="3009557" y="329513"/>
                  <a:pt x="2998573" y="337751"/>
                </a:cubicBezTo>
                <a:lnTo>
                  <a:pt x="2965621" y="362465"/>
                </a:lnTo>
                <a:cubicBezTo>
                  <a:pt x="2962875" y="370703"/>
                  <a:pt x="2962807" y="380397"/>
                  <a:pt x="2957383" y="387178"/>
                </a:cubicBezTo>
                <a:cubicBezTo>
                  <a:pt x="2951198" y="394909"/>
                  <a:pt x="2939671" y="396653"/>
                  <a:pt x="2932670" y="403654"/>
                </a:cubicBezTo>
                <a:cubicBezTo>
                  <a:pt x="2922962" y="413362"/>
                  <a:pt x="2915380" y="425056"/>
                  <a:pt x="2907956" y="436605"/>
                </a:cubicBezTo>
                <a:cubicBezTo>
                  <a:pt x="2890639" y="463542"/>
                  <a:pt x="2875005" y="491524"/>
                  <a:pt x="2858529" y="518984"/>
                </a:cubicBezTo>
                <a:cubicBezTo>
                  <a:pt x="2850291" y="532714"/>
                  <a:pt x="2843423" y="547364"/>
                  <a:pt x="2833816" y="560173"/>
                </a:cubicBezTo>
                <a:lnTo>
                  <a:pt x="2809102" y="593124"/>
                </a:lnTo>
                <a:cubicBezTo>
                  <a:pt x="2800527" y="618848"/>
                  <a:pt x="2796699" y="631944"/>
                  <a:pt x="2784389" y="659027"/>
                </a:cubicBezTo>
                <a:cubicBezTo>
                  <a:pt x="2776767" y="675796"/>
                  <a:pt x="2767156" y="691621"/>
                  <a:pt x="2759675" y="708454"/>
                </a:cubicBezTo>
                <a:cubicBezTo>
                  <a:pt x="2756148" y="716389"/>
                  <a:pt x="2755320" y="725401"/>
                  <a:pt x="2751437" y="733168"/>
                </a:cubicBezTo>
                <a:cubicBezTo>
                  <a:pt x="2744277" y="747489"/>
                  <a:pt x="2733350" y="759781"/>
                  <a:pt x="2726724" y="774357"/>
                </a:cubicBezTo>
                <a:cubicBezTo>
                  <a:pt x="2688286" y="858921"/>
                  <a:pt x="2731416" y="789686"/>
                  <a:pt x="2693773" y="864973"/>
                </a:cubicBezTo>
                <a:cubicBezTo>
                  <a:pt x="2689345" y="873829"/>
                  <a:pt x="2682209" y="881091"/>
                  <a:pt x="2677297" y="889687"/>
                </a:cubicBezTo>
                <a:cubicBezTo>
                  <a:pt x="2671204" y="900349"/>
                  <a:pt x="2665809" y="911416"/>
                  <a:pt x="2660821" y="922638"/>
                </a:cubicBezTo>
                <a:cubicBezTo>
                  <a:pt x="2654815" y="936151"/>
                  <a:pt x="2649537" y="949981"/>
                  <a:pt x="2644345" y="963827"/>
                </a:cubicBezTo>
                <a:cubicBezTo>
                  <a:pt x="2632980" y="994136"/>
                  <a:pt x="2638925" y="989338"/>
                  <a:pt x="2619632" y="1021492"/>
                </a:cubicBezTo>
                <a:cubicBezTo>
                  <a:pt x="2585512" y="1078359"/>
                  <a:pt x="2591429" y="1061841"/>
                  <a:pt x="2553729" y="1112108"/>
                </a:cubicBezTo>
                <a:cubicBezTo>
                  <a:pt x="2502070" y="1180987"/>
                  <a:pt x="2567019" y="1095032"/>
                  <a:pt x="2529016" y="1161535"/>
                </a:cubicBezTo>
                <a:cubicBezTo>
                  <a:pt x="2522204" y="1173456"/>
                  <a:pt x="2513538" y="1184328"/>
                  <a:pt x="2504302" y="1194487"/>
                </a:cubicBezTo>
                <a:cubicBezTo>
                  <a:pt x="2454561" y="1249201"/>
                  <a:pt x="2463819" y="1240696"/>
                  <a:pt x="2421924" y="1268627"/>
                </a:cubicBezTo>
                <a:cubicBezTo>
                  <a:pt x="2404975" y="1294050"/>
                  <a:pt x="2405401" y="1296912"/>
                  <a:pt x="2380735" y="1318054"/>
                </a:cubicBezTo>
                <a:cubicBezTo>
                  <a:pt x="2370310" y="1326989"/>
                  <a:pt x="2358208" y="1333833"/>
                  <a:pt x="2347783" y="1342768"/>
                </a:cubicBezTo>
                <a:cubicBezTo>
                  <a:pt x="2308515" y="1376426"/>
                  <a:pt x="2340394" y="1361706"/>
                  <a:pt x="2298356" y="1375719"/>
                </a:cubicBezTo>
                <a:cubicBezTo>
                  <a:pt x="2184735" y="1451466"/>
                  <a:pt x="2301360" y="1372396"/>
                  <a:pt x="2215978" y="1433384"/>
                </a:cubicBezTo>
                <a:cubicBezTo>
                  <a:pt x="2176952" y="1461260"/>
                  <a:pt x="2203190" y="1438672"/>
                  <a:pt x="2158313" y="1474573"/>
                </a:cubicBezTo>
                <a:cubicBezTo>
                  <a:pt x="2141566" y="1487970"/>
                  <a:pt x="2126043" y="1502894"/>
                  <a:pt x="2108886" y="1515762"/>
                </a:cubicBezTo>
                <a:cubicBezTo>
                  <a:pt x="2093045" y="1527643"/>
                  <a:pt x="2074921" y="1536344"/>
                  <a:pt x="2059459" y="1548714"/>
                </a:cubicBezTo>
                <a:cubicBezTo>
                  <a:pt x="2011489" y="1587090"/>
                  <a:pt x="2034950" y="1576105"/>
                  <a:pt x="1993556" y="1589903"/>
                </a:cubicBezTo>
                <a:cubicBezTo>
                  <a:pt x="1982572" y="1598141"/>
                  <a:pt x="1972248" y="1607339"/>
                  <a:pt x="1960605" y="1614616"/>
                </a:cubicBezTo>
                <a:cubicBezTo>
                  <a:pt x="1950191" y="1621125"/>
                  <a:pt x="1937647" y="1623954"/>
                  <a:pt x="1927654" y="1631092"/>
                </a:cubicBezTo>
                <a:cubicBezTo>
                  <a:pt x="1918174" y="1637863"/>
                  <a:pt x="1911890" y="1648347"/>
                  <a:pt x="1902940" y="1655805"/>
                </a:cubicBezTo>
                <a:cubicBezTo>
                  <a:pt x="1895334" y="1662143"/>
                  <a:pt x="1886283" y="1666526"/>
                  <a:pt x="1878227" y="1672281"/>
                </a:cubicBezTo>
                <a:cubicBezTo>
                  <a:pt x="1867055" y="1680261"/>
                  <a:pt x="1857196" y="1690183"/>
                  <a:pt x="1845275" y="1696995"/>
                </a:cubicBezTo>
                <a:cubicBezTo>
                  <a:pt x="1837736" y="1701303"/>
                  <a:pt x="1828329" y="1701350"/>
                  <a:pt x="1820562" y="1705233"/>
                </a:cubicBezTo>
                <a:cubicBezTo>
                  <a:pt x="1811707" y="1709661"/>
                  <a:pt x="1804703" y="1717280"/>
                  <a:pt x="1795848" y="1721708"/>
                </a:cubicBezTo>
                <a:cubicBezTo>
                  <a:pt x="1723735" y="1757764"/>
                  <a:pt x="1784633" y="1722826"/>
                  <a:pt x="1721708" y="1746422"/>
                </a:cubicBezTo>
                <a:cubicBezTo>
                  <a:pt x="1710210" y="1750734"/>
                  <a:pt x="1700254" y="1758585"/>
                  <a:pt x="1688756" y="1762897"/>
                </a:cubicBezTo>
                <a:cubicBezTo>
                  <a:pt x="1678155" y="1766872"/>
                  <a:pt x="1666691" y="1768025"/>
                  <a:pt x="1655805" y="1771135"/>
                </a:cubicBezTo>
                <a:cubicBezTo>
                  <a:pt x="1618094" y="1781910"/>
                  <a:pt x="1617392" y="1789324"/>
                  <a:pt x="1565189" y="1795849"/>
                </a:cubicBezTo>
                <a:cubicBezTo>
                  <a:pt x="1543221" y="1798595"/>
                  <a:pt x="1521123" y="1800448"/>
                  <a:pt x="1499286" y="1804087"/>
                </a:cubicBezTo>
                <a:cubicBezTo>
                  <a:pt x="1488118" y="1805948"/>
                  <a:pt x="1477221" y="1809214"/>
                  <a:pt x="1466335" y="1812324"/>
                </a:cubicBezTo>
                <a:cubicBezTo>
                  <a:pt x="1457985" y="1814709"/>
                  <a:pt x="1450172" y="1819053"/>
                  <a:pt x="1441621" y="1820562"/>
                </a:cubicBezTo>
                <a:cubicBezTo>
                  <a:pt x="1334754" y="1839421"/>
                  <a:pt x="1275249" y="1840880"/>
                  <a:pt x="1161535" y="1853514"/>
                </a:cubicBezTo>
                <a:cubicBezTo>
                  <a:pt x="1136821" y="1856260"/>
                  <a:pt x="1112158" y="1859500"/>
                  <a:pt x="1087394" y="1861751"/>
                </a:cubicBezTo>
                <a:cubicBezTo>
                  <a:pt x="1051738" y="1864992"/>
                  <a:pt x="1015927" y="1866426"/>
                  <a:pt x="980302" y="1869989"/>
                </a:cubicBezTo>
                <a:cubicBezTo>
                  <a:pt x="878422" y="1880177"/>
                  <a:pt x="965972" y="1879070"/>
                  <a:pt x="840259" y="1886465"/>
                </a:cubicBezTo>
                <a:cubicBezTo>
                  <a:pt x="774413" y="1890338"/>
                  <a:pt x="708454" y="1891957"/>
                  <a:pt x="642551" y="1894703"/>
                </a:cubicBezTo>
                <a:cubicBezTo>
                  <a:pt x="628821" y="1897449"/>
                  <a:pt x="615030" y="1899904"/>
                  <a:pt x="601362" y="1902941"/>
                </a:cubicBezTo>
                <a:cubicBezTo>
                  <a:pt x="590310" y="1905397"/>
                  <a:pt x="579578" y="1909317"/>
                  <a:pt x="568410" y="1911178"/>
                </a:cubicBezTo>
                <a:cubicBezTo>
                  <a:pt x="452718" y="1930459"/>
                  <a:pt x="543703" y="1909117"/>
                  <a:pt x="469556" y="1927654"/>
                </a:cubicBezTo>
                <a:cubicBezTo>
                  <a:pt x="461318" y="1933146"/>
                  <a:pt x="453943" y="1940230"/>
                  <a:pt x="444843" y="1944130"/>
                </a:cubicBezTo>
                <a:cubicBezTo>
                  <a:pt x="434436" y="1948590"/>
                  <a:pt x="422632" y="1948788"/>
                  <a:pt x="411891" y="1952368"/>
                </a:cubicBezTo>
                <a:cubicBezTo>
                  <a:pt x="397863" y="1957044"/>
                  <a:pt x="383928" y="1962230"/>
                  <a:pt x="370702" y="1968843"/>
                </a:cubicBezTo>
                <a:cubicBezTo>
                  <a:pt x="361847" y="1973271"/>
                  <a:pt x="354585" y="1980407"/>
                  <a:pt x="345989" y="1985319"/>
                </a:cubicBezTo>
                <a:cubicBezTo>
                  <a:pt x="335327" y="1991412"/>
                  <a:pt x="323699" y="1995702"/>
                  <a:pt x="313037" y="2001795"/>
                </a:cubicBezTo>
                <a:cubicBezTo>
                  <a:pt x="268324" y="2027345"/>
                  <a:pt x="308921" y="2011404"/>
                  <a:pt x="263610" y="2026508"/>
                </a:cubicBezTo>
                <a:cubicBezTo>
                  <a:pt x="191411" y="2098710"/>
                  <a:pt x="282997" y="2010352"/>
                  <a:pt x="214183" y="2067697"/>
                </a:cubicBezTo>
                <a:cubicBezTo>
                  <a:pt x="205233" y="2075155"/>
                  <a:pt x="198950" y="2085639"/>
                  <a:pt x="189470" y="2092411"/>
                </a:cubicBezTo>
                <a:cubicBezTo>
                  <a:pt x="179477" y="2099549"/>
                  <a:pt x="167180" y="2102794"/>
                  <a:pt x="156518" y="2108887"/>
                </a:cubicBezTo>
                <a:cubicBezTo>
                  <a:pt x="147922" y="2113799"/>
                  <a:pt x="140043" y="2119870"/>
                  <a:pt x="131805" y="2125362"/>
                </a:cubicBezTo>
                <a:cubicBezTo>
                  <a:pt x="126313" y="2136346"/>
                  <a:pt x="122467" y="2148321"/>
                  <a:pt x="115329" y="2158314"/>
                </a:cubicBezTo>
                <a:cubicBezTo>
                  <a:pt x="83619" y="2202709"/>
                  <a:pt x="85173" y="2163679"/>
                  <a:pt x="57664" y="2232454"/>
                </a:cubicBezTo>
                <a:cubicBezTo>
                  <a:pt x="52172" y="2246184"/>
                  <a:pt x="46381" y="2259797"/>
                  <a:pt x="41189" y="2273643"/>
                </a:cubicBezTo>
                <a:cubicBezTo>
                  <a:pt x="33683" y="2293659"/>
                  <a:pt x="29434" y="2310062"/>
                  <a:pt x="24713" y="2331308"/>
                </a:cubicBezTo>
                <a:cubicBezTo>
                  <a:pt x="21676" y="2344976"/>
                  <a:pt x="18455" y="2358636"/>
                  <a:pt x="16475" y="2372497"/>
                </a:cubicBezTo>
                <a:cubicBezTo>
                  <a:pt x="10213" y="2416329"/>
                  <a:pt x="0" y="2504303"/>
                  <a:pt x="0" y="2504303"/>
                </a:cubicBezTo>
                <a:cubicBezTo>
                  <a:pt x="25503" y="3065391"/>
                  <a:pt x="3606" y="2704107"/>
                  <a:pt x="24713" y="2957384"/>
                </a:cubicBezTo>
                <a:cubicBezTo>
                  <a:pt x="34958" y="3080317"/>
                  <a:pt x="23907" y="3028302"/>
                  <a:pt x="41189" y="3097427"/>
                </a:cubicBezTo>
                <a:cubicBezTo>
                  <a:pt x="43935" y="3119395"/>
                  <a:pt x="47224" y="3141301"/>
                  <a:pt x="49427" y="3163330"/>
                </a:cubicBezTo>
                <a:cubicBezTo>
                  <a:pt x="52717" y="3196231"/>
                  <a:pt x="53563" y="3229374"/>
                  <a:pt x="57664" y="3262184"/>
                </a:cubicBezTo>
                <a:cubicBezTo>
                  <a:pt x="62230" y="3298711"/>
                  <a:pt x="74416" y="3304754"/>
                  <a:pt x="82378" y="3344562"/>
                </a:cubicBezTo>
                <a:cubicBezTo>
                  <a:pt x="92319" y="3394266"/>
                  <a:pt x="86188" y="3372468"/>
                  <a:pt x="98854" y="3410465"/>
                </a:cubicBezTo>
                <a:cubicBezTo>
                  <a:pt x="101600" y="3426941"/>
                  <a:pt x="103468" y="3443587"/>
                  <a:pt x="107091" y="3459892"/>
                </a:cubicBezTo>
                <a:cubicBezTo>
                  <a:pt x="108975" y="3468369"/>
                  <a:pt x="112943" y="3476256"/>
                  <a:pt x="115329" y="3484605"/>
                </a:cubicBezTo>
                <a:cubicBezTo>
                  <a:pt x="118439" y="3495491"/>
                  <a:pt x="120457" y="3506671"/>
                  <a:pt x="123567" y="3517557"/>
                </a:cubicBezTo>
                <a:cubicBezTo>
                  <a:pt x="128746" y="3535681"/>
                  <a:pt x="141754" y="3569319"/>
                  <a:pt x="148281" y="3583460"/>
                </a:cubicBezTo>
                <a:cubicBezTo>
                  <a:pt x="158573" y="3605760"/>
                  <a:pt x="173465" y="3626062"/>
                  <a:pt x="181232" y="3649362"/>
                </a:cubicBezTo>
                <a:cubicBezTo>
                  <a:pt x="183978" y="3657600"/>
                  <a:pt x="185162" y="3666536"/>
                  <a:pt x="189470" y="3674076"/>
                </a:cubicBezTo>
                <a:cubicBezTo>
                  <a:pt x="196282" y="3685997"/>
                  <a:pt x="206310" y="3695779"/>
                  <a:pt x="214183" y="3707027"/>
                </a:cubicBezTo>
                <a:cubicBezTo>
                  <a:pt x="229702" y="3729197"/>
                  <a:pt x="252622" y="3767433"/>
                  <a:pt x="271848" y="3789405"/>
                </a:cubicBezTo>
                <a:cubicBezTo>
                  <a:pt x="282077" y="3801095"/>
                  <a:pt x="294691" y="3810563"/>
                  <a:pt x="304800" y="3822357"/>
                </a:cubicBezTo>
                <a:cubicBezTo>
                  <a:pt x="311243" y="3829874"/>
                  <a:pt x="313758" y="3840627"/>
                  <a:pt x="321275" y="3847070"/>
                </a:cubicBezTo>
                <a:cubicBezTo>
                  <a:pt x="333432" y="3857490"/>
                  <a:pt x="349655" y="3862177"/>
                  <a:pt x="362464" y="3871784"/>
                </a:cubicBezTo>
                <a:cubicBezTo>
                  <a:pt x="371784" y="3878774"/>
                  <a:pt x="378228" y="3889039"/>
                  <a:pt x="387178" y="3896497"/>
                </a:cubicBezTo>
                <a:cubicBezTo>
                  <a:pt x="411230" y="3916540"/>
                  <a:pt x="435268" y="3936795"/>
                  <a:pt x="461318" y="3954162"/>
                </a:cubicBezTo>
                <a:cubicBezTo>
                  <a:pt x="469556" y="3959654"/>
                  <a:pt x="477176" y="3966210"/>
                  <a:pt x="486032" y="3970638"/>
                </a:cubicBezTo>
                <a:cubicBezTo>
                  <a:pt x="493799" y="3974521"/>
                  <a:pt x="503100" y="3974759"/>
                  <a:pt x="510745" y="3978876"/>
                </a:cubicBezTo>
                <a:cubicBezTo>
                  <a:pt x="538940" y="3994058"/>
                  <a:pt x="565664" y="4011827"/>
                  <a:pt x="593124" y="4028303"/>
                </a:cubicBezTo>
                <a:cubicBezTo>
                  <a:pt x="606854" y="4036541"/>
                  <a:pt x="619123" y="4047953"/>
                  <a:pt x="634313" y="4053016"/>
                </a:cubicBezTo>
                <a:lnTo>
                  <a:pt x="683740" y="4069492"/>
                </a:lnTo>
                <a:cubicBezTo>
                  <a:pt x="691978" y="4072238"/>
                  <a:pt x="699889" y="4076302"/>
                  <a:pt x="708454" y="4077730"/>
                </a:cubicBezTo>
                <a:cubicBezTo>
                  <a:pt x="780216" y="4089691"/>
                  <a:pt x="741677" y="4081917"/>
                  <a:pt x="823783" y="4102443"/>
                </a:cubicBezTo>
                <a:lnTo>
                  <a:pt x="823783" y="4102443"/>
                </a:lnTo>
                <a:cubicBezTo>
                  <a:pt x="837513" y="4105189"/>
                  <a:pt x="851305" y="4107644"/>
                  <a:pt x="864973" y="4110681"/>
                </a:cubicBezTo>
                <a:cubicBezTo>
                  <a:pt x="876025" y="4113137"/>
                  <a:pt x="886785" y="4116894"/>
                  <a:pt x="897924" y="4118919"/>
                </a:cubicBezTo>
                <a:cubicBezTo>
                  <a:pt x="917028" y="4122392"/>
                  <a:pt x="936485" y="4123684"/>
                  <a:pt x="955589" y="4127157"/>
                </a:cubicBezTo>
                <a:cubicBezTo>
                  <a:pt x="966728" y="4129182"/>
                  <a:pt x="977488" y="4132939"/>
                  <a:pt x="988540" y="4135395"/>
                </a:cubicBezTo>
                <a:cubicBezTo>
                  <a:pt x="1002208" y="4138432"/>
                  <a:pt x="1016061" y="4140596"/>
                  <a:pt x="1029729" y="4143633"/>
                </a:cubicBezTo>
                <a:cubicBezTo>
                  <a:pt x="1040781" y="4146089"/>
                  <a:pt x="1051629" y="4149414"/>
                  <a:pt x="1062681" y="4151870"/>
                </a:cubicBezTo>
                <a:cubicBezTo>
                  <a:pt x="1101884" y="4160581"/>
                  <a:pt x="1129407" y="4163129"/>
                  <a:pt x="1169773" y="4176584"/>
                </a:cubicBezTo>
                <a:lnTo>
                  <a:pt x="1268627" y="4209535"/>
                </a:lnTo>
                <a:lnTo>
                  <a:pt x="1293340" y="4217773"/>
                </a:lnTo>
                <a:lnTo>
                  <a:pt x="1318054" y="4226011"/>
                </a:lnTo>
                <a:cubicBezTo>
                  <a:pt x="1361687" y="4255101"/>
                  <a:pt x="1327544" y="4237472"/>
                  <a:pt x="1400432" y="4250724"/>
                </a:cubicBezTo>
                <a:cubicBezTo>
                  <a:pt x="1411571" y="4252749"/>
                  <a:pt x="1422539" y="4255709"/>
                  <a:pt x="1433383" y="4258962"/>
                </a:cubicBezTo>
                <a:cubicBezTo>
                  <a:pt x="1450017" y="4263952"/>
                  <a:pt x="1465618" y="4272982"/>
                  <a:pt x="1482810" y="4275438"/>
                </a:cubicBezTo>
                <a:lnTo>
                  <a:pt x="1540475" y="4283676"/>
                </a:lnTo>
                <a:cubicBezTo>
                  <a:pt x="1548713" y="4286422"/>
                  <a:pt x="1557058" y="4288865"/>
                  <a:pt x="1565189" y="4291914"/>
                </a:cubicBezTo>
                <a:cubicBezTo>
                  <a:pt x="1593396" y="4302491"/>
                  <a:pt x="1613402" y="4310461"/>
                  <a:pt x="1639329" y="4324865"/>
                </a:cubicBezTo>
                <a:cubicBezTo>
                  <a:pt x="1653325" y="4332641"/>
                  <a:pt x="1667196" y="4340697"/>
                  <a:pt x="1680518" y="4349578"/>
                </a:cubicBezTo>
                <a:cubicBezTo>
                  <a:pt x="1691942" y="4357194"/>
                  <a:pt x="1701190" y="4368152"/>
                  <a:pt x="1713470" y="4374292"/>
                </a:cubicBezTo>
                <a:cubicBezTo>
                  <a:pt x="1729003" y="4382059"/>
                  <a:pt x="1746772" y="4384318"/>
                  <a:pt x="1762897" y="4390768"/>
                </a:cubicBezTo>
                <a:cubicBezTo>
                  <a:pt x="1776627" y="4396260"/>
                  <a:pt x="1790860" y="4400630"/>
                  <a:pt x="1804086" y="4407243"/>
                </a:cubicBezTo>
                <a:cubicBezTo>
                  <a:pt x="1818407" y="4414404"/>
                  <a:pt x="1830954" y="4424796"/>
                  <a:pt x="1845275" y="4431957"/>
                </a:cubicBezTo>
                <a:cubicBezTo>
                  <a:pt x="1853042" y="4435840"/>
                  <a:pt x="1862222" y="4436312"/>
                  <a:pt x="1869989" y="4440195"/>
                </a:cubicBezTo>
                <a:cubicBezTo>
                  <a:pt x="1952735" y="4481567"/>
                  <a:pt x="1826537" y="4429809"/>
                  <a:pt x="1927654" y="4473146"/>
                </a:cubicBezTo>
                <a:cubicBezTo>
                  <a:pt x="1935635" y="4476567"/>
                  <a:pt x="1944600" y="4477501"/>
                  <a:pt x="1952367" y="4481384"/>
                </a:cubicBezTo>
                <a:cubicBezTo>
                  <a:pt x="1961223" y="4485812"/>
                  <a:pt x="1968485" y="4492948"/>
                  <a:pt x="1977081" y="4497860"/>
                </a:cubicBezTo>
                <a:cubicBezTo>
                  <a:pt x="1987743" y="4503953"/>
                  <a:pt x="1999297" y="4508371"/>
                  <a:pt x="2010032" y="4514335"/>
                </a:cubicBezTo>
                <a:cubicBezTo>
                  <a:pt x="2024029" y="4522111"/>
                  <a:pt x="2036900" y="4531888"/>
                  <a:pt x="2051221" y="4539049"/>
                </a:cubicBezTo>
                <a:cubicBezTo>
                  <a:pt x="2058988" y="4542932"/>
                  <a:pt x="2068168" y="4543404"/>
                  <a:pt x="2075935" y="4547287"/>
                </a:cubicBezTo>
                <a:cubicBezTo>
                  <a:pt x="2084790" y="4551715"/>
                  <a:pt x="2092052" y="4558850"/>
                  <a:pt x="2100648" y="4563762"/>
                </a:cubicBezTo>
                <a:cubicBezTo>
                  <a:pt x="2111310" y="4569855"/>
                  <a:pt x="2122938" y="4574145"/>
                  <a:pt x="2133600" y="4580238"/>
                </a:cubicBezTo>
                <a:cubicBezTo>
                  <a:pt x="2215096" y="4626808"/>
                  <a:pt x="2091700" y="4563409"/>
                  <a:pt x="2191264" y="4613189"/>
                </a:cubicBezTo>
                <a:cubicBezTo>
                  <a:pt x="2199502" y="4621427"/>
                  <a:pt x="2205863" y="4632123"/>
                  <a:pt x="2215978" y="4637903"/>
                </a:cubicBezTo>
                <a:cubicBezTo>
                  <a:pt x="2225808" y="4643520"/>
                  <a:pt x="2239509" y="4639861"/>
                  <a:pt x="2248929" y="4646141"/>
                </a:cubicBezTo>
                <a:cubicBezTo>
                  <a:pt x="2323453" y="4695823"/>
                  <a:pt x="2209326" y="4652160"/>
                  <a:pt x="2290118" y="4679092"/>
                </a:cubicBezTo>
                <a:cubicBezTo>
                  <a:pt x="2314832" y="4698314"/>
                  <a:pt x="2342120" y="4714619"/>
                  <a:pt x="2364259" y="4736757"/>
                </a:cubicBezTo>
                <a:cubicBezTo>
                  <a:pt x="2372497" y="4744995"/>
                  <a:pt x="2380023" y="4754012"/>
                  <a:pt x="2388973" y="4761470"/>
                </a:cubicBezTo>
                <a:cubicBezTo>
                  <a:pt x="2417035" y="4784855"/>
                  <a:pt x="2416963" y="4772986"/>
                  <a:pt x="2446637" y="4802660"/>
                </a:cubicBezTo>
                <a:cubicBezTo>
                  <a:pt x="2453638" y="4809661"/>
                  <a:pt x="2456670" y="4819856"/>
                  <a:pt x="2463113" y="4827373"/>
                </a:cubicBezTo>
                <a:cubicBezTo>
                  <a:pt x="2494340" y="4863804"/>
                  <a:pt x="2490399" y="4857492"/>
                  <a:pt x="2529016" y="4876800"/>
                </a:cubicBezTo>
                <a:cubicBezTo>
                  <a:pt x="2561966" y="4926228"/>
                  <a:pt x="2526270" y="4879546"/>
                  <a:pt x="2570205" y="4917989"/>
                </a:cubicBezTo>
                <a:cubicBezTo>
                  <a:pt x="2707320" y="5037962"/>
                  <a:pt x="2538777" y="4894799"/>
                  <a:pt x="2636108" y="4992130"/>
                </a:cubicBezTo>
                <a:cubicBezTo>
                  <a:pt x="2645816" y="5001838"/>
                  <a:pt x="2659351" y="5007135"/>
                  <a:pt x="2669059" y="5016843"/>
                </a:cubicBezTo>
                <a:cubicBezTo>
                  <a:pt x="2684224" y="5032008"/>
                  <a:pt x="2695083" y="5051105"/>
                  <a:pt x="2710248" y="5066270"/>
                </a:cubicBezTo>
                <a:cubicBezTo>
                  <a:pt x="2725413" y="5081435"/>
                  <a:pt x="2744510" y="5092295"/>
                  <a:pt x="2759675" y="5107460"/>
                </a:cubicBezTo>
                <a:cubicBezTo>
                  <a:pt x="2769383" y="5117168"/>
                  <a:pt x="2773965" y="5131476"/>
                  <a:pt x="2784389" y="5140411"/>
                </a:cubicBezTo>
                <a:cubicBezTo>
                  <a:pt x="2793713" y="5148403"/>
                  <a:pt x="2807836" y="5149111"/>
                  <a:pt x="2817340" y="5156887"/>
                </a:cubicBezTo>
                <a:cubicBezTo>
                  <a:pt x="2838379" y="5174100"/>
                  <a:pt x="2850692" y="5202394"/>
                  <a:pt x="2875005" y="5214551"/>
                </a:cubicBezTo>
                <a:cubicBezTo>
                  <a:pt x="2922277" y="5238188"/>
                  <a:pt x="2897426" y="5224709"/>
                  <a:pt x="2949145" y="5255741"/>
                </a:cubicBezTo>
                <a:cubicBezTo>
                  <a:pt x="2957383" y="5266725"/>
                  <a:pt x="2964151" y="5278984"/>
                  <a:pt x="2973859" y="5288692"/>
                </a:cubicBezTo>
                <a:cubicBezTo>
                  <a:pt x="2999982" y="5314814"/>
                  <a:pt x="3014159" y="5316345"/>
                  <a:pt x="3048000" y="5329881"/>
                </a:cubicBezTo>
                <a:cubicBezTo>
                  <a:pt x="3093703" y="5375586"/>
                  <a:pt x="3066603" y="5350529"/>
                  <a:pt x="3146854" y="5412260"/>
                </a:cubicBezTo>
                <a:cubicBezTo>
                  <a:pt x="3157736" y="5420631"/>
                  <a:pt x="3167057" y="5431874"/>
                  <a:pt x="3179805" y="5436973"/>
                </a:cubicBezTo>
                <a:cubicBezTo>
                  <a:pt x="3201499" y="5445651"/>
                  <a:pt x="3233425" y="5457099"/>
                  <a:pt x="3253945" y="5469924"/>
                </a:cubicBezTo>
                <a:cubicBezTo>
                  <a:pt x="3309140" y="5504421"/>
                  <a:pt x="3264122" y="5487369"/>
                  <a:pt x="3328086" y="5519351"/>
                </a:cubicBezTo>
                <a:cubicBezTo>
                  <a:pt x="3341312" y="5525964"/>
                  <a:pt x="3355762" y="5529821"/>
                  <a:pt x="3369275" y="5535827"/>
                </a:cubicBezTo>
                <a:cubicBezTo>
                  <a:pt x="3380497" y="5540815"/>
                  <a:pt x="3390728" y="5547991"/>
                  <a:pt x="3402227" y="5552303"/>
                </a:cubicBezTo>
                <a:cubicBezTo>
                  <a:pt x="3509321" y="5592464"/>
                  <a:pt x="3346565" y="5519326"/>
                  <a:pt x="3476367" y="5577016"/>
                </a:cubicBezTo>
                <a:cubicBezTo>
                  <a:pt x="3519432" y="5596156"/>
                  <a:pt x="3501664" y="5593687"/>
                  <a:pt x="3550508" y="5609968"/>
                </a:cubicBezTo>
                <a:cubicBezTo>
                  <a:pt x="3561249" y="5613548"/>
                  <a:pt x="3572653" y="5614828"/>
                  <a:pt x="3583459" y="5618205"/>
                </a:cubicBezTo>
                <a:cubicBezTo>
                  <a:pt x="3616612" y="5628565"/>
                  <a:pt x="3648052" y="5645447"/>
                  <a:pt x="3682313" y="5651157"/>
                </a:cubicBezTo>
                <a:cubicBezTo>
                  <a:pt x="3698789" y="5653903"/>
                  <a:pt x="3715646" y="5654925"/>
                  <a:pt x="3731740" y="5659395"/>
                </a:cubicBezTo>
                <a:cubicBezTo>
                  <a:pt x="3765207" y="5668691"/>
                  <a:pt x="3796003" y="5689201"/>
                  <a:pt x="3830594" y="5692346"/>
                </a:cubicBezTo>
                <a:cubicBezTo>
                  <a:pt x="3860799" y="5695092"/>
                  <a:pt x="3891088" y="5697040"/>
                  <a:pt x="3921210" y="5700584"/>
                </a:cubicBezTo>
                <a:cubicBezTo>
                  <a:pt x="3937799" y="5702536"/>
                  <a:pt x="3954258" y="5705546"/>
                  <a:pt x="3970637" y="5708822"/>
                </a:cubicBezTo>
                <a:cubicBezTo>
                  <a:pt x="3981739" y="5711042"/>
                  <a:pt x="3992381" y="5715459"/>
                  <a:pt x="4003589" y="5717060"/>
                </a:cubicBezTo>
                <a:cubicBezTo>
                  <a:pt x="4030908" y="5720963"/>
                  <a:pt x="4058624" y="5721568"/>
                  <a:pt x="4085967" y="5725297"/>
                </a:cubicBezTo>
                <a:cubicBezTo>
                  <a:pt x="4119067" y="5729810"/>
                  <a:pt x="4151489" y="5739551"/>
                  <a:pt x="4184821" y="5741773"/>
                </a:cubicBezTo>
                <a:lnTo>
                  <a:pt x="4308389" y="5750011"/>
                </a:lnTo>
                <a:lnTo>
                  <a:pt x="4415481" y="5758249"/>
                </a:lnTo>
                <a:lnTo>
                  <a:pt x="4555524" y="5766487"/>
                </a:lnTo>
                <a:cubicBezTo>
                  <a:pt x="4632410" y="5763741"/>
                  <a:pt x="4709407" y="5763202"/>
                  <a:pt x="4786183" y="5758249"/>
                </a:cubicBezTo>
                <a:cubicBezTo>
                  <a:pt x="4794849" y="5757690"/>
                  <a:pt x="4802332" y="5751439"/>
                  <a:pt x="4810897" y="5750011"/>
                </a:cubicBezTo>
                <a:cubicBezTo>
                  <a:pt x="4835424" y="5745923"/>
                  <a:pt x="4860324" y="5744519"/>
                  <a:pt x="4885037" y="5741773"/>
                </a:cubicBezTo>
                <a:cubicBezTo>
                  <a:pt x="4893275" y="5739027"/>
                  <a:pt x="4901769" y="5736956"/>
                  <a:pt x="4909751" y="5733535"/>
                </a:cubicBezTo>
                <a:cubicBezTo>
                  <a:pt x="4982269" y="5702457"/>
                  <a:pt x="4899582" y="5731243"/>
                  <a:pt x="4983891" y="5700584"/>
                </a:cubicBezTo>
                <a:cubicBezTo>
                  <a:pt x="5000212" y="5694649"/>
                  <a:pt x="5016842" y="5689600"/>
                  <a:pt x="5033318" y="5684108"/>
                </a:cubicBezTo>
                <a:cubicBezTo>
                  <a:pt x="5041556" y="5681362"/>
                  <a:pt x="5050807" y="5680687"/>
                  <a:pt x="5058032" y="5675870"/>
                </a:cubicBezTo>
                <a:cubicBezTo>
                  <a:pt x="5066270" y="5670378"/>
                  <a:pt x="5073890" y="5663823"/>
                  <a:pt x="5082745" y="5659395"/>
                </a:cubicBezTo>
                <a:cubicBezTo>
                  <a:pt x="5102444" y="5649545"/>
                  <a:pt x="5127260" y="5641811"/>
                  <a:pt x="5148648" y="5634681"/>
                </a:cubicBezTo>
                <a:cubicBezTo>
                  <a:pt x="5159632" y="5626443"/>
                  <a:pt x="5169957" y="5617245"/>
                  <a:pt x="5181600" y="5609968"/>
                </a:cubicBezTo>
                <a:cubicBezTo>
                  <a:pt x="5216541" y="5588130"/>
                  <a:pt x="5216679" y="5596546"/>
                  <a:pt x="5255740" y="5577016"/>
                </a:cubicBezTo>
                <a:cubicBezTo>
                  <a:pt x="5312628" y="5548573"/>
                  <a:pt x="5244830" y="5569447"/>
                  <a:pt x="5313405" y="5552303"/>
                </a:cubicBezTo>
                <a:cubicBezTo>
                  <a:pt x="5327135" y="5544065"/>
                  <a:pt x="5341785" y="5537196"/>
                  <a:pt x="5354594" y="5527589"/>
                </a:cubicBezTo>
                <a:cubicBezTo>
                  <a:pt x="5403959" y="5490566"/>
                  <a:pt x="5354459" y="5511159"/>
                  <a:pt x="5404021" y="5494638"/>
                </a:cubicBezTo>
                <a:cubicBezTo>
                  <a:pt x="5417751" y="5483654"/>
                  <a:pt x="5432249" y="5473568"/>
                  <a:pt x="5445210" y="5461687"/>
                </a:cubicBezTo>
                <a:cubicBezTo>
                  <a:pt x="5465248" y="5443318"/>
                  <a:pt x="5483653" y="5423244"/>
                  <a:pt x="5502875" y="5404022"/>
                </a:cubicBezTo>
                <a:cubicBezTo>
                  <a:pt x="5513859" y="5393038"/>
                  <a:pt x="5523697" y="5380774"/>
                  <a:pt x="5535827" y="5371070"/>
                </a:cubicBezTo>
                <a:cubicBezTo>
                  <a:pt x="5549557" y="5360086"/>
                  <a:pt x="5564583" y="5350552"/>
                  <a:pt x="5577016" y="5338119"/>
                </a:cubicBezTo>
                <a:cubicBezTo>
                  <a:pt x="5584017" y="5331118"/>
                  <a:pt x="5586490" y="5320406"/>
                  <a:pt x="5593491" y="5313405"/>
                </a:cubicBezTo>
                <a:cubicBezTo>
                  <a:pt x="5605924" y="5300972"/>
                  <a:pt x="5620951" y="5291438"/>
                  <a:pt x="5634681" y="5280454"/>
                </a:cubicBezTo>
                <a:cubicBezTo>
                  <a:pt x="5649511" y="5235962"/>
                  <a:pt x="5633771" y="5270902"/>
                  <a:pt x="5675870" y="5222789"/>
                </a:cubicBezTo>
                <a:cubicBezTo>
                  <a:pt x="5684911" y="5212456"/>
                  <a:pt x="5692603" y="5201010"/>
                  <a:pt x="5700583" y="5189838"/>
                </a:cubicBezTo>
                <a:cubicBezTo>
                  <a:pt x="5706338" y="5181781"/>
                  <a:pt x="5710721" y="5172730"/>
                  <a:pt x="5717059" y="5165124"/>
                </a:cubicBezTo>
                <a:cubicBezTo>
                  <a:pt x="5724517" y="5156174"/>
                  <a:pt x="5734621" y="5149607"/>
                  <a:pt x="5741773" y="5140411"/>
                </a:cubicBezTo>
                <a:cubicBezTo>
                  <a:pt x="5753930" y="5124781"/>
                  <a:pt x="5763740" y="5107460"/>
                  <a:pt x="5774724" y="5090984"/>
                </a:cubicBezTo>
                <a:cubicBezTo>
                  <a:pt x="5780216" y="5082746"/>
                  <a:pt x="5784199" y="5073271"/>
                  <a:pt x="5791200" y="5066270"/>
                </a:cubicBezTo>
                <a:lnTo>
                  <a:pt x="5815913" y="5041557"/>
                </a:lnTo>
                <a:cubicBezTo>
                  <a:pt x="5821405" y="5027827"/>
                  <a:pt x="5826383" y="5013881"/>
                  <a:pt x="5832389" y="5000368"/>
                </a:cubicBezTo>
                <a:cubicBezTo>
                  <a:pt x="5837376" y="4989146"/>
                  <a:pt x="5844027" y="4978703"/>
                  <a:pt x="5848864" y="4967416"/>
                </a:cubicBezTo>
                <a:cubicBezTo>
                  <a:pt x="5852284" y="4959435"/>
                  <a:pt x="5853681" y="4950684"/>
                  <a:pt x="5857102" y="4942703"/>
                </a:cubicBezTo>
                <a:cubicBezTo>
                  <a:pt x="5861940" y="4931415"/>
                  <a:pt x="5868740" y="4921039"/>
                  <a:pt x="5873578" y="4909751"/>
                </a:cubicBezTo>
                <a:cubicBezTo>
                  <a:pt x="5876999" y="4901770"/>
                  <a:pt x="5877933" y="4892805"/>
                  <a:pt x="5881816" y="4885038"/>
                </a:cubicBezTo>
                <a:cubicBezTo>
                  <a:pt x="5921629" y="4805410"/>
                  <a:pt x="5872007" y="4933157"/>
                  <a:pt x="5914767" y="4819135"/>
                </a:cubicBezTo>
                <a:cubicBezTo>
                  <a:pt x="5928609" y="4782225"/>
                  <a:pt x="5918261" y="4804744"/>
                  <a:pt x="5931243" y="4761470"/>
                </a:cubicBezTo>
                <a:cubicBezTo>
                  <a:pt x="5943849" y="4719448"/>
                  <a:pt x="5948362" y="4717062"/>
                  <a:pt x="5955956" y="4679092"/>
                </a:cubicBezTo>
                <a:cubicBezTo>
                  <a:pt x="5970455" y="4606600"/>
                  <a:pt x="5956399" y="4653049"/>
                  <a:pt x="5972432" y="4604951"/>
                </a:cubicBezTo>
                <a:cubicBezTo>
                  <a:pt x="5975178" y="4585730"/>
                  <a:pt x="5977718" y="4566478"/>
                  <a:pt x="5980670" y="4547287"/>
                </a:cubicBezTo>
                <a:cubicBezTo>
                  <a:pt x="5983210" y="4530778"/>
                  <a:pt x="5986836" y="4514434"/>
                  <a:pt x="5988908" y="4497860"/>
                </a:cubicBezTo>
                <a:cubicBezTo>
                  <a:pt x="5995076" y="4448513"/>
                  <a:pt x="6005383" y="4349578"/>
                  <a:pt x="6005383" y="4349578"/>
                </a:cubicBezTo>
                <a:cubicBezTo>
                  <a:pt x="6002637" y="4140886"/>
                  <a:pt x="6002054" y="3932155"/>
                  <a:pt x="5997145" y="3723503"/>
                </a:cubicBezTo>
                <a:cubicBezTo>
                  <a:pt x="5995502" y="3653652"/>
                  <a:pt x="5987328" y="3659856"/>
                  <a:pt x="5980670" y="3599935"/>
                </a:cubicBezTo>
                <a:cubicBezTo>
                  <a:pt x="5977018" y="3567072"/>
                  <a:pt x="5976533" y="3533891"/>
                  <a:pt x="5972432" y="3501081"/>
                </a:cubicBezTo>
                <a:cubicBezTo>
                  <a:pt x="5968288" y="3467933"/>
                  <a:pt x="5958730" y="3435517"/>
                  <a:pt x="5955956" y="3402227"/>
                </a:cubicBezTo>
                <a:cubicBezTo>
                  <a:pt x="5953210" y="3369276"/>
                  <a:pt x="5951369" y="3336236"/>
                  <a:pt x="5947718" y="3303373"/>
                </a:cubicBezTo>
                <a:cubicBezTo>
                  <a:pt x="5925051" y="3099362"/>
                  <a:pt x="5955855" y="3446467"/>
                  <a:pt x="5931243" y="3188043"/>
                </a:cubicBezTo>
                <a:cubicBezTo>
                  <a:pt x="5927849" y="3152401"/>
                  <a:pt x="5925751" y="3116648"/>
                  <a:pt x="5923005" y="3080951"/>
                </a:cubicBezTo>
                <a:cubicBezTo>
                  <a:pt x="5925534" y="2989905"/>
                  <a:pt x="5912712" y="2850281"/>
                  <a:pt x="5939481" y="2743200"/>
                </a:cubicBezTo>
                <a:cubicBezTo>
                  <a:pt x="5941587" y="2734776"/>
                  <a:pt x="5944972" y="2726725"/>
                  <a:pt x="5947718" y="2718487"/>
                </a:cubicBezTo>
                <a:cubicBezTo>
                  <a:pt x="5950464" y="2693773"/>
                  <a:pt x="5951868" y="2668873"/>
                  <a:pt x="5955956" y="2644346"/>
                </a:cubicBezTo>
                <a:cubicBezTo>
                  <a:pt x="5957384" y="2635781"/>
                  <a:pt x="5962088" y="2628057"/>
                  <a:pt x="5964194" y="2619633"/>
                </a:cubicBezTo>
                <a:lnTo>
                  <a:pt x="5980670" y="2553730"/>
                </a:lnTo>
                <a:cubicBezTo>
                  <a:pt x="5983416" y="2537254"/>
                  <a:pt x="5984857" y="2520507"/>
                  <a:pt x="5988908" y="2504303"/>
                </a:cubicBezTo>
                <a:cubicBezTo>
                  <a:pt x="5993120" y="2487455"/>
                  <a:pt x="5999891" y="2471352"/>
                  <a:pt x="6005383" y="2454876"/>
                </a:cubicBezTo>
                <a:cubicBezTo>
                  <a:pt x="6008129" y="2446638"/>
                  <a:pt x="6011515" y="2438586"/>
                  <a:pt x="6013621" y="2430162"/>
                </a:cubicBezTo>
                <a:cubicBezTo>
                  <a:pt x="6026071" y="2380362"/>
                  <a:pt x="6018278" y="2407953"/>
                  <a:pt x="6038335" y="2347784"/>
                </a:cubicBezTo>
                <a:cubicBezTo>
                  <a:pt x="6041081" y="2339546"/>
                  <a:pt x="6044467" y="2331494"/>
                  <a:pt x="6046573" y="2323070"/>
                </a:cubicBezTo>
                <a:cubicBezTo>
                  <a:pt x="6049319" y="2312086"/>
                  <a:pt x="6050350" y="2300525"/>
                  <a:pt x="6054810" y="2290119"/>
                </a:cubicBezTo>
                <a:cubicBezTo>
                  <a:pt x="6058710" y="2281019"/>
                  <a:pt x="6065794" y="2273643"/>
                  <a:pt x="6071286" y="2265405"/>
                </a:cubicBezTo>
                <a:cubicBezTo>
                  <a:pt x="6090817" y="2167750"/>
                  <a:pt x="6065144" y="2268928"/>
                  <a:pt x="6096000" y="2199503"/>
                </a:cubicBezTo>
                <a:cubicBezTo>
                  <a:pt x="6103053" y="2183633"/>
                  <a:pt x="6106983" y="2166552"/>
                  <a:pt x="6112475" y="2150076"/>
                </a:cubicBezTo>
                <a:cubicBezTo>
                  <a:pt x="6115221" y="2141838"/>
                  <a:pt x="6115896" y="2132587"/>
                  <a:pt x="6120713" y="2125362"/>
                </a:cubicBezTo>
                <a:lnTo>
                  <a:pt x="6137189" y="2100649"/>
                </a:lnTo>
                <a:cubicBezTo>
                  <a:pt x="6155765" y="2044921"/>
                  <a:pt x="6131233" y="2112559"/>
                  <a:pt x="6170140" y="2034746"/>
                </a:cubicBezTo>
                <a:cubicBezTo>
                  <a:pt x="6176753" y="2021520"/>
                  <a:pt x="6180003" y="2006783"/>
                  <a:pt x="6186616" y="1993557"/>
                </a:cubicBezTo>
                <a:cubicBezTo>
                  <a:pt x="6191044" y="1984702"/>
                  <a:pt x="6198663" y="1977698"/>
                  <a:pt x="6203091" y="1968843"/>
                </a:cubicBezTo>
                <a:cubicBezTo>
                  <a:pt x="6237229" y="1900566"/>
                  <a:pt x="6206413" y="1952855"/>
                  <a:pt x="6227805" y="1902941"/>
                </a:cubicBezTo>
                <a:cubicBezTo>
                  <a:pt x="6249144" y="1853150"/>
                  <a:pt x="6237118" y="1886643"/>
                  <a:pt x="6260756" y="1845276"/>
                </a:cubicBezTo>
                <a:cubicBezTo>
                  <a:pt x="6266849" y="1834614"/>
                  <a:pt x="6272394" y="1823612"/>
                  <a:pt x="6277232" y="1812324"/>
                </a:cubicBezTo>
                <a:cubicBezTo>
                  <a:pt x="6280653" y="1804343"/>
                  <a:pt x="6281162" y="1795150"/>
                  <a:pt x="6285470" y="1787611"/>
                </a:cubicBezTo>
                <a:cubicBezTo>
                  <a:pt x="6292282" y="1775690"/>
                  <a:pt x="6301945" y="1765644"/>
                  <a:pt x="6310183" y="1754660"/>
                </a:cubicBezTo>
                <a:cubicBezTo>
                  <a:pt x="6325287" y="1709347"/>
                  <a:pt x="6309345" y="1749948"/>
                  <a:pt x="6334897" y="1705233"/>
                </a:cubicBezTo>
                <a:cubicBezTo>
                  <a:pt x="6340990" y="1694571"/>
                  <a:pt x="6345280" y="1682943"/>
                  <a:pt x="6351373" y="1672281"/>
                </a:cubicBezTo>
                <a:cubicBezTo>
                  <a:pt x="6364488" y="1649329"/>
                  <a:pt x="6384952" y="1626188"/>
                  <a:pt x="6400800" y="1606378"/>
                </a:cubicBezTo>
                <a:cubicBezTo>
                  <a:pt x="6406292" y="1592648"/>
                  <a:pt x="6412083" y="1579035"/>
                  <a:pt x="6417275" y="1565189"/>
                </a:cubicBezTo>
                <a:cubicBezTo>
                  <a:pt x="6420324" y="1557059"/>
                  <a:pt x="6421630" y="1548243"/>
                  <a:pt x="6425513" y="1540476"/>
                </a:cubicBezTo>
                <a:cubicBezTo>
                  <a:pt x="6432674" y="1526155"/>
                  <a:pt x="6441989" y="1513017"/>
                  <a:pt x="6450227" y="1499287"/>
                </a:cubicBezTo>
                <a:cubicBezTo>
                  <a:pt x="6452868" y="1488724"/>
                  <a:pt x="6460791" y="1453444"/>
                  <a:pt x="6466702" y="1441622"/>
                </a:cubicBezTo>
                <a:cubicBezTo>
                  <a:pt x="6471130" y="1432766"/>
                  <a:pt x="6477686" y="1425146"/>
                  <a:pt x="6483178" y="1416908"/>
                </a:cubicBezTo>
                <a:cubicBezTo>
                  <a:pt x="6485924" y="1405924"/>
                  <a:pt x="6486956" y="1394363"/>
                  <a:pt x="6491416" y="1383957"/>
                </a:cubicBezTo>
                <a:cubicBezTo>
                  <a:pt x="6495316" y="1374857"/>
                  <a:pt x="6504508" y="1368548"/>
                  <a:pt x="6507891" y="1359243"/>
                </a:cubicBezTo>
                <a:cubicBezTo>
                  <a:pt x="6515629" y="1337963"/>
                  <a:pt x="6518146" y="1315113"/>
                  <a:pt x="6524367" y="1293341"/>
                </a:cubicBezTo>
                <a:cubicBezTo>
                  <a:pt x="6529138" y="1276642"/>
                  <a:pt x="6535351" y="1260390"/>
                  <a:pt x="6540843" y="1243914"/>
                </a:cubicBezTo>
                <a:lnTo>
                  <a:pt x="6549081" y="1219200"/>
                </a:lnTo>
                <a:cubicBezTo>
                  <a:pt x="6553094" y="1187091"/>
                  <a:pt x="6558428" y="1137133"/>
                  <a:pt x="6565556" y="1103870"/>
                </a:cubicBezTo>
                <a:cubicBezTo>
                  <a:pt x="6570301" y="1081729"/>
                  <a:pt x="6582032" y="1037968"/>
                  <a:pt x="6582032" y="1037968"/>
                </a:cubicBezTo>
                <a:cubicBezTo>
                  <a:pt x="6584778" y="1010508"/>
                  <a:pt x="6586074" y="982865"/>
                  <a:pt x="6590270" y="955589"/>
                </a:cubicBezTo>
                <a:cubicBezTo>
                  <a:pt x="6591590" y="947007"/>
                  <a:pt x="6596624" y="939353"/>
                  <a:pt x="6598508" y="930876"/>
                </a:cubicBezTo>
                <a:cubicBezTo>
                  <a:pt x="6602131" y="914571"/>
                  <a:pt x="6604383" y="897984"/>
                  <a:pt x="6606745" y="881449"/>
                </a:cubicBezTo>
                <a:cubicBezTo>
                  <a:pt x="6616617" y="812340"/>
                  <a:pt x="6616829" y="793392"/>
                  <a:pt x="6623221" y="716692"/>
                </a:cubicBezTo>
                <a:cubicBezTo>
                  <a:pt x="6620475" y="645297"/>
                  <a:pt x="6619899" y="573786"/>
                  <a:pt x="6614983" y="502508"/>
                </a:cubicBezTo>
                <a:cubicBezTo>
                  <a:pt x="6614386" y="493845"/>
                  <a:pt x="6610962" y="485386"/>
                  <a:pt x="6606745" y="477795"/>
                </a:cubicBezTo>
                <a:cubicBezTo>
                  <a:pt x="6597129" y="460486"/>
                  <a:pt x="6584778" y="444844"/>
                  <a:pt x="6573794" y="428368"/>
                </a:cubicBezTo>
                <a:lnTo>
                  <a:pt x="6557318" y="403654"/>
                </a:lnTo>
                <a:cubicBezTo>
                  <a:pt x="6551826" y="395416"/>
                  <a:pt x="6546783" y="386861"/>
                  <a:pt x="6540843" y="378941"/>
                </a:cubicBezTo>
                <a:cubicBezTo>
                  <a:pt x="6532605" y="367957"/>
                  <a:pt x="6526391" y="355111"/>
                  <a:pt x="6516129" y="345989"/>
                </a:cubicBezTo>
                <a:cubicBezTo>
                  <a:pt x="6501329" y="332834"/>
                  <a:pt x="6466702" y="313038"/>
                  <a:pt x="6466702" y="313038"/>
                </a:cubicBezTo>
                <a:cubicBezTo>
                  <a:pt x="6455718" y="296562"/>
                  <a:pt x="6450227" y="274595"/>
                  <a:pt x="6433751" y="263611"/>
                </a:cubicBezTo>
                <a:lnTo>
                  <a:pt x="6384324" y="230660"/>
                </a:lnTo>
                <a:cubicBezTo>
                  <a:pt x="6376086" y="225168"/>
                  <a:pt x="6367531" y="220125"/>
                  <a:pt x="6359610" y="214184"/>
                </a:cubicBezTo>
                <a:cubicBezTo>
                  <a:pt x="6319712" y="184260"/>
                  <a:pt x="6339684" y="193811"/>
                  <a:pt x="6301945" y="181233"/>
                </a:cubicBezTo>
                <a:cubicBezTo>
                  <a:pt x="6293707" y="175741"/>
                  <a:pt x="6286087" y="169185"/>
                  <a:pt x="6277232" y="164757"/>
                </a:cubicBezTo>
                <a:cubicBezTo>
                  <a:pt x="6265415" y="158848"/>
                  <a:pt x="6230123" y="150920"/>
                  <a:pt x="6219567" y="148281"/>
                </a:cubicBezTo>
                <a:cubicBezTo>
                  <a:pt x="6211329" y="142789"/>
                  <a:pt x="6203901" y="135826"/>
                  <a:pt x="6194854" y="131805"/>
                </a:cubicBezTo>
                <a:cubicBezTo>
                  <a:pt x="6159619" y="116145"/>
                  <a:pt x="6146020" y="116677"/>
                  <a:pt x="6112475" y="107092"/>
                </a:cubicBezTo>
                <a:cubicBezTo>
                  <a:pt x="6104126" y="104706"/>
                  <a:pt x="6096305" y="100407"/>
                  <a:pt x="6087762" y="98854"/>
                </a:cubicBezTo>
                <a:cubicBezTo>
                  <a:pt x="6065980" y="94894"/>
                  <a:pt x="6043827" y="93362"/>
                  <a:pt x="6021859" y="90616"/>
                </a:cubicBezTo>
                <a:cubicBezTo>
                  <a:pt x="5972432" y="93362"/>
                  <a:pt x="5922799" y="93580"/>
                  <a:pt x="5873578" y="98854"/>
                </a:cubicBezTo>
                <a:cubicBezTo>
                  <a:pt x="5845734" y="101837"/>
                  <a:pt x="5817766" y="106475"/>
                  <a:pt x="5791200" y="115330"/>
                </a:cubicBezTo>
                <a:lnTo>
                  <a:pt x="5741773" y="131805"/>
                </a:lnTo>
                <a:cubicBezTo>
                  <a:pt x="5733535" y="137297"/>
                  <a:pt x="5726159" y="144381"/>
                  <a:pt x="5717059" y="148281"/>
                </a:cubicBezTo>
                <a:cubicBezTo>
                  <a:pt x="5706653" y="152741"/>
                  <a:pt x="5694994" y="153409"/>
                  <a:pt x="5684108" y="156519"/>
                </a:cubicBezTo>
                <a:cubicBezTo>
                  <a:pt x="5675759" y="158905"/>
                  <a:pt x="5667375" y="161336"/>
                  <a:pt x="5659394" y="164757"/>
                </a:cubicBezTo>
                <a:cubicBezTo>
                  <a:pt x="5635268" y="175097"/>
                  <a:pt x="5622407" y="182938"/>
                  <a:pt x="5601729" y="197708"/>
                </a:cubicBezTo>
                <a:cubicBezTo>
                  <a:pt x="5590557" y="205688"/>
                  <a:pt x="5580026" y="214548"/>
                  <a:pt x="5568778" y="222422"/>
                </a:cubicBezTo>
                <a:cubicBezTo>
                  <a:pt x="5552556" y="233777"/>
                  <a:pt x="5519351" y="255373"/>
                  <a:pt x="5519351" y="255373"/>
                </a:cubicBezTo>
                <a:cubicBezTo>
                  <a:pt x="5499542" y="285087"/>
                  <a:pt x="5487304" y="306944"/>
                  <a:pt x="5453448" y="329514"/>
                </a:cubicBezTo>
                <a:cubicBezTo>
                  <a:pt x="5426450" y="347512"/>
                  <a:pt x="5428735" y="336089"/>
                  <a:pt x="5428735" y="3542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Arial" pitchFamily="34" charset="0"/>
              </a:rPr>
              <a:t/>
            </a:r>
            <a:br>
              <a:rPr lang="en-US" sz="3200" dirty="0">
                <a:latin typeface="Arial" pitchFamily="34" charset="0"/>
              </a:rPr>
            </a:br>
            <a:r>
              <a:rPr lang="en-US" sz="3200" b="1" dirty="0">
                <a:solidFill>
                  <a:srgbClr val="0099CC"/>
                </a:solidFill>
                <a:latin typeface="Arial" pitchFamily="34" charset="0"/>
              </a:rPr>
              <a:t>Pathways/ Mechanisms:</a:t>
            </a:r>
            <a:br>
              <a:rPr lang="en-US" sz="3200" b="1" dirty="0">
                <a:solidFill>
                  <a:srgbClr val="0099CC"/>
                </a:solidFill>
                <a:latin typeface="Arial" pitchFamily="34" charset="0"/>
              </a:rPr>
            </a:br>
            <a:r>
              <a:rPr lang="en-US" sz="3200" b="1" dirty="0">
                <a:solidFill>
                  <a:srgbClr val="0099CC"/>
                </a:solidFill>
                <a:latin typeface="Arial" pitchFamily="34" charset="0"/>
              </a:rPr>
              <a:t> Homeostasis</a:t>
            </a:r>
            <a:endParaRPr lang="en-US" sz="3200" dirty="0">
              <a:solidFill>
                <a:srgbClr val="0099CC"/>
              </a:solidFill>
            </a:endParaRP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0" y="1752600"/>
            <a:ext cx="3962400" cy="762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5181600" y="6400800"/>
            <a:ext cx="3962400" cy="762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228600" y="3230562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333399"/>
                </a:solidFill>
                <a:latin typeface="Times New Roman" pitchFamily="18" charset="0"/>
              </a:rPr>
              <a:t>Personality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3534033" y="2955925"/>
            <a:ext cx="25908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333399"/>
                </a:solidFill>
                <a:latin typeface="Times New Roman" pitchFamily="18" charset="0"/>
              </a:rPr>
              <a:t>Disruption in Homeostasis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99"/>
                </a:solidFill>
                <a:latin typeface="Times New Roman" pitchFamily="18" charset="0"/>
              </a:rPr>
              <a:t>(</a:t>
            </a: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</a:rPr>
              <a:t>immune system, </a:t>
            </a:r>
            <a:r>
              <a:rPr lang="en-US" sz="2000" dirty="0">
                <a:solidFill>
                  <a:srgbClr val="333399"/>
                </a:solidFill>
                <a:latin typeface="Times New Roman" pitchFamily="18" charset="0"/>
              </a:rPr>
              <a:t>etc.)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6528486" y="3259394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Poor Health </a:t>
            </a:r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>
            <a:off x="2362200" y="3657600"/>
            <a:ext cx="7620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7" name="Line 9"/>
          <p:cNvSpPr>
            <a:spLocks noChangeShapeType="1"/>
          </p:cNvSpPr>
          <p:nvPr/>
        </p:nvSpPr>
        <p:spPr bwMode="auto">
          <a:xfrm>
            <a:off x="5715000" y="3653481"/>
            <a:ext cx="6858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09161"/>
            <a:ext cx="2514600" cy="19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35054" y="6474597"/>
            <a:ext cx="6789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Photo: 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(1</a:t>
            </a:r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) biologicnr.com</a:t>
            </a:r>
            <a:endParaRPr lang="en-US" sz="12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2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Arial" pitchFamily="34" charset="0"/>
              </a:rPr>
              <a:t/>
            </a:r>
            <a:br>
              <a:rPr lang="en-US" sz="3200" dirty="0">
                <a:latin typeface="Arial" pitchFamily="34" charset="0"/>
              </a:rPr>
            </a:br>
            <a:r>
              <a:rPr lang="en-US" sz="3600" b="1" dirty="0">
                <a:solidFill>
                  <a:srgbClr val="0099CC"/>
                </a:solidFill>
                <a:latin typeface="Arial" pitchFamily="34" charset="0"/>
              </a:rPr>
              <a:t>Pathways/ Mechanisms: </a:t>
            </a:r>
            <a:r>
              <a:rPr lang="en-US" sz="3600" b="1" dirty="0" smtClean="0">
                <a:solidFill>
                  <a:srgbClr val="0099CC"/>
                </a:solidFill>
                <a:latin typeface="Arial" pitchFamily="34" charset="0"/>
              </a:rPr>
              <a:t/>
            </a:r>
            <a:br>
              <a:rPr lang="en-US" sz="3600" b="1" dirty="0" smtClean="0">
                <a:solidFill>
                  <a:srgbClr val="0099CC"/>
                </a:solidFill>
                <a:latin typeface="Arial" pitchFamily="34" charset="0"/>
              </a:rPr>
            </a:br>
            <a:r>
              <a:rPr lang="en-US" sz="3600" b="1" dirty="0" smtClean="0">
                <a:solidFill>
                  <a:srgbClr val="0099CC"/>
                </a:solidFill>
                <a:latin typeface="Arial" pitchFamily="34" charset="0"/>
              </a:rPr>
              <a:t>Unhealthy </a:t>
            </a:r>
            <a:r>
              <a:rPr lang="en-US" sz="3600" b="1" dirty="0">
                <a:solidFill>
                  <a:srgbClr val="0099CC"/>
                </a:solidFill>
                <a:latin typeface="Arial" pitchFamily="34" charset="0"/>
              </a:rPr>
              <a:t>Behaviors</a:t>
            </a:r>
            <a:endParaRPr lang="en-US" dirty="0">
              <a:solidFill>
                <a:srgbClr val="0099CC"/>
              </a:solidFill>
            </a:endParaRP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0" y="1752600"/>
            <a:ext cx="3962400" cy="762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5181600" y="6400800"/>
            <a:ext cx="3962400" cy="762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195649" y="3014319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Personality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562865" y="2743200"/>
            <a:ext cx="259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Unhealthy Behaviors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6532605" y="31242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Poor Health </a:t>
            </a:r>
          </a:p>
        </p:txBody>
      </p:sp>
      <p:sp>
        <p:nvSpPr>
          <p:cNvPr id="166920" name="Line 10"/>
          <p:cNvSpPr>
            <a:spLocks noChangeShapeType="1"/>
          </p:cNvSpPr>
          <p:nvPr/>
        </p:nvSpPr>
        <p:spPr bwMode="auto">
          <a:xfrm>
            <a:off x="2362200" y="3409800"/>
            <a:ext cx="10668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1" name="Line 12"/>
          <p:cNvSpPr>
            <a:spLocks noChangeShapeType="1"/>
          </p:cNvSpPr>
          <p:nvPr/>
        </p:nvSpPr>
        <p:spPr bwMode="auto">
          <a:xfrm>
            <a:off x="5465805" y="3418038"/>
            <a:ext cx="10668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35054" y="6474597"/>
            <a:ext cx="6789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Photo: 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(1</a:t>
            </a:r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) blogs.independent.co.uk</a:t>
            </a:r>
            <a:endParaRPr lang="en-US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04387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1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0099CC"/>
                </a:solidFill>
                <a:latin typeface="Arial" pitchFamily="34" charset="0"/>
              </a:rPr>
              <a:t/>
            </a:r>
            <a:br>
              <a:rPr lang="en-US" sz="3200" dirty="0">
                <a:solidFill>
                  <a:srgbClr val="0099CC"/>
                </a:solidFill>
                <a:latin typeface="Arial" pitchFamily="34" charset="0"/>
              </a:rPr>
            </a:br>
            <a:r>
              <a:rPr lang="en-US" sz="3600" b="1" dirty="0">
                <a:solidFill>
                  <a:srgbClr val="0099CC"/>
                </a:solidFill>
                <a:latin typeface="Arial" pitchFamily="34" charset="0"/>
              </a:rPr>
              <a:t>Pathways/ Mechanisms</a:t>
            </a:r>
            <a:br>
              <a:rPr lang="en-US" sz="3600" b="1" dirty="0">
                <a:solidFill>
                  <a:srgbClr val="0099CC"/>
                </a:solidFill>
                <a:latin typeface="Arial" pitchFamily="34" charset="0"/>
              </a:rPr>
            </a:br>
            <a:r>
              <a:rPr lang="en-US" sz="2400" b="1" dirty="0">
                <a:solidFill>
                  <a:srgbClr val="0099CC"/>
                </a:solidFill>
                <a:latin typeface="Arial" pitchFamily="34" charset="0"/>
              </a:rPr>
              <a:t>(underlying</a:t>
            </a:r>
            <a:r>
              <a:rPr lang="en-US" sz="3600" b="1" dirty="0">
                <a:solidFill>
                  <a:srgbClr val="0099CC"/>
                </a:solidFill>
                <a:latin typeface="Arial" pitchFamily="34" charset="0"/>
              </a:rPr>
              <a:t> </a:t>
            </a:r>
            <a:r>
              <a:rPr lang="en-US" sz="2400" b="1" dirty="0">
                <a:solidFill>
                  <a:srgbClr val="0099CC"/>
                </a:solidFill>
                <a:latin typeface="Arial" pitchFamily="34" charset="0"/>
              </a:rPr>
              <a:t>3</a:t>
            </a:r>
            <a:r>
              <a:rPr lang="en-US" sz="2400" b="1" baseline="30000" dirty="0">
                <a:solidFill>
                  <a:srgbClr val="0099CC"/>
                </a:solidFill>
                <a:latin typeface="Arial" pitchFamily="34" charset="0"/>
              </a:rPr>
              <a:t>rd</a:t>
            </a:r>
            <a:r>
              <a:rPr lang="en-US" sz="2400" b="1" dirty="0">
                <a:solidFill>
                  <a:srgbClr val="0099CC"/>
                </a:solidFill>
                <a:latin typeface="Arial" pitchFamily="34" charset="0"/>
              </a:rPr>
              <a:t> variable)</a:t>
            </a:r>
            <a:endParaRPr lang="en-US" dirty="0">
              <a:solidFill>
                <a:srgbClr val="0099CC"/>
              </a:solidFill>
            </a:endParaRPr>
          </a:p>
        </p:txBody>
      </p:sp>
      <p:sp>
        <p:nvSpPr>
          <p:cNvPr id="167939" name="Rectangle 4"/>
          <p:cNvSpPr>
            <a:spLocks noChangeArrowheads="1"/>
          </p:cNvSpPr>
          <p:nvPr/>
        </p:nvSpPr>
        <p:spPr bwMode="auto">
          <a:xfrm>
            <a:off x="0" y="1752600"/>
            <a:ext cx="3962400" cy="762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7940" name="Rectangle 5"/>
          <p:cNvSpPr>
            <a:spLocks noChangeArrowheads="1"/>
          </p:cNvSpPr>
          <p:nvPr/>
        </p:nvSpPr>
        <p:spPr bwMode="auto">
          <a:xfrm>
            <a:off x="5181600" y="6400800"/>
            <a:ext cx="3962400" cy="762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7941" name="Text Box 7"/>
          <p:cNvSpPr txBox="1">
            <a:spLocks noChangeArrowheads="1"/>
          </p:cNvSpPr>
          <p:nvPr/>
        </p:nvSpPr>
        <p:spPr bwMode="auto">
          <a:xfrm>
            <a:off x="228600" y="33909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333399"/>
                </a:solidFill>
                <a:latin typeface="Times New Roman" pitchFamily="18" charset="0"/>
              </a:rPr>
              <a:t>Early Biology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7942" name="Text Box 8"/>
          <p:cNvSpPr txBox="1">
            <a:spLocks noChangeArrowheads="1"/>
          </p:cNvSpPr>
          <p:nvPr/>
        </p:nvSpPr>
        <p:spPr bwMode="auto">
          <a:xfrm>
            <a:off x="5334000" y="23622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333399"/>
                </a:solidFill>
                <a:latin typeface="Times New Roman" pitchFamily="18" charset="0"/>
              </a:rPr>
              <a:t>Personality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7943" name="Text Box 9"/>
          <p:cNvSpPr txBox="1">
            <a:spLocks noChangeArrowheads="1"/>
          </p:cNvSpPr>
          <p:nvPr/>
        </p:nvSpPr>
        <p:spPr bwMode="auto">
          <a:xfrm>
            <a:off x="5410200" y="3848100"/>
            <a:ext cx="228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333399"/>
                </a:solidFill>
                <a:latin typeface="Times New Roman" pitchFamily="18" charset="0"/>
              </a:rPr>
              <a:t>Health and Longevity</a:t>
            </a:r>
          </a:p>
        </p:txBody>
      </p:sp>
      <p:sp>
        <p:nvSpPr>
          <p:cNvPr id="167944" name="Line 10"/>
          <p:cNvSpPr>
            <a:spLocks noChangeShapeType="1"/>
          </p:cNvSpPr>
          <p:nvPr/>
        </p:nvSpPr>
        <p:spPr bwMode="auto">
          <a:xfrm flipV="1">
            <a:off x="3009900" y="2759075"/>
            <a:ext cx="2209800" cy="68580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5" name="Line 11"/>
          <p:cNvSpPr>
            <a:spLocks noChangeShapeType="1"/>
          </p:cNvSpPr>
          <p:nvPr/>
        </p:nvSpPr>
        <p:spPr bwMode="auto">
          <a:xfrm>
            <a:off x="3009900" y="3708400"/>
            <a:ext cx="2286000" cy="91440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35054" y="6474597"/>
            <a:ext cx="6789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Photo: 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(1</a:t>
            </a:r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) earlyyearsparenting.wordpress.com</a:t>
            </a:r>
            <a:endParaRPr lang="en-US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440820"/>
            <a:ext cx="2581275" cy="193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28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Arial" pitchFamily="34" charset="0"/>
              </a:rPr>
              <a:t/>
            </a:r>
            <a:br>
              <a:rPr lang="en-US" sz="3200" dirty="0">
                <a:latin typeface="Arial" pitchFamily="34" charset="0"/>
              </a:rPr>
            </a:br>
            <a:r>
              <a:rPr lang="en-US" sz="3600" b="1" dirty="0">
                <a:solidFill>
                  <a:srgbClr val="0099CC"/>
                </a:solidFill>
                <a:latin typeface="Arial" pitchFamily="34" charset="0"/>
              </a:rPr>
              <a:t>Pathways: Select or Elicit Unhealthy Situations</a:t>
            </a:r>
            <a:endParaRPr lang="en-US" dirty="0">
              <a:solidFill>
                <a:srgbClr val="0099CC"/>
              </a:solidFill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0" y="1752600"/>
            <a:ext cx="3962400" cy="762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5181600" y="6400800"/>
            <a:ext cx="3962400" cy="762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228600" y="28956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Personality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3581400" y="2819400"/>
            <a:ext cx="2590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333399"/>
                </a:solidFill>
                <a:latin typeface="Times New Roman" pitchFamily="18" charset="0"/>
              </a:rPr>
              <a:t>Unhealthy Environments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6477000" y="3002756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Poor Health </a:t>
            </a:r>
          </a:p>
        </p:txBody>
      </p:sp>
      <p:sp>
        <p:nvSpPr>
          <p:cNvPr id="169992" name="Line 8"/>
          <p:cNvSpPr>
            <a:spLocks noChangeShapeType="1"/>
          </p:cNvSpPr>
          <p:nvPr/>
        </p:nvSpPr>
        <p:spPr bwMode="auto">
          <a:xfrm>
            <a:off x="2386914" y="3292475"/>
            <a:ext cx="7620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>
            <a:off x="5524500" y="3280118"/>
            <a:ext cx="6858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35054" y="6474597"/>
            <a:ext cx="6789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Photo: 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(1</a:t>
            </a:r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) incaseimgone.com</a:t>
            </a:r>
            <a:endParaRPr lang="en-US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3096523" cy="206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0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>
                <a:solidFill>
                  <a:srgbClr val="008080"/>
                </a:solidFill>
                <a:latin typeface="Arial" pitchFamily="34" charset="0"/>
              </a:rPr>
              <a:t>Conscientiousness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7521575" cy="36195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0099CC"/>
                </a:solidFill>
                <a:latin typeface="Arial" pitchFamily="34" charset="0"/>
              </a:rPr>
              <a:t>Also called Lack of Impulsivity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>
                <a:solidFill>
                  <a:srgbClr val="0099CC"/>
                </a:solidFill>
                <a:latin typeface="Arial" pitchFamily="34" charset="0"/>
              </a:rPr>
              <a:t>Childhood</a:t>
            </a:r>
            <a:r>
              <a:rPr lang="en-US" sz="2800" dirty="0">
                <a:solidFill>
                  <a:srgbClr val="0099CC"/>
                </a:solidFill>
                <a:latin typeface="Arial" pitchFamily="34" charset="0"/>
              </a:rPr>
              <a:t>: Ratings (parent &amp; teacher) </a:t>
            </a:r>
            <a:r>
              <a:rPr lang="en-US" sz="2800" dirty="0" smtClean="0">
                <a:solidFill>
                  <a:srgbClr val="0099CC"/>
                </a:solidFill>
                <a:latin typeface="Arial" pitchFamily="34" charset="0"/>
              </a:rPr>
              <a:t>of </a:t>
            </a:r>
            <a:r>
              <a:rPr lang="en-US" sz="2800" dirty="0">
                <a:solidFill>
                  <a:srgbClr val="0099CC"/>
                </a:solidFill>
                <a:latin typeface="Arial" pitchFamily="34" charset="0"/>
              </a:rPr>
              <a:t>prudence, freedom from vanity, conscientiousness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>
                <a:solidFill>
                  <a:srgbClr val="0099CC"/>
                </a:solidFill>
                <a:latin typeface="Arial" pitchFamily="34" charset="0"/>
              </a:rPr>
              <a:t>Adulthood</a:t>
            </a:r>
            <a:r>
              <a:rPr lang="en-US" sz="2800" dirty="0">
                <a:solidFill>
                  <a:srgbClr val="0099CC"/>
                </a:solidFill>
                <a:latin typeface="Arial" pitchFamily="34" charset="0"/>
              </a:rPr>
              <a:t>: Self-report personality scales--persistent, careful, etc.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99CC"/>
              </a:solidFill>
              <a:latin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0099CC"/>
                </a:solidFill>
                <a:latin typeface="Arial" pitchFamily="34" charset="0"/>
              </a:rPr>
              <a:t>Validated </a:t>
            </a:r>
            <a:r>
              <a:rPr lang="en-US" sz="2400" dirty="0">
                <a:solidFill>
                  <a:srgbClr val="0099CC"/>
                </a:solidFill>
                <a:latin typeface="Arial" pitchFamily="34" charset="0"/>
              </a:rPr>
              <a:t>new indexes w/ measurement invariance in </a:t>
            </a:r>
            <a:r>
              <a:rPr lang="en-US" sz="2400" dirty="0" smtClean="0">
                <a:solidFill>
                  <a:srgbClr val="0099CC"/>
                </a:solidFill>
                <a:latin typeface="Arial" pitchFamily="34" charset="0"/>
              </a:rPr>
              <a:t>contemporary </a:t>
            </a:r>
            <a:r>
              <a:rPr lang="en-US" sz="2400" dirty="0">
                <a:solidFill>
                  <a:srgbClr val="0099CC"/>
                </a:solidFill>
                <a:latin typeface="Arial" pitchFamily="34" charset="0"/>
              </a:rPr>
              <a:t>sample and </a:t>
            </a:r>
            <a:r>
              <a:rPr lang="en-US" sz="2400" dirty="0" smtClean="0">
                <a:solidFill>
                  <a:srgbClr val="0099CC"/>
                </a:solidFill>
                <a:latin typeface="Arial" pitchFamily="34" charset="0"/>
              </a:rPr>
              <a:t>with rational </a:t>
            </a:r>
            <a:r>
              <a:rPr lang="en-US" sz="2400" dirty="0">
                <a:solidFill>
                  <a:srgbClr val="0099CC"/>
                </a:solidFill>
                <a:latin typeface="Arial" pitchFamily="34" charset="0"/>
              </a:rPr>
              <a:t>ratings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rgbClr val="2C2C84"/>
              </a:solidFill>
              <a:latin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rgbClr val="2C2C84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2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99CC"/>
                </a:solidFill>
              </a:rPr>
              <a:t>Can Conscientiousness Predict Mortality Risk?  </a:t>
            </a:r>
            <a:r>
              <a:rPr lang="en-US" sz="36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Yes!</a:t>
            </a:r>
            <a:endParaRPr lang="en-US" sz="3600" b="1" dirty="0">
              <a:solidFill>
                <a:srgbClr val="00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05815" y="16764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 smtClean="0"/>
              <a:t>Child: </a:t>
            </a:r>
            <a:r>
              <a:rPr lang="en-US" sz="2400" dirty="0" err="1" smtClean="0"/>
              <a:t>InterQ</a:t>
            </a:r>
            <a:r>
              <a:rPr lang="en-US" sz="2400" dirty="0" smtClean="0"/>
              <a:t> </a:t>
            </a:r>
            <a:r>
              <a:rPr lang="en-US" sz="2400" i="1" dirty="0" err="1" smtClean="0"/>
              <a:t>rh</a:t>
            </a:r>
            <a:r>
              <a:rPr lang="en-US" sz="2400" dirty="0" smtClean="0"/>
              <a:t>(1,252) = 0.81, </a:t>
            </a:r>
            <a:r>
              <a:rPr lang="en-US" sz="2400" i="1" dirty="0" smtClean="0"/>
              <a:t>p</a:t>
            </a:r>
            <a:r>
              <a:rPr lang="en-US" sz="2400" dirty="0" smtClean="0"/>
              <a:t>&lt;.001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 smtClean="0"/>
              <a:t>Adult: </a:t>
            </a:r>
            <a:r>
              <a:rPr lang="en-US" sz="2400" dirty="0" err="1" smtClean="0"/>
              <a:t>InterQ</a:t>
            </a:r>
            <a:r>
              <a:rPr lang="en-US" sz="2400" dirty="0" smtClean="0"/>
              <a:t> </a:t>
            </a:r>
            <a:r>
              <a:rPr lang="en-US" sz="2400" i="1" dirty="0" err="1" smtClean="0"/>
              <a:t>rh</a:t>
            </a:r>
            <a:r>
              <a:rPr lang="en-US" sz="2400" dirty="0" smtClean="0"/>
              <a:t>(1,071) = 0.82, </a:t>
            </a:r>
            <a:r>
              <a:rPr lang="en-US" sz="2400" i="1" dirty="0" smtClean="0"/>
              <a:t>p</a:t>
            </a:r>
            <a:r>
              <a:rPr lang="en-US" sz="2400" dirty="0" smtClean="0"/>
              <a:t>&lt;.001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dirty="0" smtClean="0"/>
          </a:p>
          <a:p>
            <a:pPr marL="173736" lvl="1" indent="-173736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8610600" cy="365125"/>
          </a:xfrm>
        </p:spPr>
        <p:txBody>
          <a:bodyPr>
            <a:normAutofit fontScale="70000" lnSpcReduction="20000"/>
          </a:bodyPr>
          <a:lstStyle/>
          <a:p>
            <a:pPr algn="l">
              <a:defRPr/>
            </a:pPr>
            <a:r>
              <a:rPr lang="en-US" dirty="0">
                <a:latin typeface="Calibri" pitchFamily="34" charset="0"/>
              </a:rPr>
              <a:t>Martin, Friedman, &amp; Schwartz (2007). Personality and mortality risk across the life span: The importance of conscientiousness as a </a:t>
            </a:r>
            <a:r>
              <a:rPr lang="en-US" dirty="0" err="1">
                <a:latin typeface="Calibri" pitchFamily="34" charset="0"/>
              </a:rPr>
              <a:t>biopsychosocial</a:t>
            </a:r>
            <a:r>
              <a:rPr lang="en-US" dirty="0">
                <a:latin typeface="Calibri" pitchFamily="34" charset="0"/>
              </a:rPr>
              <a:t> attribute. </a:t>
            </a:r>
            <a:r>
              <a:rPr lang="en-US" i="1" dirty="0">
                <a:latin typeface="Calibri" pitchFamily="34" charset="0"/>
              </a:rPr>
              <a:t>Health </a:t>
            </a:r>
            <a:r>
              <a:rPr lang="en-US" i="1" dirty="0" smtClean="0">
                <a:latin typeface="Calibri" pitchFamily="34" charset="0"/>
              </a:rPr>
              <a:t>Psychology</a:t>
            </a:r>
            <a:r>
              <a:rPr lang="en-US" i="1" dirty="0">
                <a:latin typeface="Calibri" pitchFamily="34" charset="0"/>
              </a:rPr>
              <a:t>, 26</a:t>
            </a:r>
            <a:r>
              <a:rPr lang="en-US" dirty="0">
                <a:latin typeface="Calibri" pitchFamily="34" charset="0"/>
              </a:rPr>
              <a:t>, 428-36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 algn="l">
              <a:defRPr/>
            </a:pPr>
            <a:r>
              <a:rPr lang="en-US" dirty="0" smtClean="0">
                <a:latin typeface="Calibri" pitchFamily="34" charset="0"/>
              </a:rPr>
              <a:t>Photos: (1) imagenet.com; (2) opendot.com; (3) gonthink.com; (4) sportsmedia.acc.net</a:t>
            </a:r>
            <a:endParaRPr lang="en-US" dirty="0">
              <a:latin typeface="Calibri" pitchFamily="34" charset="0"/>
            </a:endParaRPr>
          </a:p>
          <a:p>
            <a:pPr algn="l">
              <a:defRPr/>
            </a:pPr>
            <a:endParaRPr lang="en-US" dirty="0"/>
          </a:p>
        </p:txBody>
      </p:sp>
      <p:pic>
        <p:nvPicPr>
          <p:cNvPr id="829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2209800"/>
            <a:ext cx="236339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75050"/>
            <a:ext cx="207088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60" y="4038600"/>
            <a:ext cx="2784549" cy="181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39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1752600"/>
            <a:ext cx="3962400" cy="762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5181600" y="6400800"/>
            <a:ext cx="3962400" cy="762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96200" cy="609600"/>
          </a:xfrm>
        </p:spPr>
        <p:txBody>
          <a:bodyPr>
            <a:normAutofit fontScale="9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1219200" y="304800"/>
            <a:ext cx="6781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4000" b="1" dirty="0" smtClean="0">
                <a:solidFill>
                  <a:srgbClr val="0099CC"/>
                </a:solidFill>
              </a:rPr>
              <a:t>Conscientiousness &amp; Survival</a:t>
            </a:r>
            <a:endParaRPr lang="en-US" b="1" dirty="0">
              <a:solidFill>
                <a:srgbClr val="0099CC"/>
              </a:solidFill>
            </a:endParaRPr>
          </a:p>
        </p:txBody>
      </p:sp>
      <p:sp>
        <p:nvSpPr>
          <p:cNvPr id="84998" name="Text Box 8"/>
          <p:cNvSpPr txBox="1">
            <a:spLocks noChangeArrowheads="1"/>
          </p:cNvSpPr>
          <p:nvPr/>
        </p:nvSpPr>
        <p:spPr bwMode="auto">
          <a:xfrm>
            <a:off x="762000" y="1981200"/>
            <a:ext cx="71628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100" b="1">
                <a:solidFill>
                  <a:srgbClr val="333399"/>
                </a:solidFill>
                <a:latin typeface="Times New Roman" pitchFamily="18" charset="0"/>
              </a:rPr>
              <a:t>Percent Alive vs. Terminated by Age 70</a:t>
            </a:r>
            <a:endParaRPr lang="en-US" sz="31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4999" name="Group 9"/>
          <p:cNvGrpSpPr>
            <a:grpSpLocks/>
          </p:cNvGrpSpPr>
          <p:nvPr/>
        </p:nvGrpSpPr>
        <p:grpSpPr bwMode="auto">
          <a:xfrm>
            <a:off x="1219200" y="2720977"/>
            <a:ext cx="8839200" cy="478504"/>
            <a:chOff x="432" y="1674"/>
            <a:chExt cx="5760" cy="279"/>
          </a:xfrm>
        </p:grpSpPr>
        <p:sp>
          <p:nvSpPr>
            <p:cNvPr id="85002" name="Text Box 10"/>
            <p:cNvSpPr txBox="1">
              <a:spLocks noChangeArrowheads="1"/>
            </p:cNvSpPr>
            <p:nvPr/>
          </p:nvSpPr>
          <p:spPr bwMode="auto">
            <a:xfrm>
              <a:off x="432" y="1674"/>
              <a:ext cx="302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9A4C3"/>
                  </a:solidFill>
                  <a:latin typeface="Times New Roman" pitchFamily="18" charset="0"/>
                </a:rPr>
                <a:t>High Adult Conscientiousness</a:t>
              </a:r>
              <a:endParaRPr lang="en-US" sz="2400" dirty="0">
                <a:solidFill>
                  <a:srgbClr val="09A4C3"/>
                </a:solidFill>
                <a:latin typeface="Times New Roman" pitchFamily="18" charset="0"/>
              </a:endParaRPr>
            </a:p>
          </p:txBody>
        </p:sp>
        <p:sp>
          <p:nvSpPr>
            <p:cNvPr id="85003" name="Text Box 11"/>
            <p:cNvSpPr txBox="1">
              <a:spLocks noChangeArrowheads="1"/>
            </p:cNvSpPr>
            <p:nvPr/>
          </p:nvSpPr>
          <p:spPr bwMode="auto">
            <a:xfrm>
              <a:off x="3168" y="1684"/>
              <a:ext cx="302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9A4C3"/>
                  </a:solidFill>
                  <a:latin typeface="Times New Roman" pitchFamily="18" charset="0"/>
                </a:rPr>
                <a:t>Low Adult Conscientiousness</a:t>
              </a:r>
              <a:endParaRPr lang="en-US" sz="2400" dirty="0">
                <a:solidFill>
                  <a:srgbClr val="09A4C3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8500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570892"/>
              </p:ext>
            </p:extLst>
          </p:nvPr>
        </p:nvGraphicFramePr>
        <p:xfrm>
          <a:off x="3962400" y="3124200"/>
          <a:ext cx="472440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9" name="Worksheet" r:id="rId4" imgW="4848631" imgH="2352916" progId="Excel.Sheet.8">
                  <p:embed/>
                </p:oleObj>
              </mc:Choice>
              <mc:Fallback>
                <p:oleObj name="Worksheet" r:id="rId4" imgW="4848631" imgH="235291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7907"/>
                      <a:stretch>
                        <a:fillRect/>
                      </a:stretch>
                    </p:blipFill>
                    <p:spPr bwMode="auto">
                      <a:xfrm>
                        <a:off x="3962400" y="3124200"/>
                        <a:ext cx="4724400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627910"/>
              </p:ext>
            </p:extLst>
          </p:nvPr>
        </p:nvGraphicFramePr>
        <p:xfrm>
          <a:off x="304800" y="3352800"/>
          <a:ext cx="38100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0" name="Worksheet" r:id="rId6" imgW="8487091" imgH="6534632" progId="Excel.Sheet.8">
                  <p:embed/>
                </p:oleObj>
              </mc:Choice>
              <mc:Fallback>
                <p:oleObj name="Worksheet" r:id="rId6" imgW="8487091" imgH="653463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352800"/>
                        <a:ext cx="38100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963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 x sex cur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87350"/>
            <a:ext cx="85979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75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38800"/>
            <a:ext cx="8458200" cy="304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0066CC"/>
                </a:solidFill>
              </a:rPr>
              <a:t>The more conscientiousness, the </a:t>
            </a:r>
            <a:r>
              <a:rPr lang="en-US" sz="3600" dirty="0" smtClean="0">
                <a:solidFill>
                  <a:srgbClr val="0066CC"/>
                </a:solidFill>
              </a:rPr>
              <a:t>better!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870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19" y="1266568"/>
            <a:ext cx="7398113" cy="4087187"/>
          </a:xfrm>
          <a:noFill/>
        </p:spPr>
      </p:pic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1143000" y="168876"/>
            <a:ext cx="723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>
                <a:solidFill>
                  <a:srgbClr val="0099CC"/>
                </a:solidFill>
                <a:latin typeface="Times New Roman" pitchFamily="18" charset="0"/>
              </a:rPr>
              <a:t>Probability of death based on conscientiousness at two time points</a:t>
            </a:r>
          </a:p>
        </p:txBody>
      </p:sp>
    </p:spTree>
    <p:extLst>
      <p:ext uri="{BB962C8B-B14F-4D97-AF65-F5344CB8AC3E}">
        <p14:creationId xmlns:p14="http://schemas.microsoft.com/office/powerpoint/2010/main" val="18495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9144000" cy="12954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b="1" dirty="0" smtClean="0">
                <a:solidFill>
                  <a:srgbClr val="008080"/>
                </a:solidFill>
                <a:latin typeface="Arial" pitchFamily="34" charset="0"/>
              </a:rPr>
              <a:t>Our </a:t>
            </a:r>
            <a:r>
              <a:rPr lang="en-US" sz="3600" b="1" dirty="0">
                <a:solidFill>
                  <a:srgbClr val="008080"/>
                </a:solidFill>
                <a:latin typeface="Arial" pitchFamily="34" charset="0"/>
              </a:rPr>
              <a:t>Extension of </a:t>
            </a:r>
            <a:r>
              <a:rPr lang="en-US" sz="3600" b="1" dirty="0" err="1">
                <a:solidFill>
                  <a:srgbClr val="008080"/>
                </a:solidFill>
                <a:latin typeface="Arial" pitchFamily="34" charset="0"/>
              </a:rPr>
              <a:t>Terman’s</a:t>
            </a:r>
            <a:r>
              <a:rPr lang="en-US" sz="3600" b="1" dirty="0">
                <a:solidFill>
                  <a:srgbClr val="008080"/>
                </a:solidFill>
                <a:latin typeface="Arial" pitchFamily="34" charset="0"/>
              </a:rPr>
              <a:t> </a:t>
            </a:r>
            <a:br>
              <a:rPr lang="en-US" sz="3600" b="1" dirty="0">
                <a:solidFill>
                  <a:srgbClr val="008080"/>
                </a:solidFill>
                <a:latin typeface="Arial" pitchFamily="34" charset="0"/>
              </a:rPr>
            </a:br>
            <a:r>
              <a:rPr lang="en-US" sz="3600" b="1" dirty="0">
                <a:solidFill>
                  <a:srgbClr val="008080"/>
                </a:solidFill>
                <a:latin typeface="Arial" pitchFamily="34" charset="0"/>
              </a:rPr>
              <a:t>Life Cycle Study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2057400"/>
            <a:ext cx="60960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336699"/>
              </a:buClr>
              <a:buSzPct val="95000"/>
              <a:buFont typeface="Monotype Sorts" pitchFamily="2" charset="2"/>
              <a:buChar char="v"/>
            </a:pPr>
            <a:r>
              <a:rPr lang="en-US" dirty="0" err="1" smtClean="0">
                <a:solidFill>
                  <a:srgbClr val="0099CC"/>
                </a:solidFill>
                <a:latin typeface="Arial" charset="0"/>
              </a:rPr>
              <a:t>Terman</a:t>
            </a:r>
            <a:r>
              <a:rPr lang="en-US" dirty="0" smtClean="0">
                <a:solidFill>
                  <a:srgbClr val="0099CC"/>
                </a:solidFill>
                <a:latin typeface="Arial" charset="0"/>
              </a:rPr>
              <a:t>:  Examined life paths of bright children; not health-focused</a:t>
            </a:r>
          </a:p>
          <a:p>
            <a:pPr eaLnBrk="1" hangingPunct="1">
              <a:lnSpc>
                <a:spcPct val="90000"/>
              </a:lnSpc>
              <a:buClr>
                <a:srgbClr val="336699"/>
              </a:buClr>
              <a:buSzPct val="95000"/>
              <a:buFont typeface="Monotype Sorts" pitchFamily="2" charset="2"/>
              <a:buChar char="v"/>
            </a:pPr>
            <a:r>
              <a:rPr lang="en-US" dirty="0" smtClean="0">
                <a:solidFill>
                  <a:srgbClr val="0099CC"/>
                </a:solidFill>
                <a:latin typeface="Arial" charset="0"/>
              </a:rPr>
              <a:t>Our Study: Person-situation, life-span development patterns and health/ longevity outcomes</a:t>
            </a:r>
          </a:p>
          <a:p>
            <a:pPr eaLnBrk="1" hangingPunct="1">
              <a:lnSpc>
                <a:spcPct val="90000"/>
              </a:lnSpc>
              <a:buClr>
                <a:srgbClr val="336699"/>
              </a:buClr>
              <a:buSzPct val="95000"/>
              <a:buFont typeface="Monotype Sorts" pitchFamily="2" charset="2"/>
              <a:buChar char="v"/>
            </a:pPr>
            <a:endParaRPr lang="en-US" dirty="0" smtClean="0">
              <a:solidFill>
                <a:srgbClr val="2C2C84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336699"/>
              </a:buClr>
              <a:buSzPct val="95000"/>
              <a:buFont typeface="Monotype Sorts" pitchFamily="2" charset="2"/>
              <a:buChar char="v"/>
            </a:pPr>
            <a:endParaRPr lang="en-US" sz="3200" dirty="0" smtClean="0">
              <a:solidFill>
                <a:srgbClr val="2C2C84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336699"/>
              </a:buClr>
              <a:buSzPct val="95000"/>
              <a:buFont typeface="Monotype Sorts" pitchFamily="2" charset="2"/>
              <a:buChar char="v"/>
            </a:pPr>
            <a:endParaRPr lang="en-US" sz="2800" dirty="0" smtClean="0">
              <a:solidFill>
                <a:srgbClr val="2C2C84"/>
              </a:solidFill>
              <a:latin typeface="Arial" charset="0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1752600"/>
            <a:ext cx="3962400" cy="762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5181600" y="6400800"/>
            <a:ext cx="3962400" cy="762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0400"/>
            <a:ext cx="20574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12" descr="Balance 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7" y="3810000"/>
            <a:ext cx="27543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14" descr="Balance 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78" y="3581400"/>
            <a:ext cx="180022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Picture 13" descr="Balance 0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57" y="4816943"/>
            <a:ext cx="1693863" cy="147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76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Arial" pitchFamily="34" charset="0"/>
              </a:rPr>
              <a:t/>
            </a:r>
            <a:br>
              <a:rPr lang="en-US" sz="3200" dirty="0">
                <a:latin typeface="Arial" pitchFamily="34" charset="0"/>
              </a:rPr>
            </a:br>
            <a:r>
              <a:rPr lang="en-US" sz="3600" b="1" dirty="0">
                <a:solidFill>
                  <a:srgbClr val="0099CC"/>
                </a:solidFill>
                <a:latin typeface="Arial" pitchFamily="34" charset="0"/>
              </a:rPr>
              <a:t>Pathways/ Mechanisms: </a:t>
            </a:r>
            <a:r>
              <a:rPr lang="en-US" sz="3600" b="1" dirty="0" smtClean="0">
                <a:solidFill>
                  <a:srgbClr val="0099CC"/>
                </a:solidFill>
                <a:latin typeface="Arial" pitchFamily="34" charset="0"/>
              </a:rPr>
              <a:t/>
            </a:r>
            <a:br>
              <a:rPr lang="en-US" sz="3600" b="1" dirty="0" smtClean="0">
                <a:solidFill>
                  <a:srgbClr val="0099CC"/>
                </a:solidFill>
                <a:latin typeface="Arial" pitchFamily="34" charset="0"/>
              </a:rPr>
            </a:br>
            <a:r>
              <a:rPr lang="en-US" sz="3600" b="1" dirty="0" smtClean="0">
                <a:solidFill>
                  <a:srgbClr val="0099CC"/>
                </a:solidFill>
                <a:latin typeface="Arial" pitchFamily="34" charset="0"/>
              </a:rPr>
              <a:t>Unhealthy </a:t>
            </a:r>
            <a:r>
              <a:rPr lang="en-US" sz="3600" b="1" dirty="0">
                <a:solidFill>
                  <a:srgbClr val="0099CC"/>
                </a:solidFill>
                <a:latin typeface="Arial" pitchFamily="34" charset="0"/>
              </a:rPr>
              <a:t>Behaviors</a:t>
            </a:r>
            <a:endParaRPr lang="en-US" dirty="0">
              <a:solidFill>
                <a:srgbClr val="0099CC"/>
              </a:solidFill>
            </a:endParaRP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0" y="1752600"/>
            <a:ext cx="3962400" cy="762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5181600" y="6400800"/>
            <a:ext cx="3962400" cy="762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195649" y="3014319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Personality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562865" y="2743200"/>
            <a:ext cx="259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Unhealthy Behaviors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6532605" y="31242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Poor Health </a:t>
            </a:r>
          </a:p>
        </p:txBody>
      </p:sp>
      <p:sp>
        <p:nvSpPr>
          <p:cNvPr id="166920" name="Line 10"/>
          <p:cNvSpPr>
            <a:spLocks noChangeShapeType="1"/>
          </p:cNvSpPr>
          <p:nvPr/>
        </p:nvSpPr>
        <p:spPr bwMode="auto">
          <a:xfrm>
            <a:off x="2362200" y="3409800"/>
            <a:ext cx="10668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6921" name="Line 12"/>
          <p:cNvSpPr>
            <a:spLocks noChangeShapeType="1"/>
          </p:cNvSpPr>
          <p:nvPr/>
        </p:nvSpPr>
        <p:spPr bwMode="auto">
          <a:xfrm>
            <a:off x="5465805" y="3418038"/>
            <a:ext cx="10668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35054" y="6474597"/>
            <a:ext cx="6789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Photo: 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(1</a:t>
            </a:r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) blogs.independent.co.uk; (2) healthytravelblog.com</a:t>
            </a:r>
            <a:endParaRPr lang="en-US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81075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82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trajectories</a:t>
            </a:r>
            <a:endParaRPr lang="en-US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3021669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5053" y="6474597"/>
            <a:ext cx="84803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Photo: 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(1</a:t>
            </a:r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) theweek.com; (2) hearthside-homeinstead.com; (3) lifescience.com; (4) theguardian.com; (5) news.nationalpost.com   </a:t>
            </a:r>
            <a:endParaRPr lang="en-US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91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457200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0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746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5492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Cheerfulness, optimism, sense of humor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1148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sz="2000" dirty="0" smtClean="0"/>
              <a:t>Optimism, cheerfulness, positive thinking… qualities that promote good health, right?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000" dirty="0" smtClean="0"/>
              <a:t>			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always!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000" dirty="0" smtClean="0"/>
              <a:t>Cheerfulness/optimism and sense of humor  ( </a:t>
            </a:r>
            <a:r>
              <a:rPr lang="el-GR" sz="2000" dirty="0" smtClean="0"/>
              <a:t>α</a:t>
            </a:r>
            <a:r>
              <a:rPr lang="en-US" sz="2000" dirty="0" smtClean="0"/>
              <a:t> = .52) rated by parents/teachers in 1922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i="1" dirty="0" err="1" smtClean="0">
                <a:sym typeface="Wingdings" pitchFamily="2" charset="2"/>
              </a:rPr>
              <a:t>rh</a:t>
            </a:r>
            <a:r>
              <a:rPr lang="en-US" sz="2000" dirty="0" smtClean="0">
                <a:sym typeface="Wingdings" pitchFamily="2" charset="2"/>
              </a:rPr>
              <a:t>(1,178) = 1.22, </a:t>
            </a:r>
            <a:r>
              <a:rPr lang="en-US" sz="2000" i="1" dirty="0" smtClean="0">
                <a:sym typeface="Wingdings" pitchFamily="2" charset="2"/>
              </a:rPr>
              <a:t>p</a:t>
            </a:r>
            <a:r>
              <a:rPr lang="en-US" sz="2000" dirty="0" smtClean="0">
                <a:sym typeface="Wingdings" pitchFamily="2" charset="2"/>
              </a:rPr>
              <a:t>&lt;.01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			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Why?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dirty="0" smtClean="0"/>
          </a:p>
          <a:p>
            <a:pPr lvl="1" eaLnBrk="1" hangingPunct="1"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5867400"/>
            <a:ext cx="8686800" cy="762000"/>
          </a:xfrm>
        </p:spPr>
        <p:txBody>
          <a:bodyPr>
            <a:normAutofit fontScale="62500" lnSpcReduction="20000"/>
          </a:bodyPr>
          <a:lstStyle/>
          <a:p>
            <a:pPr algn="l">
              <a:defRPr/>
            </a:pPr>
            <a:r>
              <a:rPr lang="en-US" dirty="0" smtClean="0"/>
              <a:t>Friedman, Tucker, Tomlinson-</a:t>
            </a:r>
            <a:r>
              <a:rPr lang="en-US" dirty="0" err="1" smtClean="0"/>
              <a:t>Keasey</a:t>
            </a:r>
            <a:r>
              <a:rPr lang="en-US" dirty="0" smtClean="0"/>
              <a:t>, Schwartz, </a:t>
            </a:r>
            <a:r>
              <a:rPr lang="en-US" dirty="0" err="1" smtClean="0"/>
              <a:t>Wingard</a:t>
            </a:r>
            <a:r>
              <a:rPr lang="en-US" dirty="0" smtClean="0"/>
              <a:t>, &amp; </a:t>
            </a:r>
            <a:r>
              <a:rPr lang="en-US" dirty="0" err="1" smtClean="0"/>
              <a:t>Criqui</a:t>
            </a:r>
            <a:r>
              <a:rPr lang="en-US" dirty="0" smtClean="0"/>
              <a:t> (1993). Does childhood personality predict longevity</a:t>
            </a:r>
            <a:r>
              <a:rPr lang="en-US" i="1" dirty="0" smtClean="0"/>
              <a:t>? Journal of Personality and Social Psychology,  </a:t>
            </a:r>
          </a:p>
          <a:p>
            <a:pPr algn="l">
              <a:defRPr/>
            </a:pPr>
            <a:r>
              <a:rPr lang="en-US" i="1" dirty="0" smtClean="0"/>
              <a:t>65</a:t>
            </a:r>
            <a:r>
              <a:rPr lang="en-US" dirty="0" smtClean="0"/>
              <a:t>, 176-185.</a:t>
            </a:r>
          </a:p>
          <a:p>
            <a:pPr algn="l">
              <a:defRPr/>
            </a:pPr>
            <a:endParaRPr lang="en-US" dirty="0" smtClean="0"/>
          </a:p>
          <a:p>
            <a:pPr algn="l">
              <a:defRPr/>
            </a:pPr>
            <a:r>
              <a:rPr lang="en-US" dirty="0" smtClean="0"/>
              <a:t>Martin, Friedman, Tucker, Tomlinson-</a:t>
            </a:r>
            <a:r>
              <a:rPr lang="en-US" dirty="0" err="1" smtClean="0"/>
              <a:t>Keasey</a:t>
            </a:r>
            <a:r>
              <a:rPr lang="en-US" dirty="0" smtClean="0"/>
              <a:t>, </a:t>
            </a:r>
            <a:r>
              <a:rPr lang="en-US" dirty="0" err="1" smtClean="0"/>
              <a:t>Criqui</a:t>
            </a:r>
            <a:r>
              <a:rPr lang="en-US" dirty="0" smtClean="0"/>
              <a:t>, &amp; Schwartz (2002). A life course perspective on childhood cheerfulness and its relation to mortality risk. </a:t>
            </a:r>
          </a:p>
          <a:p>
            <a:pPr algn="l">
              <a:defRPr/>
            </a:pPr>
            <a:r>
              <a:rPr lang="en-US" i="1" dirty="0" smtClean="0"/>
              <a:t>Personality and Social Psychology Bulletin, 28</a:t>
            </a:r>
            <a:r>
              <a:rPr lang="en-US" dirty="0" smtClean="0"/>
              <a:t>, 1155-1165.</a:t>
            </a:r>
          </a:p>
          <a:p>
            <a:pPr algn="l">
              <a:defRPr/>
            </a:pPr>
            <a:endParaRPr lang="en-US" dirty="0"/>
          </a:p>
          <a:p>
            <a:pPr algn="l">
              <a:defRPr/>
            </a:pPr>
            <a:r>
              <a:rPr lang="en-US" dirty="0" smtClean="0"/>
              <a:t>Photos: by Leslie Martin, with permission</a:t>
            </a:r>
            <a:endParaRPr lang="en-US" dirty="0"/>
          </a:p>
        </p:txBody>
      </p:sp>
      <p:pic>
        <p:nvPicPr>
          <p:cNvPr id="890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52699"/>
            <a:ext cx="1371600" cy="187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07158"/>
            <a:ext cx="2133600" cy="188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Arial" pitchFamily="34" charset="0"/>
              </a:rPr>
              <a:t/>
            </a:r>
            <a:br>
              <a:rPr lang="en-US" sz="3200" dirty="0">
                <a:latin typeface="Arial" pitchFamily="34" charset="0"/>
              </a:rPr>
            </a:br>
            <a:r>
              <a:rPr lang="en-US" sz="3600" b="1" dirty="0">
                <a:solidFill>
                  <a:srgbClr val="0099CC"/>
                </a:solidFill>
                <a:latin typeface="Arial" pitchFamily="34" charset="0"/>
              </a:rPr>
              <a:t>Pathways/ Mechanisms: </a:t>
            </a:r>
            <a:r>
              <a:rPr lang="en-US" sz="3600" b="1" dirty="0" smtClean="0">
                <a:solidFill>
                  <a:srgbClr val="0099CC"/>
                </a:solidFill>
                <a:latin typeface="Arial" pitchFamily="34" charset="0"/>
              </a:rPr>
              <a:t/>
            </a:r>
            <a:br>
              <a:rPr lang="en-US" sz="3600" b="1" dirty="0" smtClean="0">
                <a:solidFill>
                  <a:srgbClr val="0099CC"/>
                </a:solidFill>
                <a:latin typeface="Arial" pitchFamily="34" charset="0"/>
              </a:rPr>
            </a:br>
            <a:r>
              <a:rPr lang="en-US" sz="3600" b="1" dirty="0" smtClean="0">
                <a:solidFill>
                  <a:srgbClr val="0099CC"/>
                </a:solidFill>
                <a:latin typeface="Arial" pitchFamily="34" charset="0"/>
              </a:rPr>
              <a:t>Unhealthy </a:t>
            </a:r>
            <a:r>
              <a:rPr lang="en-US" sz="3600" b="1" dirty="0">
                <a:solidFill>
                  <a:srgbClr val="0099CC"/>
                </a:solidFill>
                <a:latin typeface="Arial" pitchFamily="34" charset="0"/>
              </a:rPr>
              <a:t>Behaviors</a:t>
            </a:r>
            <a:endParaRPr lang="en-US" dirty="0">
              <a:solidFill>
                <a:srgbClr val="0099CC"/>
              </a:solidFill>
            </a:endParaRP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0" y="1752600"/>
            <a:ext cx="3962400" cy="762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5181600" y="6400800"/>
            <a:ext cx="3962400" cy="762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195649" y="3014319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Personality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562865" y="2743200"/>
            <a:ext cx="259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Unhealthy Behaviors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6532605" y="31242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Poor Health </a:t>
            </a:r>
          </a:p>
        </p:txBody>
      </p:sp>
      <p:sp>
        <p:nvSpPr>
          <p:cNvPr id="166920" name="Line 10"/>
          <p:cNvSpPr>
            <a:spLocks noChangeShapeType="1"/>
          </p:cNvSpPr>
          <p:nvPr/>
        </p:nvSpPr>
        <p:spPr bwMode="auto">
          <a:xfrm>
            <a:off x="2362200" y="3409800"/>
            <a:ext cx="10668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1" name="Line 12"/>
          <p:cNvSpPr>
            <a:spLocks noChangeShapeType="1"/>
          </p:cNvSpPr>
          <p:nvPr/>
        </p:nvSpPr>
        <p:spPr bwMode="auto">
          <a:xfrm>
            <a:off x="5465805" y="3418038"/>
            <a:ext cx="10668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35054" y="6474597"/>
            <a:ext cx="6789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Photo: 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(1</a:t>
            </a:r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) blogs.independent.co.uk; (2) texasauto.com</a:t>
            </a:r>
            <a:endParaRPr lang="en-US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3286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26" y="4208196"/>
            <a:ext cx="2786666" cy="179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85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Arial" pitchFamily="34" charset="0"/>
              </a:rPr>
              <a:t/>
            </a:r>
            <a:br>
              <a:rPr lang="en-US" sz="3200" dirty="0">
                <a:latin typeface="Arial" pitchFamily="34" charset="0"/>
              </a:rPr>
            </a:br>
            <a:r>
              <a:rPr lang="en-US" sz="3600" b="1" dirty="0">
                <a:solidFill>
                  <a:srgbClr val="0099CC"/>
                </a:solidFill>
                <a:latin typeface="Arial" pitchFamily="34" charset="0"/>
              </a:rPr>
              <a:t>Pathways: Select or Elicit Unhealthy Situations</a:t>
            </a:r>
            <a:endParaRPr lang="en-US" dirty="0">
              <a:solidFill>
                <a:srgbClr val="0099CC"/>
              </a:solidFill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0" y="1752600"/>
            <a:ext cx="3962400" cy="762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5181600" y="6400800"/>
            <a:ext cx="3962400" cy="762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228600" y="28956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Personality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3581400" y="2819400"/>
            <a:ext cx="2590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333399"/>
                </a:solidFill>
                <a:latin typeface="Times New Roman" pitchFamily="18" charset="0"/>
              </a:rPr>
              <a:t>Unhealthy Environments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6477000" y="3002756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Poor Health </a:t>
            </a:r>
          </a:p>
        </p:txBody>
      </p:sp>
      <p:sp>
        <p:nvSpPr>
          <p:cNvPr id="169992" name="Line 8"/>
          <p:cNvSpPr>
            <a:spLocks noChangeShapeType="1"/>
          </p:cNvSpPr>
          <p:nvPr/>
        </p:nvSpPr>
        <p:spPr bwMode="auto">
          <a:xfrm>
            <a:off x="2386914" y="3292475"/>
            <a:ext cx="7620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>
            <a:off x="5524500" y="3280118"/>
            <a:ext cx="6858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35054" y="6474597"/>
            <a:ext cx="6789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Photo: 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(1</a:t>
            </a:r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) incaseimgone.com; (2) iowabiz.com </a:t>
            </a:r>
            <a:endParaRPr lang="en-US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87734"/>
            <a:ext cx="1531688" cy="191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40277"/>
            <a:ext cx="2921637" cy="194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55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82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8080"/>
                </a:solidFill>
              </a:rPr>
              <a:t>Common View of Stress and Illness</a:t>
            </a:r>
          </a:p>
        </p:txBody>
      </p:sp>
      <p:sp>
        <p:nvSpPr>
          <p:cNvPr id="64516" name="Line 5"/>
          <p:cNvSpPr>
            <a:spLocks noChangeShapeType="1"/>
          </p:cNvSpPr>
          <p:nvPr/>
        </p:nvSpPr>
        <p:spPr bwMode="auto">
          <a:xfrm>
            <a:off x="2209800" y="3733800"/>
            <a:ext cx="10668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Line 8"/>
          <p:cNvSpPr>
            <a:spLocks noChangeShapeType="1"/>
          </p:cNvSpPr>
          <p:nvPr/>
        </p:nvSpPr>
        <p:spPr bwMode="auto">
          <a:xfrm>
            <a:off x="5943600" y="3703638"/>
            <a:ext cx="10668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Rectangle 10"/>
          <p:cNvSpPr>
            <a:spLocks noChangeArrowheads="1"/>
          </p:cNvSpPr>
          <p:nvPr/>
        </p:nvSpPr>
        <p:spPr bwMode="auto">
          <a:xfrm>
            <a:off x="762000" y="2971800"/>
            <a:ext cx="13716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96A1B"/>
                </a:solidFill>
                <a:latin typeface="Times New Roman" pitchFamily="18" charset="0"/>
              </a:rPr>
              <a:t>STRESS</a:t>
            </a:r>
          </a:p>
        </p:txBody>
      </p:sp>
      <p:sp>
        <p:nvSpPr>
          <p:cNvPr id="64519" name="Rectangle 11"/>
          <p:cNvSpPr>
            <a:spLocks noChangeArrowheads="1"/>
          </p:cNvSpPr>
          <p:nvPr/>
        </p:nvSpPr>
        <p:spPr bwMode="auto">
          <a:xfrm>
            <a:off x="3505200" y="2767013"/>
            <a:ext cx="22860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900" b="1">
                <a:solidFill>
                  <a:srgbClr val="F96A1B"/>
                </a:solidFill>
                <a:latin typeface="Times New Roman" pitchFamily="18" charset="0"/>
              </a:rPr>
              <a:t>Immune Suppression</a:t>
            </a:r>
          </a:p>
          <a:p>
            <a:pPr algn="ctr" eaLnBrk="0" hangingPunct="0"/>
            <a:r>
              <a:rPr lang="en-US" sz="2000" b="1">
                <a:solidFill>
                  <a:srgbClr val="F96A1B"/>
                </a:solidFill>
                <a:latin typeface="Times New Roman" pitchFamily="18" charset="0"/>
              </a:rPr>
              <a:t> or </a:t>
            </a:r>
          </a:p>
          <a:p>
            <a:pPr algn="ctr" eaLnBrk="0" hangingPunct="0"/>
            <a:r>
              <a:rPr lang="en-US" sz="2000" b="1">
                <a:solidFill>
                  <a:srgbClr val="F96A1B"/>
                </a:solidFill>
                <a:latin typeface="Times New Roman" pitchFamily="18" charset="0"/>
              </a:rPr>
              <a:t>Cardiovascular</a:t>
            </a:r>
          </a:p>
          <a:p>
            <a:pPr algn="ctr" eaLnBrk="0" hangingPunct="0"/>
            <a:r>
              <a:rPr lang="en-US" sz="2000" b="1">
                <a:solidFill>
                  <a:srgbClr val="F96A1B"/>
                </a:solidFill>
                <a:latin typeface="Times New Roman" pitchFamily="18" charset="0"/>
              </a:rPr>
              <a:t> Reactivity</a:t>
            </a:r>
          </a:p>
          <a:p>
            <a:pPr algn="ctr" eaLnBrk="0" hangingPunct="0"/>
            <a:r>
              <a:rPr lang="en-US" sz="2000" b="1">
                <a:solidFill>
                  <a:srgbClr val="F96A1B"/>
                </a:solidFill>
                <a:latin typeface="Times New Roman" pitchFamily="18" charset="0"/>
              </a:rPr>
              <a:t>Or</a:t>
            </a:r>
          </a:p>
          <a:p>
            <a:pPr algn="ctr" eaLnBrk="0" hangingPunct="0"/>
            <a:r>
              <a:rPr lang="en-US" sz="2000" b="1">
                <a:solidFill>
                  <a:srgbClr val="F96A1B"/>
                </a:solidFill>
                <a:latin typeface="Times New Roman" pitchFamily="18" charset="0"/>
              </a:rPr>
              <a:t>Inflammation</a:t>
            </a:r>
          </a:p>
        </p:txBody>
      </p:sp>
      <p:sp>
        <p:nvSpPr>
          <p:cNvPr id="64520" name="Rectangle 12"/>
          <p:cNvSpPr>
            <a:spLocks noChangeArrowheads="1"/>
          </p:cNvSpPr>
          <p:nvPr/>
        </p:nvSpPr>
        <p:spPr bwMode="auto">
          <a:xfrm>
            <a:off x="7162800" y="3033713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96A1B"/>
                </a:solidFill>
                <a:latin typeface="Times New Roman" pitchFamily="18" charset="0"/>
              </a:rPr>
              <a:t>DISEASE</a:t>
            </a:r>
          </a:p>
          <a:p>
            <a:pPr algn="ctr" eaLnBrk="0" hangingPunct="0"/>
            <a:r>
              <a:rPr lang="en-US" sz="1900" b="1">
                <a:solidFill>
                  <a:srgbClr val="F96A1B"/>
                </a:solidFill>
                <a:latin typeface="Times New Roman" pitchFamily="18" charset="0"/>
              </a:rPr>
              <a:t>(cancer, heart </a:t>
            </a:r>
          </a:p>
          <a:p>
            <a:pPr algn="ctr" eaLnBrk="0" hangingPunct="0"/>
            <a:r>
              <a:rPr lang="en-US" sz="1900" b="1">
                <a:solidFill>
                  <a:srgbClr val="F96A1B"/>
                </a:solidFill>
                <a:latin typeface="Times New Roman" pitchFamily="18" charset="0"/>
              </a:rPr>
              <a:t>disease,</a:t>
            </a:r>
          </a:p>
          <a:p>
            <a:pPr algn="ctr" eaLnBrk="0" hangingPunct="0"/>
            <a:r>
              <a:rPr lang="en-US" sz="1900" b="1">
                <a:solidFill>
                  <a:srgbClr val="F96A1B"/>
                </a:solidFill>
                <a:latin typeface="Times New Roman" pitchFamily="18" charset="0"/>
              </a:rPr>
              <a:t>premature </a:t>
            </a:r>
          </a:p>
          <a:p>
            <a:pPr algn="ctr" eaLnBrk="0" hangingPunct="0"/>
            <a:r>
              <a:rPr lang="en-US" sz="1900" b="1">
                <a:solidFill>
                  <a:srgbClr val="F96A1B"/>
                </a:solidFill>
                <a:latin typeface="Times New Roman" pitchFamily="18" charset="0"/>
              </a:rPr>
              <a:t>mortality)</a:t>
            </a:r>
          </a:p>
          <a:p>
            <a:pPr algn="ctr"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406" y="5791200"/>
            <a:ext cx="29987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48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Advice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00200"/>
            <a:ext cx="3581400" cy="190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900" smtClean="0">
                <a:solidFill>
                  <a:schemeClr val="accent2"/>
                </a:solidFill>
              </a:rPr>
              <a:t>Relax, Chill Out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900" smtClean="0">
                <a:solidFill>
                  <a:schemeClr val="accent2"/>
                </a:solidFill>
              </a:rPr>
              <a:t>Don’t Worry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900" smtClean="0">
                <a:solidFill>
                  <a:schemeClr val="accent2"/>
                </a:solidFill>
              </a:rPr>
              <a:t>Don’t Work Too Hard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900" smtClean="0">
                <a:solidFill>
                  <a:schemeClr val="accent2"/>
                </a:solidFill>
              </a:rPr>
              <a:t>Cheer Up,  Party, Laugh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900" smtClean="0">
                <a:solidFill>
                  <a:schemeClr val="accent2"/>
                </a:solidFill>
              </a:rPr>
              <a:t>Be Extraverted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900" smtClean="0">
                <a:solidFill>
                  <a:schemeClr val="accent2"/>
                </a:solidFill>
              </a:rPr>
              <a:t>Retire &amp; Play Golf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029730" y="3810000"/>
            <a:ext cx="11430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STRESS</a:t>
            </a:r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2209800" y="4953000"/>
            <a:ext cx="10668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3439297" y="3910914"/>
            <a:ext cx="2286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Immune Suppression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or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Cardiovascular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Reactivity</a:t>
            </a:r>
          </a:p>
          <a:p>
            <a:pPr algn="ctr"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5715000" y="4800600"/>
            <a:ext cx="10668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7021513" y="36957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DISEASE</a:t>
            </a:r>
          </a:p>
          <a:p>
            <a:pPr algn="ctr" eaLnBrk="0" hangingPunct="0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(cancer, heart </a:t>
            </a:r>
          </a:p>
          <a:p>
            <a:pPr algn="ctr" eaLnBrk="0" hangingPunct="0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disease,</a:t>
            </a:r>
          </a:p>
          <a:p>
            <a:pPr algn="ctr" eaLnBrk="0" hangingPunct="0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premature </a:t>
            </a:r>
          </a:p>
          <a:p>
            <a:pPr algn="ctr" eaLnBrk="0" hangingPunct="0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mortality)</a:t>
            </a:r>
          </a:p>
          <a:p>
            <a:pPr algn="ctr" eaLnBrk="0" hangingPunct="0"/>
            <a:endParaRPr lang="en-US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2743200" y="3581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447800" y="1447800"/>
            <a:ext cx="34290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554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461963"/>
            <a:ext cx="15017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367" y="5943600"/>
            <a:ext cx="29987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66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</a:t>
            </a:r>
            <a:r>
              <a:rPr lang="en-US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Common Advice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00200"/>
            <a:ext cx="2590800" cy="1828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/>
              <a:t>Relax, Chill Out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/>
              <a:t>Don’t Worry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/>
              <a:t>Don’t Work Too Hard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/>
              <a:t>Cheer Up, Party, Laugh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/>
              <a:t>Be Extraverted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/>
              <a:t>Retire, Play Golf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990600" y="4191000"/>
            <a:ext cx="11430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STRESS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2209800" y="4953000"/>
            <a:ext cx="10668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3429000" y="4267200"/>
            <a:ext cx="2286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Immune Suppression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or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Cardiovascular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Reactivity</a:t>
            </a:r>
          </a:p>
          <a:p>
            <a:pPr algn="ctr"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5715000" y="4800600"/>
            <a:ext cx="10668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7010400" y="41148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DISEASE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(cancer, heart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disease,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Premature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Mortality)</a:t>
            </a:r>
          </a:p>
          <a:p>
            <a:pPr algn="ctr"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2743200" y="3581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1295400" y="1524000"/>
            <a:ext cx="30480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6571" name="Picture 11" descr="MC90043253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19238"/>
            <a:ext cx="4178300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38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571388" y="1977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9A4C3"/>
                </a:solidFill>
              </a:rPr>
              <a:t>                </a:t>
            </a:r>
            <a:r>
              <a:rPr lang="en-US" sz="4000" dirty="0" smtClean="0">
                <a:solidFill>
                  <a:srgbClr val="09A4C3"/>
                </a:solidFill>
              </a:rPr>
              <a:t>Shelley Smith </a:t>
            </a:r>
            <a:r>
              <a:rPr lang="en-US" sz="4000" dirty="0" err="1" smtClean="0">
                <a:solidFill>
                  <a:srgbClr val="09A4C3"/>
                </a:solidFill>
              </a:rPr>
              <a:t>Mydans</a:t>
            </a:r>
            <a:endParaRPr lang="en-US" sz="4000" dirty="0" smtClean="0">
              <a:solidFill>
                <a:srgbClr val="09A4C3"/>
              </a:solidFill>
            </a:endParaRPr>
          </a:p>
        </p:txBody>
      </p:sp>
      <p:pic>
        <p:nvPicPr>
          <p:cNvPr id="26627" name="Content Placeholder 2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853771"/>
            <a:ext cx="2747319" cy="2001537"/>
          </a:xfrm>
        </p:spPr>
      </p:pic>
      <p:sp>
        <p:nvSpPr>
          <p:cNvPr id="26628" name="Footer Placeholder 4"/>
          <p:cNvSpPr txBox="1">
            <a:spLocks noGrp="1"/>
          </p:cNvSpPr>
          <p:nvPr/>
        </p:nvSpPr>
        <p:spPr bwMode="auto">
          <a:xfrm>
            <a:off x="0" y="6356350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FFFFFF"/>
                </a:solidFill>
                <a:latin typeface="Calibri" pitchFamily="34" charset="0"/>
              </a:rPr>
              <a:t>Photos: (1) portrait: photobucket.com; (2)interview: Carl Mydans/Life Magazine; (3) book jacket: pinoyhistory.com; (4) couple: corbis.co.in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4286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40708"/>
            <a:ext cx="20621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60731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7239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            </a:t>
            </a:r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</a:rPr>
              <a:t>norris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</a:rPr>
              <a:t>bradbury</a:t>
            </a:r>
            <a:endParaRPr lang="en-US" sz="4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8611" name="Content Placeholder 2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"/>
            <a:ext cx="2971800" cy="3810000"/>
          </a:xfrm>
        </p:spPr>
      </p:pic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32766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93793"/>
            <a:ext cx="272573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Footer Placeholder 4"/>
          <p:cNvSpPr txBox="1">
            <a:spLocks noGrp="1"/>
          </p:cNvSpPr>
          <p:nvPr/>
        </p:nvSpPr>
        <p:spPr bwMode="auto">
          <a:xfrm>
            <a:off x="457200" y="6356350"/>
            <a:ext cx="807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FFFFFF"/>
                </a:solidFill>
                <a:latin typeface="Calibri" pitchFamily="34" charset="0"/>
              </a:rPr>
              <a:t>Photos: (1) portrait: wikipedia.com; (2) museum: wikipedia; (3, 4) “Gadget” &amp; Trinity test: Life Photo Archive</a:t>
            </a:r>
          </a:p>
        </p:txBody>
      </p:sp>
      <p:pic>
        <p:nvPicPr>
          <p:cNvPr id="686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085388"/>
            <a:ext cx="3048000" cy="221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Arial" pitchFamily="34" charset="0"/>
              </a:rPr>
              <a:t/>
            </a:r>
            <a:br>
              <a:rPr lang="en-US" sz="3200" dirty="0">
                <a:latin typeface="Arial" pitchFamily="34" charset="0"/>
              </a:rPr>
            </a:br>
            <a:r>
              <a:rPr lang="en-US" sz="3600" b="1" dirty="0" err="1">
                <a:solidFill>
                  <a:srgbClr val="008080"/>
                </a:solidFill>
                <a:latin typeface="Arial" pitchFamily="34" charset="0"/>
              </a:rPr>
              <a:t>Terman</a:t>
            </a:r>
            <a:r>
              <a:rPr lang="en-US" sz="3600" b="1" dirty="0">
                <a:solidFill>
                  <a:srgbClr val="008080"/>
                </a:solidFill>
                <a:latin typeface="Arial" pitchFamily="34" charset="0"/>
              </a:rPr>
              <a:t> Life Cycle Participants</a:t>
            </a:r>
            <a:endParaRPr 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3657600" y="2209800"/>
            <a:ext cx="4724400" cy="3810000"/>
          </a:xfrm>
        </p:spPr>
        <p:txBody>
          <a:bodyPr/>
          <a:lstStyle/>
          <a:p>
            <a:pPr eaLnBrk="1" hangingPunct="1">
              <a:buClr>
                <a:srgbClr val="336699"/>
              </a:buClr>
              <a:buSzPct val="95000"/>
              <a:buFont typeface="Monotype Sorts" pitchFamily="2" charset="2"/>
              <a:buChar char="v"/>
            </a:pPr>
            <a:r>
              <a:rPr lang="en-US" sz="2400" dirty="0" smtClean="0">
                <a:solidFill>
                  <a:srgbClr val="0099CC"/>
                </a:solidFill>
                <a:latin typeface="Arial" charset="0"/>
              </a:rPr>
              <a:t>Famous participants include Jess Oppenheimer, the creator of the </a:t>
            </a:r>
            <a:r>
              <a:rPr lang="en-US" sz="2400" i="1" dirty="0" smtClean="0">
                <a:solidFill>
                  <a:srgbClr val="0099CC"/>
                </a:solidFill>
                <a:latin typeface="Arial" charset="0"/>
              </a:rPr>
              <a:t>I Love Lucy</a:t>
            </a:r>
            <a:r>
              <a:rPr lang="en-US" sz="2400" dirty="0" smtClean="0">
                <a:solidFill>
                  <a:srgbClr val="0099CC"/>
                </a:solidFill>
                <a:latin typeface="Arial" charset="0"/>
              </a:rPr>
              <a:t> show and </a:t>
            </a:r>
            <a:r>
              <a:rPr lang="en-US" sz="2400" dirty="0" err="1" smtClean="0">
                <a:solidFill>
                  <a:srgbClr val="0099CC"/>
                </a:solidFill>
                <a:latin typeface="Arial" charset="0"/>
              </a:rPr>
              <a:t>Ancel</a:t>
            </a:r>
            <a:r>
              <a:rPr lang="en-US" sz="2400" dirty="0" smtClean="0">
                <a:solidFill>
                  <a:srgbClr val="0099CC"/>
                </a:solidFill>
                <a:latin typeface="Arial" charset="0"/>
              </a:rPr>
              <a:t> Keys, creator of the military          K-Ration.</a:t>
            </a:r>
            <a:endParaRPr lang="en-US" sz="2800" dirty="0" smtClean="0">
              <a:solidFill>
                <a:srgbClr val="2C2C84"/>
              </a:solidFill>
              <a:latin typeface="Arial" charset="0"/>
            </a:endParaRPr>
          </a:p>
          <a:p>
            <a:pPr eaLnBrk="1" hangingPunct="1">
              <a:buClr>
                <a:srgbClr val="336699"/>
              </a:buClr>
              <a:buSzPct val="95000"/>
              <a:buFont typeface="Monotype Sorts" pitchFamily="2" charset="2"/>
              <a:buChar char="v"/>
            </a:pPr>
            <a:endParaRPr lang="en-US" sz="2800" dirty="0" smtClean="0">
              <a:solidFill>
                <a:srgbClr val="2C2C84"/>
              </a:solidFill>
              <a:latin typeface="Arial" charset="0"/>
            </a:endParaRPr>
          </a:p>
          <a:p>
            <a:pPr lvl="1" eaLnBrk="1" hangingPunct="1">
              <a:buClr>
                <a:srgbClr val="336699"/>
              </a:buClr>
              <a:buSzPct val="95000"/>
              <a:buFont typeface="Monotype Sorts" pitchFamily="2" charset="2"/>
              <a:buChar char="v"/>
            </a:pPr>
            <a:endParaRPr lang="en-US" sz="2400" dirty="0" smtClean="0">
              <a:solidFill>
                <a:srgbClr val="2C2C84"/>
              </a:solidFill>
              <a:latin typeface="Arial" charset="0"/>
            </a:endParaRP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0" y="1752600"/>
            <a:ext cx="3962400" cy="762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5181600" y="6400800"/>
            <a:ext cx="3962400" cy="762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6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28162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648" y="4343400"/>
            <a:ext cx="2276475" cy="177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6324600"/>
            <a:ext cx="29145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Calibri" pitchFamily="34" charset="0"/>
              </a:rPr>
              <a:t>Photos: (</a:t>
            </a: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1) LUCYlibrary.com; </a:t>
            </a:r>
            <a:r>
              <a:rPr lang="en-US" sz="1000" dirty="0">
                <a:solidFill>
                  <a:srgbClr val="FFFFFF"/>
                </a:solidFill>
                <a:latin typeface="Calibri" pitchFamily="34" charset="0"/>
              </a:rPr>
              <a:t>(</a:t>
            </a: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2) strangemilitary.com</a:t>
            </a:r>
            <a:endParaRPr lang="en-US" sz="10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8088" y="457200"/>
            <a:ext cx="5932487" cy="5492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  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  <a:t>Edward </a:t>
            </a:r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</a:rPr>
              <a:t>Dmytryk</a:t>
            </a:r>
            <a:endParaRPr lang="en-US" sz="4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7587" name="Content Placeholder 2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81000"/>
            <a:ext cx="2057400" cy="2667000"/>
          </a:xfrm>
        </p:spPr>
      </p:pic>
      <p:pic>
        <p:nvPicPr>
          <p:cNvPr id="675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210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22129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23145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Footer Placeholder 4"/>
          <p:cNvSpPr txBox="1">
            <a:spLocks noGrp="1"/>
          </p:cNvSpPr>
          <p:nvPr/>
        </p:nvSpPr>
        <p:spPr bwMode="auto">
          <a:xfrm>
            <a:off x="457200" y="6356350"/>
            <a:ext cx="807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Photos: (1) portrait: Spartacus Educational; (2) books: Amazon.com; (3) movie: </a:t>
            </a:r>
            <a:r>
              <a:rPr lang="en-US" sz="1200" dirty="0" err="1">
                <a:solidFill>
                  <a:srgbClr val="FFFFFF"/>
                </a:solidFill>
                <a:latin typeface="Calibri" pitchFamily="34" charset="0"/>
              </a:rPr>
              <a:t>IMDb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 internet movie database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0940" cy="54864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Counterintuitive findings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520940" cy="357984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Hard work, if it is meaningful, is actually good for you!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So, don’t just retire and play golf! It’s important to have something to throw your heart into.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 bit of worrying is not as bad as we often think… 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  …and if you’re a man, it may help you live longer!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3276600"/>
            <a:ext cx="3302926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457200" y="6356350"/>
            <a:ext cx="807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Photos: (1) </a:t>
            </a:r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businesspundit.com; (2) 4-men.org; (3) sabp.nhs.uk</a:t>
            </a:r>
            <a:endParaRPr lang="en-US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33800"/>
            <a:ext cx="2209800" cy="222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8279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6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N x sex cur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501650"/>
            <a:ext cx="858520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8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1" descr="C x N x sex curv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0401"/>
            <a:ext cx="7391400" cy="5066509"/>
          </a:xfrm>
          <a:noFill/>
        </p:spPr>
      </p:pic>
      <p:sp>
        <p:nvSpPr>
          <p:cNvPr id="90116" name="Text Box 3"/>
          <p:cNvSpPr txBox="1">
            <a:spLocks noChangeArrowheads="1"/>
          </p:cNvSpPr>
          <p:nvPr/>
        </p:nvSpPr>
        <p:spPr bwMode="auto">
          <a:xfrm>
            <a:off x="762000" y="5486400"/>
            <a:ext cx="784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solidFill>
                  <a:srgbClr val="0066CC"/>
                </a:solidFill>
                <a:latin typeface="Times New Roman" pitchFamily="18" charset="0"/>
              </a:rPr>
              <a:t>Men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</a:rPr>
              <a:t>low on C and N </a:t>
            </a:r>
            <a:r>
              <a:rPr lang="en-US" sz="2000" dirty="0">
                <a:solidFill>
                  <a:srgbClr val="0066CC"/>
                </a:solidFill>
                <a:latin typeface="Times New Roman" pitchFamily="18" charset="0"/>
              </a:rPr>
              <a:t>die soonest; women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</a:rPr>
              <a:t>high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</a:rPr>
              <a:t>on C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</a:rPr>
              <a:t>low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</a:rPr>
              <a:t>on N </a:t>
            </a:r>
            <a:r>
              <a:rPr lang="en-US" sz="2000" dirty="0">
                <a:solidFill>
                  <a:srgbClr val="0066CC"/>
                </a:solidFill>
                <a:latin typeface="Times New Roman" pitchFamily="18" charset="0"/>
              </a:rPr>
              <a:t>live longest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99CC"/>
                </a:solidFill>
              </a:rPr>
              <a:t>Social Connections</a:t>
            </a:r>
          </a:p>
        </p:txBody>
      </p:sp>
      <p:sp>
        <p:nvSpPr>
          <p:cNvPr id="18227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CC"/>
                </a:solidFill>
              </a:rPr>
              <a:t>Feeling Connected / Cared For</a:t>
            </a:r>
          </a:p>
          <a:p>
            <a:pPr eaLnBrk="1" hangingPunct="1"/>
            <a:endParaRPr lang="en-US" sz="3200" dirty="0" smtClean="0">
              <a:solidFill>
                <a:srgbClr val="0099CC"/>
              </a:solidFill>
            </a:endParaRPr>
          </a:p>
          <a:p>
            <a:pPr eaLnBrk="1" hangingPunct="1"/>
            <a:endParaRPr lang="en-US" sz="3200" dirty="0" smtClean="0">
              <a:solidFill>
                <a:srgbClr val="0099CC"/>
              </a:solidFill>
            </a:endParaRPr>
          </a:p>
        </p:txBody>
      </p:sp>
      <p:pic>
        <p:nvPicPr>
          <p:cNvPr id="1822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7" name="Footer Placeholder 4"/>
          <p:cNvSpPr txBox="1">
            <a:spLocks noGrp="1"/>
          </p:cNvSpPr>
          <p:nvPr/>
        </p:nvSpPr>
        <p:spPr bwMode="auto">
          <a:xfrm>
            <a:off x="0" y="6356350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>
                <a:solidFill>
                  <a:srgbClr val="FFFFFF"/>
                </a:solidFill>
                <a:latin typeface="Calibri" pitchFamily="34" charset="0"/>
              </a:rPr>
              <a:t>Photos: (1) couples: iStockphoto/Yuri_Arcurs, miamiurbanleague.org; (2) swim: 1dentalhealthblog.wordpress.com; (3) woods: quiltethnic.com; (4)  family: homesforarmy.com </a:t>
            </a:r>
          </a:p>
        </p:txBody>
      </p:sp>
      <p:pic>
        <p:nvPicPr>
          <p:cNvPr id="18227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2233613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0"/>
            <a:ext cx="2286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19050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24400"/>
            <a:ext cx="18478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99CC"/>
                </a:solidFill>
              </a:rPr>
              <a:t>Social Connections</a:t>
            </a:r>
          </a:p>
        </p:txBody>
      </p:sp>
      <p:sp>
        <p:nvSpPr>
          <p:cNvPr id="182275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610600" cy="45259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CC"/>
                </a:solidFill>
              </a:rPr>
              <a:t>Feeling Connected / Cared For</a:t>
            </a:r>
          </a:p>
          <a:p>
            <a:pPr eaLnBrk="1" hangingPunct="1"/>
            <a:endParaRPr lang="en-US" sz="3200" dirty="0" smtClean="0">
              <a:solidFill>
                <a:srgbClr val="0099CC"/>
              </a:solidFill>
            </a:endParaRPr>
          </a:p>
          <a:p>
            <a:pPr eaLnBrk="1" hangingPunct="1"/>
            <a:r>
              <a:rPr lang="en-US" sz="3200" dirty="0" smtClean="0">
                <a:solidFill>
                  <a:srgbClr val="0099CC"/>
                </a:solidFill>
              </a:rPr>
              <a:t>Number of interactions</a:t>
            </a:r>
          </a:p>
        </p:txBody>
      </p:sp>
      <p:pic>
        <p:nvPicPr>
          <p:cNvPr id="1822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7" name="Footer Placeholder 4"/>
          <p:cNvSpPr txBox="1">
            <a:spLocks noGrp="1"/>
          </p:cNvSpPr>
          <p:nvPr/>
        </p:nvSpPr>
        <p:spPr bwMode="auto">
          <a:xfrm>
            <a:off x="0" y="6356350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>
                <a:solidFill>
                  <a:srgbClr val="FFFFFF"/>
                </a:solidFill>
                <a:latin typeface="Calibri" pitchFamily="34" charset="0"/>
              </a:rPr>
              <a:t>Photos: (1) couples: iStockphoto/Yuri_Arcurs, miamiurbanleague.org; (2) swim: 1dentalhealthblog.wordpress.com; (3) woods: quiltethnic.com; (4)  family: homesforarmy.com </a:t>
            </a:r>
          </a:p>
        </p:txBody>
      </p:sp>
      <p:pic>
        <p:nvPicPr>
          <p:cNvPr id="18227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2233613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0"/>
            <a:ext cx="2286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19050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24400"/>
            <a:ext cx="18478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68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99CC"/>
                </a:solidFill>
              </a:rPr>
              <a:t>Social Connections</a:t>
            </a:r>
          </a:p>
        </p:txBody>
      </p:sp>
      <p:sp>
        <p:nvSpPr>
          <p:cNvPr id="182275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610600" cy="45259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CC"/>
                </a:solidFill>
              </a:rPr>
              <a:t>Feeling Connected / Cared For</a:t>
            </a:r>
          </a:p>
          <a:p>
            <a:pPr eaLnBrk="1" hangingPunct="1"/>
            <a:endParaRPr lang="en-US" sz="3200" dirty="0" smtClean="0">
              <a:solidFill>
                <a:srgbClr val="0099CC"/>
              </a:solidFill>
            </a:endParaRPr>
          </a:p>
          <a:p>
            <a:pPr eaLnBrk="1" hangingPunct="1"/>
            <a:r>
              <a:rPr lang="en-US" sz="3200" dirty="0" smtClean="0">
                <a:solidFill>
                  <a:srgbClr val="0099CC"/>
                </a:solidFill>
              </a:rPr>
              <a:t>Number of interactions</a:t>
            </a:r>
          </a:p>
          <a:p>
            <a:pPr eaLnBrk="1" hangingPunct="1"/>
            <a:endParaRPr lang="en-US" sz="3200" dirty="0" smtClean="0">
              <a:solidFill>
                <a:srgbClr val="0099CC"/>
              </a:solidFill>
            </a:endParaRPr>
          </a:p>
          <a:p>
            <a:pPr eaLnBrk="1" hangingPunct="1"/>
            <a:r>
              <a:rPr lang="en-US" sz="3200" dirty="0" smtClean="0">
                <a:solidFill>
                  <a:srgbClr val="0099CC"/>
                </a:solidFill>
              </a:rPr>
              <a:t>Helping Others</a:t>
            </a:r>
          </a:p>
        </p:txBody>
      </p:sp>
      <p:pic>
        <p:nvPicPr>
          <p:cNvPr id="1822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7" name="Footer Placeholder 4"/>
          <p:cNvSpPr txBox="1">
            <a:spLocks noGrp="1"/>
          </p:cNvSpPr>
          <p:nvPr/>
        </p:nvSpPr>
        <p:spPr bwMode="auto">
          <a:xfrm>
            <a:off x="0" y="6356350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>
                <a:solidFill>
                  <a:srgbClr val="FFFFFF"/>
                </a:solidFill>
                <a:latin typeface="Calibri" pitchFamily="34" charset="0"/>
              </a:rPr>
              <a:t>Photos: (1) couples: </a:t>
            </a:r>
            <a:r>
              <a:rPr lang="en-US" sz="1100" dirty="0" err="1">
                <a:solidFill>
                  <a:srgbClr val="FFFFFF"/>
                </a:solidFill>
                <a:latin typeface="Calibri" pitchFamily="34" charset="0"/>
              </a:rPr>
              <a:t>iStockphoto</a:t>
            </a:r>
            <a:r>
              <a:rPr lang="en-US" sz="1100" dirty="0">
                <a:solidFill>
                  <a:srgbClr val="FFFFFF"/>
                </a:solidFill>
                <a:latin typeface="Calibri" pitchFamily="34" charset="0"/>
              </a:rPr>
              <a:t>/</a:t>
            </a:r>
            <a:r>
              <a:rPr lang="en-US" sz="1100" dirty="0" err="1">
                <a:solidFill>
                  <a:srgbClr val="FFFFFF"/>
                </a:solidFill>
                <a:latin typeface="Calibri" pitchFamily="34" charset="0"/>
              </a:rPr>
              <a:t>Yuri_Arcurs</a:t>
            </a:r>
            <a:r>
              <a:rPr lang="en-US" sz="1100" dirty="0">
                <a:solidFill>
                  <a:srgbClr val="FFFFFF"/>
                </a:solidFill>
                <a:latin typeface="Calibri" pitchFamily="34" charset="0"/>
              </a:rPr>
              <a:t>, miamiurbanleague.org; (2) swim: 1dentalhealthblog.wordpress.com; (3) woods: quiltethnic.com; (4)  family: homesforarmy.com </a:t>
            </a:r>
          </a:p>
        </p:txBody>
      </p:sp>
      <p:pic>
        <p:nvPicPr>
          <p:cNvPr id="18227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2233613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0"/>
            <a:ext cx="2286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19050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24400"/>
            <a:ext cx="18478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68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Marathonlessness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not a disease!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320623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0" y="6356350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>
                <a:solidFill>
                  <a:srgbClr val="FFFFFF"/>
                </a:solidFill>
                <a:latin typeface="Calibri" pitchFamily="34" charset="0"/>
              </a:rPr>
              <a:t>Photos: (</a:t>
            </a:r>
            <a:r>
              <a:rPr lang="en-US" sz="1100" dirty="0" smtClean="0">
                <a:solidFill>
                  <a:srgbClr val="FFFFFF"/>
                </a:solidFill>
                <a:latin typeface="Calibri" pitchFamily="34" charset="0"/>
              </a:rPr>
              <a:t>1) idealbite.com; (2) escapetoyoga.com; (3) thehomegarden.com; (4)  streetsblog.net </a:t>
            </a:r>
            <a:endParaRPr lang="en-US" sz="11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6960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769" y="3352800"/>
            <a:ext cx="3442971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505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Throwing your heart into it…</a:t>
            </a:r>
          </a:p>
        </p:txBody>
      </p:sp>
      <p:sp>
        <p:nvSpPr>
          <p:cNvPr id="99331" name="Rectangle 3"/>
          <p:cNvSpPr>
            <a:spLocks noGrp="1"/>
          </p:cNvSpPr>
          <p:nvPr>
            <p:ph type="body" sz="half" idx="1"/>
          </p:nvPr>
        </p:nvSpPr>
        <p:spPr>
          <a:xfrm>
            <a:off x="-1524000" y="0"/>
            <a:ext cx="4038600" cy="4525963"/>
          </a:xfrm>
        </p:spPr>
        <p:txBody>
          <a:bodyPr>
            <a:normAutofit/>
          </a:bodyPr>
          <a:lstStyle/>
          <a:p>
            <a:pPr marL="0" indent="0"/>
            <a:endParaRPr lang="en-US" sz="2800" dirty="0" smtClean="0"/>
          </a:p>
          <a:p>
            <a:pPr marL="0" indent="0"/>
            <a:endParaRPr lang="en-US" sz="2800" dirty="0" smtClean="0"/>
          </a:p>
        </p:txBody>
      </p:sp>
      <p:sp>
        <p:nvSpPr>
          <p:cNvPr id="44036" name="Rectangle 10"/>
          <p:cNvSpPr>
            <a:spLocks noGrp="1"/>
          </p:cNvSpPr>
          <p:nvPr>
            <p:ph sz="half" idx="2"/>
          </p:nvPr>
        </p:nvSpPr>
        <p:spPr>
          <a:xfrm>
            <a:off x="304800" y="838200"/>
            <a:ext cx="7848600" cy="4525963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09A4C3"/>
                </a:solidFill>
              </a:rPr>
              <a:t>Live a purposeful, conscientious life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Find meaning in work, experiences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Work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hard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at something you care about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When you retire, find another passion</a:t>
            </a: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2362200"/>
            <a:ext cx="2035175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4876800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r="59334" b="42000"/>
          <a:stretch>
            <a:fillRect/>
          </a:stretch>
        </p:blipFill>
        <p:spPr bwMode="auto">
          <a:xfrm>
            <a:off x="1600200" y="5111750"/>
            <a:ext cx="17526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17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Throwing your heart into it…</a:t>
            </a:r>
            <a:endParaRPr lang="en-US" sz="40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31" name="Rectangle 3"/>
          <p:cNvSpPr>
            <a:spLocks noGrp="1"/>
          </p:cNvSpPr>
          <p:nvPr>
            <p:ph type="body" sz="half" idx="1"/>
          </p:nvPr>
        </p:nvSpPr>
        <p:spPr>
          <a:xfrm>
            <a:off x="-1524000" y="0"/>
            <a:ext cx="4038600" cy="4525963"/>
          </a:xfrm>
        </p:spPr>
        <p:txBody>
          <a:bodyPr>
            <a:normAutofit/>
          </a:bodyPr>
          <a:lstStyle/>
          <a:p>
            <a:pPr marL="0" indent="0"/>
            <a:endParaRPr lang="en-US" sz="2800" dirty="0" smtClean="0"/>
          </a:p>
          <a:p>
            <a:pPr marL="0" indent="0"/>
            <a:endParaRPr lang="en-US" sz="2800" dirty="0" smtClean="0"/>
          </a:p>
        </p:txBody>
      </p:sp>
      <p:sp>
        <p:nvSpPr>
          <p:cNvPr id="44036" name="Rectangle 10"/>
          <p:cNvSpPr>
            <a:spLocks noGrp="1"/>
          </p:cNvSpPr>
          <p:nvPr>
            <p:ph sz="half" idx="2"/>
          </p:nvPr>
        </p:nvSpPr>
        <p:spPr>
          <a:xfrm>
            <a:off x="304800" y="838200"/>
            <a:ext cx="7848600" cy="4525963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09A4C3"/>
                </a:solidFill>
              </a:rPr>
              <a:t>Live a purposeful, conscientious life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Find meaning in work, experiences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Work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hard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at something you care about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When you retire, find another passion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09A4C3"/>
                </a:solidFill>
              </a:rPr>
              <a:t>Strengthen social ties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Engage with family, friends, co-workers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Connect in ways that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help others</a:t>
            </a: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2362200"/>
            <a:ext cx="2035175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4876800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r="59334" b="42000"/>
          <a:stretch>
            <a:fillRect/>
          </a:stretch>
        </p:blipFill>
        <p:spPr bwMode="auto">
          <a:xfrm>
            <a:off x="1600200" y="5111750"/>
            <a:ext cx="17526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06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153400" cy="549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8080"/>
                </a:solidFill>
                <a:latin typeface="Arial" pitchFamily="34" charset="0"/>
              </a:rPr>
              <a:t>In response to </a:t>
            </a:r>
            <a:r>
              <a:rPr lang="en-US" sz="3600" b="1" dirty="0" smtClean="0">
                <a:solidFill>
                  <a:srgbClr val="008080"/>
                </a:solidFill>
                <a:latin typeface="Arial" pitchFamily="34" charset="0"/>
              </a:rPr>
              <a:t>clever “Termites</a:t>
            </a:r>
            <a:r>
              <a:rPr lang="en-US" sz="3600" b="1" dirty="0">
                <a:solidFill>
                  <a:srgbClr val="008080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750175" cy="3579813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sz="3700" dirty="0" smtClean="0">
                <a:solidFill>
                  <a:srgbClr val="0099CC"/>
                </a:solidFill>
              </a:rPr>
              <a:t>We decided to call ourselves: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38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TERMAN-ATORS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dirty="0" smtClean="0">
              <a:solidFill>
                <a:srgbClr val="EE4485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dirty="0" smtClean="0">
              <a:solidFill>
                <a:srgbClr val="EE4485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0099CC"/>
                </a:solidFill>
              </a:rPr>
              <a:t>We dubbed Howard “Chief </a:t>
            </a:r>
            <a:r>
              <a:rPr lang="en-US" sz="2400" dirty="0" err="1" smtClean="0">
                <a:solidFill>
                  <a:srgbClr val="0099CC"/>
                </a:solidFill>
              </a:rPr>
              <a:t>Termanator</a:t>
            </a:r>
            <a:r>
              <a:rPr lang="en-US" sz="2400" dirty="0" smtClean="0">
                <a:solidFill>
                  <a:srgbClr val="0099CC"/>
                </a:solidFill>
              </a:rPr>
              <a:t>”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0099CC"/>
                </a:solidFill>
              </a:rPr>
              <a:t>You can see the resemblance…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19812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6" descr="IMG_00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4" t="3661" r="14825" b="19450"/>
          <a:stretch>
            <a:fillRect/>
          </a:stretch>
        </p:blipFill>
        <p:spPr bwMode="auto">
          <a:xfrm>
            <a:off x="6108700" y="4191000"/>
            <a:ext cx="1968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Rectangle 1"/>
          <p:cNvSpPr>
            <a:spLocks noChangeArrowheads="1"/>
          </p:cNvSpPr>
          <p:nvPr/>
        </p:nvSpPr>
        <p:spPr bwMode="auto">
          <a:xfrm>
            <a:off x="457200" y="6324600"/>
            <a:ext cx="2949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Calibri" pitchFamily="34" charset="0"/>
              </a:rPr>
              <a:t>Photos: (1) </a:t>
            </a:r>
            <a:r>
              <a:rPr lang="en-US" sz="1000" dirty="0" err="1">
                <a:solidFill>
                  <a:srgbClr val="FFFFFF"/>
                </a:solidFill>
                <a:latin typeface="Calibri" pitchFamily="34" charset="0"/>
              </a:rPr>
              <a:t>MovieNetwork</a:t>
            </a:r>
            <a:r>
              <a:rPr lang="en-US" sz="10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Calibri" pitchFamily="34" charset="0"/>
              </a:rPr>
              <a:t>DBIl</a:t>
            </a:r>
            <a:r>
              <a:rPr lang="en-US" sz="1000" dirty="0">
                <a:solidFill>
                  <a:srgbClr val="FFFFFF"/>
                </a:solidFill>
                <a:latin typeface="Calibri" pitchFamily="34" charset="0"/>
              </a:rPr>
              <a:t>; (2) </a:t>
            </a:r>
            <a:r>
              <a:rPr lang="en-US" sz="1000" dirty="0" smtClean="0">
                <a:solidFill>
                  <a:srgbClr val="FFFFFF"/>
                </a:solidFill>
                <a:latin typeface="Calibri" pitchFamily="34" charset="0"/>
              </a:rPr>
              <a:t>Miriam </a:t>
            </a:r>
            <a:r>
              <a:rPr lang="en-US" sz="1000" dirty="0" err="1">
                <a:solidFill>
                  <a:srgbClr val="FFFFFF"/>
                </a:solidFill>
                <a:latin typeface="Calibri" pitchFamily="34" charset="0"/>
              </a:rPr>
              <a:t>Schustack</a:t>
            </a:r>
            <a:endParaRPr lang="en-US" sz="10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Throwing your heart into it…</a:t>
            </a:r>
            <a:endParaRPr lang="en-US" sz="40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31" name="Rectangle 3"/>
          <p:cNvSpPr>
            <a:spLocks noGrp="1"/>
          </p:cNvSpPr>
          <p:nvPr>
            <p:ph type="body" sz="half" idx="1"/>
          </p:nvPr>
        </p:nvSpPr>
        <p:spPr>
          <a:xfrm>
            <a:off x="-1524000" y="0"/>
            <a:ext cx="4038600" cy="4525963"/>
          </a:xfrm>
        </p:spPr>
        <p:txBody>
          <a:bodyPr>
            <a:normAutofit/>
          </a:bodyPr>
          <a:lstStyle/>
          <a:p>
            <a:pPr marL="0" indent="0"/>
            <a:endParaRPr lang="en-US" sz="2800" dirty="0" smtClean="0"/>
          </a:p>
          <a:p>
            <a:pPr marL="0" indent="0"/>
            <a:endParaRPr lang="en-US" sz="2800" dirty="0" smtClean="0"/>
          </a:p>
        </p:txBody>
      </p:sp>
      <p:sp>
        <p:nvSpPr>
          <p:cNvPr id="44036" name="Rectangle 10"/>
          <p:cNvSpPr>
            <a:spLocks noGrp="1"/>
          </p:cNvSpPr>
          <p:nvPr>
            <p:ph sz="half" idx="2"/>
          </p:nvPr>
        </p:nvSpPr>
        <p:spPr>
          <a:xfrm>
            <a:off x="304800" y="838200"/>
            <a:ext cx="7848600" cy="4525963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09A4C3"/>
                </a:solidFill>
              </a:rPr>
              <a:t>Live a purposeful, conscientious life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Find meaning in work, experiences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Work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hard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at something you care about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When you retire, find another passion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09A4C3"/>
                </a:solidFill>
              </a:rPr>
              <a:t>Strengthen social ties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Engage with family, friends, co-workers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Connect in ways that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help others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09A4C3"/>
                </a:solidFill>
              </a:rPr>
              <a:t>A bit of worrying  is ok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Prompts better planning, health behaviors</a:t>
            </a: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2362200"/>
            <a:ext cx="2035175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4876800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r="59334" b="42000"/>
          <a:stretch>
            <a:fillRect/>
          </a:stretch>
        </p:blipFill>
        <p:spPr bwMode="auto">
          <a:xfrm>
            <a:off x="1600200" y="5111750"/>
            <a:ext cx="17526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06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1752600"/>
            <a:ext cx="3962400" cy="762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5181600" y="6400800"/>
            <a:ext cx="3962400" cy="762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962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9878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12700"/>
            <a:ext cx="7772400" cy="297180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SzPct val="90000"/>
              <a:buFont typeface="Monotype Sorts" charset="2"/>
              <a:buNone/>
              <a:defRPr/>
            </a:pPr>
            <a:endParaRPr lang="en-US" sz="2800" dirty="0">
              <a:solidFill>
                <a:srgbClr val="2C2C84"/>
              </a:solidFill>
              <a:latin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SzPct val="90000"/>
              <a:buFont typeface="Monotype Sorts" charset="2"/>
              <a:buNone/>
              <a:defRPr/>
            </a:pPr>
            <a:endParaRPr lang="en-US" sz="2800" dirty="0">
              <a:solidFill>
                <a:srgbClr val="2C2C84"/>
              </a:solidFill>
              <a:latin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SzPct val="90000"/>
              <a:buFont typeface="Monotype Sorts" charset="2"/>
              <a:buNone/>
              <a:defRPr/>
            </a:pPr>
            <a:r>
              <a:rPr lang="en-US" sz="4000" dirty="0">
                <a:solidFill>
                  <a:srgbClr val="0099CC"/>
                </a:solidFill>
                <a:latin typeface="Arial" pitchFamily="34" charset="0"/>
              </a:rPr>
              <a:t>The </a:t>
            </a:r>
            <a:r>
              <a:rPr lang="en-US" sz="4000" dirty="0" smtClean="0">
                <a:solidFill>
                  <a:srgbClr val="0099CC"/>
                </a:solidFill>
                <a:latin typeface="Arial" pitchFamily="34" charset="0"/>
              </a:rPr>
              <a:t>Termination</a:t>
            </a:r>
          </a:p>
          <a:p>
            <a:pPr algn="ctr" eaLnBrk="1" fontAlgn="auto" hangingPunct="1">
              <a:spcAft>
                <a:spcPts val="0"/>
              </a:spcAft>
              <a:buSzPct val="90000"/>
              <a:buFont typeface="Monotype Sorts" charset="2"/>
              <a:buNone/>
              <a:defRPr/>
            </a:pPr>
            <a:r>
              <a:rPr lang="en-US" sz="2400" dirty="0">
                <a:solidFill>
                  <a:srgbClr val="0099CC"/>
                </a:solidFill>
                <a:latin typeface="Arial" pitchFamily="34" charset="0"/>
              </a:rPr>
              <a:t>o</a:t>
            </a:r>
            <a:r>
              <a:rPr lang="en-US" sz="2400" dirty="0" smtClean="0">
                <a:solidFill>
                  <a:srgbClr val="0099CC"/>
                </a:solidFill>
                <a:latin typeface="Arial" pitchFamily="34" charset="0"/>
              </a:rPr>
              <a:t>f this talk</a:t>
            </a:r>
            <a:endParaRPr lang="en-US" sz="2400" dirty="0">
              <a:solidFill>
                <a:srgbClr val="0099CC"/>
              </a:solidFill>
              <a:latin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SzPct val="90000"/>
              <a:buFont typeface="Monotype Sorts" charset="2"/>
              <a:buNone/>
              <a:defRPr/>
            </a:pPr>
            <a:endParaRPr lang="en-US" sz="4000" dirty="0">
              <a:solidFill>
                <a:srgbClr val="0099CC"/>
              </a:solidFill>
              <a:latin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SzPct val="90000"/>
              <a:buFont typeface="Monotype Sorts" charset="2"/>
              <a:buNone/>
              <a:defRPr/>
            </a:pPr>
            <a:r>
              <a:rPr lang="en-US" sz="2100" dirty="0" smtClean="0">
                <a:solidFill>
                  <a:srgbClr val="0099CC"/>
                </a:solidFill>
                <a:latin typeface="Arial" pitchFamily="34" charset="0"/>
              </a:rPr>
              <a:t>Our </a:t>
            </a:r>
            <a:r>
              <a:rPr lang="en-US" sz="2100" dirty="0">
                <a:solidFill>
                  <a:srgbClr val="0099CC"/>
                </a:solidFill>
                <a:latin typeface="Arial" pitchFamily="34" charset="0"/>
              </a:rPr>
              <a:t>research is supported </a:t>
            </a:r>
            <a:r>
              <a:rPr lang="en-US" sz="2100" dirty="0" smtClean="0">
                <a:solidFill>
                  <a:srgbClr val="0099CC"/>
                </a:solidFill>
                <a:latin typeface="Arial" pitchFamily="34" charset="0"/>
              </a:rPr>
              <a:t>by </a:t>
            </a:r>
            <a:r>
              <a:rPr lang="en-US" sz="2100" dirty="0">
                <a:solidFill>
                  <a:srgbClr val="0099CC"/>
                </a:solidFill>
                <a:latin typeface="Arial" pitchFamily="34" charset="0"/>
              </a:rPr>
              <a:t>the National Institute on </a:t>
            </a:r>
            <a:r>
              <a:rPr lang="en-US" sz="2100" dirty="0" smtClean="0">
                <a:solidFill>
                  <a:srgbClr val="0099CC"/>
                </a:solidFill>
                <a:latin typeface="Arial" pitchFamily="34" charset="0"/>
              </a:rPr>
              <a:t>Aging</a:t>
            </a:r>
          </a:p>
          <a:p>
            <a:pPr eaLnBrk="1" fontAlgn="auto" hangingPunct="1">
              <a:spcAft>
                <a:spcPts val="0"/>
              </a:spcAft>
              <a:buSzPct val="90000"/>
              <a:buFont typeface="Monotype Sorts" charset="2"/>
              <a:buNone/>
              <a:defRPr/>
            </a:pPr>
            <a:r>
              <a:rPr lang="en-US" sz="2100" dirty="0" smtClean="0">
                <a:solidFill>
                  <a:srgbClr val="0099CC"/>
                </a:solidFill>
                <a:latin typeface="Arial" pitchFamily="34" charset="0"/>
              </a:rPr>
              <a:t>[</a:t>
            </a:r>
            <a:r>
              <a:rPr lang="en-US" sz="2100" i="1" dirty="0" smtClean="0">
                <a:solidFill>
                  <a:srgbClr val="0099CC"/>
                </a:solidFill>
                <a:latin typeface="Arial" pitchFamily="34" charset="0"/>
              </a:rPr>
              <a:t>which </a:t>
            </a:r>
            <a:r>
              <a:rPr lang="en-US" sz="2100" i="1" dirty="0">
                <a:solidFill>
                  <a:srgbClr val="0099CC"/>
                </a:solidFill>
                <a:latin typeface="Arial" pitchFamily="34" charset="0"/>
              </a:rPr>
              <a:t>does not necessarily endorse a word</a:t>
            </a:r>
            <a:r>
              <a:rPr lang="en-US" sz="2100" dirty="0">
                <a:solidFill>
                  <a:srgbClr val="0099CC"/>
                </a:solidFill>
                <a:latin typeface="Arial" pitchFamily="34" charset="0"/>
              </a:rPr>
              <a:t>]</a:t>
            </a:r>
          </a:p>
          <a:p>
            <a:pPr algn="ctr" eaLnBrk="1" fontAlgn="auto" hangingPunct="1">
              <a:spcAft>
                <a:spcPts val="0"/>
              </a:spcAft>
              <a:buSzPct val="90000"/>
              <a:buFont typeface="Monotype Sorts" charset="2"/>
              <a:buNone/>
              <a:defRPr/>
            </a:pPr>
            <a:endParaRPr lang="en-US" sz="4000" dirty="0">
              <a:solidFill>
                <a:srgbClr val="2C2C84"/>
              </a:solidFill>
              <a:latin typeface="Arial" pitchFamily="34" charset="0"/>
            </a:endParaRPr>
          </a:p>
        </p:txBody>
      </p:sp>
      <p:pic>
        <p:nvPicPr>
          <p:cNvPr id="102406" name="Picture 12" descr="IMG_00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4" t="3661" r="14825" b="19450"/>
          <a:stretch>
            <a:fillRect/>
          </a:stretch>
        </p:blipFill>
        <p:spPr bwMode="auto">
          <a:xfrm>
            <a:off x="7162800" y="153988"/>
            <a:ext cx="17526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5588"/>
            <a:ext cx="11398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8" name="Rectangle 15"/>
          <p:cNvSpPr>
            <a:spLocks noChangeArrowheads="1"/>
          </p:cNvSpPr>
          <p:nvPr/>
        </p:nvSpPr>
        <p:spPr bwMode="auto">
          <a:xfrm>
            <a:off x="304800" y="685800"/>
            <a:ext cx="502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rgbClr val="0066CC"/>
                </a:solidFill>
                <a:latin typeface="Times New Roman" pitchFamily="18" charset="0"/>
              </a:rPr>
              <a:t/>
            </a:r>
            <a:br>
              <a:rPr lang="en-US" sz="1600" b="1">
                <a:solidFill>
                  <a:srgbClr val="0066CC"/>
                </a:solidFill>
                <a:latin typeface="Times New Roman" pitchFamily="18" charset="0"/>
              </a:rPr>
            </a:br>
            <a:endParaRPr lang="en-US" sz="1600" b="1">
              <a:solidFill>
                <a:srgbClr val="0066CC"/>
              </a:solidFill>
              <a:latin typeface="Times New Roman" pitchFamily="18" charset="0"/>
            </a:endParaRPr>
          </a:p>
        </p:txBody>
      </p:sp>
      <p:pic>
        <p:nvPicPr>
          <p:cNvPr id="102410" name="Picture 7" descr="ucr_logo_cmyk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66366"/>
            <a:ext cx="3106737" cy="66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3124200"/>
            <a:ext cx="8077200" cy="1846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8A1D9">
                    <a:lumMod val="75000"/>
                  </a:srgbClr>
                </a:solidFill>
                <a:latin typeface="Times New Roman" pitchFamily="18" charset="0"/>
              </a:rPr>
              <a:t>NIH / NIA</a:t>
            </a:r>
          </a:p>
          <a:p>
            <a:pPr lvl="1">
              <a:defRPr/>
            </a:pPr>
            <a:r>
              <a:rPr lang="en-US" sz="1600" dirty="0">
                <a:solidFill>
                  <a:srgbClr val="08A1D9">
                    <a:lumMod val="75000"/>
                  </a:srgbClr>
                </a:solidFill>
                <a:latin typeface="Times New Roman" pitchFamily="18" charset="0"/>
              </a:rPr>
              <a:t>AG08825 (H. Friedman, PI)</a:t>
            </a:r>
          </a:p>
          <a:p>
            <a:pPr lvl="1">
              <a:defRPr/>
            </a:pPr>
            <a:r>
              <a:rPr lang="en-US" sz="1600" dirty="0">
                <a:solidFill>
                  <a:srgbClr val="08A1D9">
                    <a:lumMod val="75000"/>
                  </a:srgbClr>
                </a:solidFill>
                <a:latin typeface="Times New Roman" pitchFamily="18" charset="0"/>
              </a:rPr>
              <a:t>AG15188 (L. Martin, PI)</a:t>
            </a:r>
          </a:p>
          <a:p>
            <a:pPr lvl="1">
              <a:defRPr/>
            </a:pPr>
            <a:r>
              <a:rPr lang="en-US" sz="1600" dirty="0">
                <a:solidFill>
                  <a:srgbClr val="08A1D9">
                    <a:lumMod val="75000"/>
                  </a:srgbClr>
                </a:solidFill>
                <a:latin typeface="Times New Roman" pitchFamily="18" charset="0"/>
              </a:rPr>
              <a:t>AG027001 (C. Reynolds, PI)</a:t>
            </a:r>
          </a:p>
          <a:p>
            <a:pPr lvl="1">
              <a:defRPr/>
            </a:pPr>
            <a:endParaRPr lang="en-US" sz="1600" dirty="0">
              <a:solidFill>
                <a:srgbClr val="08A1D9">
                  <a:lumMod val="75000"/>
                </a:srgbClr>
              </a:solidFill>
              <a:latin typeface="Times New Roman" pitchFamily="18" charset="0"/>
            </a:endParaRPr>
          </a:p>
          <a:p>
            <a:pPr lvl="1">
              <a:defRPr/>
            </a:pPr>
            <a:endParaRPr lang="en-US" sz="1600" dirty="0">
              <a:solidFill>
                <a:srgbClr val="08A1D9">
                  <a:lumMod val="75000"/>
                </a:srgbClr>
              </a:solidFill>
              <a:latin typeface="Times New Roman" pitchFamily="18" charset="0"/>
            </a:endParaRPr>
          </a:p>
          <a:p>
            <a:pPr lvl="1">
              <a:defRPr/>
            </a:pPr>
            <a:r>
              <a:rPr lang="en-US" sz="1600" b="1" dirty="0">
                <a:solidFill>
                  <a:srgbClr val="08A1D9">
                    <a:lumMod val="75000"/>
                  </a:srgbClr>
                </a:solidFill>
                <a:latin typeface="Times New Roman" pitchFamily="18" charset="0"/>
              </a:rPr>
              <a:t>JOIN US ON FACEBOOK AT  </a:t>
            </a:r>
            <a:r>
              <a:rPr lang="en-US" b="1" dirty="0">
                <a:solidFill>
                  <a:srgbClr val="08A1D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LONGEVITY PROJECT</a:t>
            </a:r>
            <a:endParaRPr lang="en-US" b="1" dirty="0">
              <a:solidFill>
                <a:srgbClr val="08A1D9">
                  <a:lumMod val="75000"/>
                </a:srgbClr>
              </a:solidFill>
              <a:latin typeface="Times New Roman" pitchFamily="18" charset="0"/>
            </a:endParaRPr>
          </a:p>
        </p:txBody>
      </p:sp>
      <p:pic>
        <p:nvPicPr>
          <p:cNvPr id="12" name="Picture 13" descr="ANd9GcSEtBX46wt4ocR3dBxOMwMM9MpK_0LRqLLxl7qA9a5CIowr8zb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653917"/>
            <a:ext cx="1533111" cy="231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5242526"/>
            <a:ext cx="3352800" cy="95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Termin</a:t>
            </a:r>
            <a:r>
              <a:rPr lang="en-US" sz="3200" dirty="0">
                <a:solidFill>
                  <a:srgbClr val="0099CC"/>
                </a:solidFill>
              </a:rPr>
              <a:t>ator          </a:t>
            </a:r>
            <a:r>
              <a:rPr lang="en-US" sz="3200" dirty="0" smtClean="0">
                <a:solidFill>
                  <a:srgbClr val="0099CC"/>
                </a:solidFill>
              </a:rPr>
              <a:t>  		</a:t>
            </a:r>
            <a:r>
              <a:rPr lang="en-US" sz="3200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Terman</a:t>
            </a:r>
            <a:r>
              <a:rPr lang="en-US" sz="3200" dirty="0" err="1" smtClean="0">
                <a:solidFill>
                  <a:srgbClr val="0099CC"/>
                </a:solidFill>
              </a:rPr>
              <a:t>ator</a:t>
            </a:r>
            <a:endParaRPr lang="en-US" sz="3200" dirty="0">
              <a:solidFill>
                <a:srgbClr val="0099CC"/>
              </a:solidFill>
            </a:endParaRPr>
          </a:p>
        </p:txBody>
      </p:sp>
      <p:pic>
        <p:nvPicPr>
          <p:cNvPr id="778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371600"/>
            <a:ext cx="4000500" cy="3200400"/>
          </a:xfrm>
          <a:noFill/>
        </p:spPr>
      </p:pic>
      <p:pic>
        <p:nvPicPr>
          <p:cNvPr id="77828" name="Picture 5" descr="IMG_00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/>
          <a:stretch>
            <a:fillRect/>
          </a:stretch>
        </p:blipFill>
        <p:spPr bwMode="auto">
          <a:xfrm>
            <a:off x="5257800" y="1371600"/>
            <a:ext cx="2979738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Rectangle 1"/>
          <p:cNvSpPr>
            <a:spLocks noChangeArrowheads="1"/>
          </p:cNvSpPr>
          <p:nvPr/>
        </p:nvSpPr>
        <p:spPr bwMode="auto">
          <a:xfrm>
            <a:off x="533400" y="6159500"/>
            <a:ext cx="6789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Photos: (1) </a:t>
            </a:r>
            <a:r>
              <a:rPr lang="en-US" sz="1200" dirty="0" err="1">
                <a:solidFill>
                  <a:srgbClr val="FFFFFF"/>
                </a:solidFill>
                <a:latin typeface="Calibri" pitchFamily="34" charset="0"/>
              </a:rPr>
              <a:t>MovieNetwork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alibri" pitchFamily="34" charset="0"/>
              </a:rPr>
              <a:t>DBIl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; (2) </a:t>
            </a:r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Miriam </a:t>
            </a:r>
            <a:r>
              <a:rPr lang="en-US" sz="1200" dirty="0" err="1">
                <a:solidFill>
                  <a:srgbClr val="FFFFFF"/>
                </a:solidFill>
                <a:latin typeface="Calibri" pitchFamily="34" charset="0"/>
              </a:rPr>
              <a:t>Schustack</a:t>
            </a:r>
            <a:endParaRPr lang="en-US" sz="12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3"/>
          <p:cNvSpPr>
            <a:spLocks noGrp="1" noChangeAspect="1" noChangeArrowheads="1"/>
          </p:cNvSpPr>
          <p:nvPr>
            <p:ph sz="half" idx="1"/>
          </p:nvPr>
        </p:nvSpPr>
        <p:spPr>
          <a:xfrm>
            <a:off x="381000" y="3886200"/>
            <a:ext cx="3200400" cy="21034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 smtClean="0">
                <a:solidFill>
                  <a:srgbClr val="0679A3"/>
                </a:solidFill>
              </a:rPr>
              <a:t>Sorry, but if you  eat lots of yoghurt and smile every day, you may still die!</a:t>
            </a:r>
            <a:endParaRPr lang="en-US" sz="1800" dirty="0" smtClean="0">
              <a:solidFill>
                <a:srgbClr val="0679A3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4191000" y="1096963"/>
            <a:ext cx="4724400" cy="3713162"/>
          </a:xfrm>
        </p:spPr>
        <p:txBody>
          <a:bodyPr/>
          <a:lstStyle/>
          <a:p>
            <a:pPr marL="0" indent="0" eaLnBrk="1" hangingPunct="1"/>
            <a:r>
              <a:rPr lang="en-US" sz="1800" dirty="0" smtClean="0">
                <a:solidFill>
                  <a:srgbClr val="0099CC"/>
                </a:solidFill>
              </a:rPr>
              <a:t>Josephine </a:t>
            </a:r>
            <a:r>
              <a:rPr lang="en-US" sz="1800" dirty="0" err="1" smtClean="0">
                <a:solidFill>
                  <a:srgbClr val="0099CC"/>
                </a:solidFill>
              </a:rPr>
              <a:t>Tesauro</a:t>
            </a:r>
            <a:r>
              <a:rPr lang="en-US" sz="1800" dirty="0" smtClean="0">
                <a:solidFill>
                  <a:srgbClr val="0099CC"/>
                </a:solidFill>
              </a:rPr>
              <a:t> (left), active and healthy, with her identical twin sister who is incontinent, has had a hip replacement, has a degenerative disorder that destroyed her vision, and has dementia. </a:t>
            </a:r>
            <a:r>
              <a:rPr lang="en-US" sz="1200" dirty="0" smtClean="0">
                <a:solidFill>
                  <a:srgbClr val="0099CC"/>
                </a:solidFill>
              </a:rPr>
              <a:t>(NY Times, 2006)</a:t>
            </a:r>
            <a:endParaRPr lang="en-US" sz="1800" dirty="0" smtClean="0">
              <a:solidFill>
                <a:srgbClr val="0099CC"/>
              </a:solidFill>
            </a:endParaRPr>
          </a:p>
        </p:txBody>
      </p:sp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99CC"/>
                </a:solidFill>
              </a:rPr>
              <a:t>Limits of Centenarian Studies </a:t>
            </a:r>
            <a:r>
              <a:rPr lang="en-US" sz="2400" b="1" dirty="0" smtClean="0">
                <a:solidFill>
                  <a:srgbClr val="0099CC"/>
                </a:solidFill>
              </a:rPr>
              <a:t> &amp; “It’s all in the genes!”</a:t>
            </a:r>
            <a:endParaRPr lang="en-US" sz="2400" b="1" dirty="0">
              <a:solidFill>
                <a:srgbClr val="0099CC"/>
              </a:solidFill>
            </a:endParaRPr>
          </a:p>
        </p:txBody>
      </p:sp>
      <p:sp>
        <p:nvSpPr>
          <p:cNvPr id="63493" name="AutoShape 6"/>
          <p:cNvSpPr>
            <a:spLocks noChangeAspect="1" noChangeArrowheads="1"/>
          </p:cNvSpPr>
          <p:nvPr/>
        </p:nvSpPr>
        <p:spPr bwMode="auto">
          <a:xfrm>
            <a:off x="7620000" y="3886200"/>
            <a:ext cx="9144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sz="2400" i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349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163638"/>
            <a:ext cx="17367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Text Box 10"/>
          <p:cNvSpPr txBox="1">
            <a:spLocks noChangeArrowheads="1"/>
          </p:cNvSpPr>
          <p:nvPr/>
        </p:nvSpPr>
        <p:spPr bwMode="auto">
          <a:xfrm>
            <a:off x="1831975" y="3506788"/>
            <a:ext cx="498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>
                <a:solidFill>
                  <a:srgbClr val="09A4C3"/>
                </a:solidFill>
                <a:latin typeface="Times New Roman" pitchFamily="18" charset="0"/>
              </a:rPr>
              <a:t>1937</a:t>
            </a:r>
          </a:p>
        </p:txBody>
      </p:sp>
      <p:pic>
        <p:nvPicPr>
          <p:cNvPr id="634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05125"/>
            <a:ext cx="488950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8080"/>
                </a:solidFill>
                <a:latin typeface="Arial" pitchFamily="34" charset="0"/>
              </a:rPr>
              <a:t>Some common problems</a:t>
            </a:r>
            <a:endParaRPr lang="en-US" sz="3600" b="1" dirty="0">
              <a:solidFill>
                <a:srgbClr val="008080"/>
              </a:solidFill>
              <a:latin typeface="Arial" pitchFamily="34" charset="0"/>
            </a:endParaRPr>
          </a:p>
        </p:txBody>
      </p:sp>
      <p:sp>
        <p:nvSpPr>
          <p:cNvPr id="112643" name="Rectangle 5"/>
          <p:cNvSpPr>
            <a:spLocks noChangeArrowheads="1"/>
          </p:cNvSpPr>
          <p:nvPr/>
        </p:nvSpPr>
        <p:spPr bwMode="auto">
          <a:xfrm>
            <a:off x="228600" y="609600"/>
            <a:ext cx="8534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336699"/>
              </a:buClr>
              <a:buSzPct val="95000"/>
            </a:pPr>
            <a:endParaRPr lang="en-US" sz="2800" dirty="0">
              <a:solidFill>
                <a:srgbClr val="0099CC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336699"/>
              </a:buClr>
              <a:buSzPct val="95000"/>
              <a:buFont typeface="Monotype Sorts" pitchFamily="2" charset="2"/>
              <a:buChar char="v"/>
            </a:pPr>
            <a:r>
              <a:rPr lang="en-US" sz="2800" dirty="0">
                <a:solidFill>
                  <a:srgbClr val="0099CC"/>
                </a:solidFill>
                <a:cs typeface="Times New Roman" pitchFamily="18" charset="0"/>
              </a:rPr>
              <a:t>Short-term studies and follow-ups</a:t>
            </a:r>
          </a:p>
          <a:p>
            <a:pPr eaLnBrk="0" hangingPunct="0">
              <a:spcBef>
                <a:spcPct val="20000"/>
              </a:spcBef>
              <a:buClr>
                <a:srgbClr val="336699"/>
              </a:buClr>
              <a:buSzPct val="95000"/>
              <a:buFont typeface="Monotype Sorts" pitchFamily="2" charset="2"/>
              <a:buChar char="v"/>
            </a:pPr>
            <a:r>
              <a:rPr lang="en-US" sz="2800" dirty="0">
                <a:solidFill>
                  <a:srgbClr val="0099CC"/>
                </a:solidFill>
                <a:cs typeface="Times New Roman" pitchFamily="18" charset="0"/>
              </a:rPr>
              <a:t>Failure to consider all outcomes </a:t>
            </a:r>
            <a:r>
              <a:rPr lang="en-US" sz="2400" dirty="0">
                <a:solidFill>
                  <a:srgbClr val="0099CC"/>
                </a:solidFill>
                <a:cs typeface="Times New Roman" pitchFamily="18" charset="0"/>
              </a:rPr>
              <a:t>(all-cause dilemma)</a:t>
            </a:r>
            <a:endParaRPr lang="en-US" sz="2800" dirty="0">
              <a:solidFill>
                <a:srgbClr val="0099CC"/>
              </a:solidFill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Clr>
                <a:srgbClr val="336699"/>
              </a:buClr>
              <a:buSzPct val="95000"/>
              <a:buFont typeface="Monotype Sorts" pitchFamily="2" charset="2"/>
              <a:buChar char="v"/>
            </a:pPr>
            <a:r>
              <a:rPr lang="en-US" sz="2800" dirty="0">
                <a:solidFill>
                  <a:srgbClr val="0099CC"/>
                </a:solidFill>
                <a:cs typeface="Times New Roman" pitchFamily="18" charset="0"/>
              </a:rPr>
              <a:t>Use of wellness </a:t>
            </a:r>
            <a:r>
              <a:rPr lang="en-US" sz="2800" i="1" dirty="0">
                <a:solidFill>
                  <a:srgbClr val="0099CC"/>
                </a:solidFill>
                <a:cs typeface="Times New Roman" pitchFamily="18" charset="0"/>
              </a:rPr>
              <a:t>predictors</a:t>
            </a:r>
            <a:r>
              <a:rPr lang="en-US" sz="2800" dirty="0">
                <a:solidFill>
                  <a:srgbClr val="0099CC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99CC"/>
                </a:solidFill>
                <a:cs typeface="Times New Roman" pitchFamily="18" charset="0"/>
              </a:rPr>
              <a:t>(e.g., lowered cholesterol, </a:t>
            </a:r>
          </a:p>
          <a:p>
            <a:pPr eaLnBrk="0" hangingPunct="0">
              <a:spcBef>
                <a:spcPct val="20000"/>
              </a:spcBef>
              <a:buClr>
                <a:srgbClr val="336699"/>
              </a:buClr>
              <a:buSzPct val="95000"/>
            </a:pPr>
            <a:r>
              <a:rPr lang="en-US" sz="2400" dirty="0">
                <a:solidFill>
                  <a:srgbClr val="0099CC"/>
                </a:solidFill>
                <a:cs typeface="Times New Roman" pitchFamily="18" charset="0"/>
              </a:rPr>
              <a:t>    weight loss, immune changes, lower blood sugar, </a:t>
            </a:r>
          </a:p>
          <a:p>
            <a:pPr eaLnBrk="0" hangingPunct="0">
              <a:spcBef>
                <a:spcPct val="20000"/>
              </a:spcBef>
              <a:buClr>
                <a:srgbClr val="336699"/>
              </a:buClr>
              <a:buSzPct val="95000"/>
            </a:pPr>
            <a:r>
              <a:rPr lang="en-US" sz="2400" dirty="0">
                <a:solidFill>
                  <a:srgbClr val="0099CC"/>
                </a:solidFill>
                <a:cs typeface="Times New Roman" pitchFamily="18" charset="0"/>
              </a:rPr>
              <a:t>    increased exercise) </a:t>
            </a:r>
            <a:r>
              <a:rPr lang="en-US" sz="2800" dirty="0">
                <a:solidFill>
                  <a:srgbClr val="0099CC"/>
                </a:solidFill>
                <a:cs typeface="Times New Roman" pitchFamily="18" charset="0"/>
              </a:rPr>
              <a:t>as outcomes.</a:t>
            </a:r>
          </a:p>
          <a:p>
            <a:pPr eaLnBrk="0" hangingPunct="0">
              <a:spcBef>
                <a:spcPct val="20000"/>
              </a:spcBef>
              <a:buClr>
                <a:srgbClr val="336699"/>
              </a:buClr>
              <a:buSzPct val="95000"/>
            </a:pPr>
            <a:endParaRPr lang="en-US" sz="2800" dirty="0">
              <a:solidFill>
                <a:srgbClr val="0099CC"/>
              </a:solidFill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Clr>
                <a:srgbClr val="336699"/>
              </a:buClr>
              <a:buSzPct val="95000"/>
            </a:pPr>
            <a:r>
              <a:rPr lang="en-US" sz="2800" dirty="0" smtClean="0">
                <a:solidFill>
                  <a:srgbClr val="0099CC"/>
                </a:solidFill>
                <a:cs typeface="Times New Roman" pitchFamily="18" charset="0"/>
              </a:rPr>
              <a:t>These problems are due </a:t>
            </a:r>
            <a:r>
              <a:rPr lang="en-US" sz="2800" dirty="0">
                <a:solidFill>
                  <a:srgbClr val="0099CC"/>
                </a:solidFill>
                <a:cs typeface="Times New Roman" pitchFamily="18" charset="0"/>
              </a:rPr>
              <a:t>to </a:t>
            </a:r>
            <a:r>
              <a:rPr lang="en-US" sz="2800" dirty="0" smtClean="0">
                <a:solidFill>
                  <a:srgbClr val="0099CC"/>
                </a:solidFill>
                <a:cs typeface="Times New Roman" pitchFamily="18" charset="0"/>
              </a:rPr>
              <a:t>lack </a:t>
            </a:r>
            <a:r>
              <a:rPr lang="en-US" sz="2800" dirty="0">
                <a:solidFill>
                  <a:srgbClr val="0099CC"/>
                </a:solidFill>
                <a:cs typeface="Times New Roman" pitchFamily="18" charset="0"/>
              </a:rPr>
              <a:t>of comprehensive models</a:t>
            </a:r>
          </a:p>
          <a:p>
            <a:pPr eaLnBrk="0" hangingPunct="0">
              <a:spcBef>
                <a:spcPct val="20000"/>
              </a:spcBef>
              <a:buClr>
                <a:srgbClr val="336699"/>
              </a:buClr>
              <a:buSzPct val="95000"/>
              <a:buFont typeface="Monotype Sorts" pitchFamily="2" charset="2"/>
              <a:buNone/>
            </a:pP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     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 more comprehensive model…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63272" y="1011872"/>
            <a:ext cx="8382000" cy="5943600"/>
            <a:chOff x="677" y="684"/>
            <a:chExt cx="13199" cy="9360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9575" y="7303"/>
              <a:ext cx="4301" cy="20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Multi-Construct </a:t>
              </a: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Life-span</a:t>
              </a: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Model: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Childhood, adulthood, old age—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With valid outcomes</a:t>
              </a:r>
            </a:p>
          </p:txBody>
        </p: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677" y="684"/>
              <a:ext cx="10972" cy="6348"/>
              <a:chOff x="861" y="784"/>
              <a:chExt cx="10972" cy="6348"/>
            </a:xfrm>
          </p:grpSpPr>
          <p:grpSp>
            <p:nvGrpSpPr>
              <p:cNvPr id="8" name="Group 9"/>
              <p:cNvGrpSpPr>
                <a:grpSpLocks/>
              </p:cNvGrpSpPr>
              <p:nvPr/>
            </p:nvGrpSpPr>
            <p:grpSpPr bwMode="auto">
              <a:xfrm>
                <a:off x="861" y="969"/>
                <a:ext cx="10972" cy="6163"/>
                <a:chOff x="682" y="720"/>
                <a:chExt cx="10972" cy="6163"/>
              </a:xfrm>
            </p:grpSpPr>
            <p:pic>
              <p:nvPicPr>
                <p:cNvPr id="16" name="Picture 10"/>
                <p:cNvPicPr>
                  <a:picLocks noChangeAspect="1" noChangeArrowheads="1"/>
                </p:cNvPicPr>
                <p:nvPr/>
              </p:nvPicPr>
              <p:blipFill>
                <a:blip r:embed="rId2"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387" t="18082" r="2979" b="13783"/>
                <a:stretch>
                  <a:fillRect/>
                </a:stretch>
              </p:blipFill>
              <p:spPr bwMode="auto">
                <a:xfrm>
                  <a:off x="720" y="720"/>
                  <a:ext cx="10800" cy="6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413" y="1167"/>
                  <a:ext cx="1200" cy="6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Adult Personality</a:t>
                  </a: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048" y="5099"/>
                  <a:ext cx="1200" cy="6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Child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Personality</a:t>
                  </a: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080" y="2749"/>
                  <a:ext cx="1320" cy="6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Functioning 1922</a:t>
                  </a: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2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480" y="3951"/>
                  <a:ext cx="1440" cy="6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Functioning 1940</a:t>
                  </a: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2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360" y="3118"/>
                  <a:ext cx="1320" cy="6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Functioning 1960</a:t>
                  </a: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2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8876" y="2133"/>
                  <a:ext cx="1200" cy="6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Healthy Aging</a:t>
                  </a: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2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8880" y="5007"/>
                  <a:ext cx="1200" cy="5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Longevity</a:t>
                  </a: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2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0311" y="4324"/>
                  <a:ext cx="720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Years lived</a:t>
                  </a: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2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0177" y="5735"/>
                  <a:ext cx="960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Cause of Death</a:t>
                  </a: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2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021" y="817"/>
                  <a:ext cx="960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Physical Health</a:t>
                  </a: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2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9979" y="1004"/>
                  <a:ext cx="1080" cy="5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Subjective well-being</a:t>
                  </a: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2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507" y="1738"/>
                  <a:ext cx="960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Cognitive Function</a:t>
                  </a: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2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0371" y="2421"/>
                  <a:ext cx="1283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Social Competence</a:t>
                  </a: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0213" y="3176"/>
                  <a:ext cx="1159" cy="4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Productivity</a:t>
                  </a: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382" y="2892"/>
                  <a:ext cx="960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Social Support</a:t>
                  </a: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514" y="4490"/>
                  <a:ext cx="923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Social Support</a:t>
                  </a: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451" y="1912"/>
                  <a:ext cx="840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Martial Status</a:t>
                  </a: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176" y="5303"/>
                  <a:ext cx="821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Marital Status</a:t>
                  </a: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196" y="1450"/>
                  <a:ext cx="960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SWB</a:t>
                  </a: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151" y="5633"/>
                  <a:ext cx="720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SWB</a:t>
                  </a: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7161" y="1537"/>
                  <a:ext cx="840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Health</a:t>
                  </a: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900" y="5029"/>
                  <a:ext cx="840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Health</a:t>
                  </a: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7580" y="2348"/>
                  <a:ext cx="840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Phys Activity</a:t>
                  </a: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4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041" y="4061"/>
                  <a:ext cx="840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Phys Activity</a:t>
                  </a: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4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604" y="1631"/>
                  <a:ext cx="840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Phys Activity</a:t>
                  </a: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4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682" y="1882"/>
                  <a:ext cx="840" cy="3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Health</a:t>
                  </a: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9" name="Text Box 37"/>
              <p:cNvSpPr txBox="1">
                <a:spLocks noChangeArrowheads="1"/>
              </p:cNvSpPr>
              <p:nvPr/>
            </p:nvSpPr>
            <p:spPr bwMode="auto">
              <a:xfrm>
                <a:off x="6681" y="4649"/>
                <a:ext cx="480" cy="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▲</a:t>
                </a:r>
                <a:endPara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0" name="Text Box 38"/>
              <p:cNvSpPr txBox="1">
                <a:spLocks noChangeArrowheads="1"/>
              </p:cNvSpPr>
              <p:nvPr/>
            </p:nvSpPr>
            <p:spPr bwMode="auto">
              <a:xfrm>
                <a:off x="6143" y="784"/>
                <a:ext cx="480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▲</a:t>
                </a:r>
                <a:endPara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1" name="Text Box 39"/>
              <p:cNvSpPr txBox="1">
                <a:spLocks noChangeArrowheads="1"/>
              </p:cNvSpPr>
              <p:nvPr/>
            </p:nvSpPr>
            <p:spPr bwMode="auto">
              <a:xfrm>
                <a:off x="8383" y="3126"/>
                <a:ext cx="480" cy="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▲</a:t>
                </a:r>
                <a:endPara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2" name="Text Box 40"/>
              <p:cNvSpPr txBox="1">
                <a:spLocks noChangeArrowheads="1"/>
              </p:cNvSpPr>
              <p:nvPr/>
            </p:nvSpPr>
            <p:spPr bwMode="auto">
              <a:xfrm>
                <a:off x="8099" y="4066"/>
                <a:ext cx="480" cy="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▲</a:t>
                </a:r>
                <a:endPara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3" name="Text Box 41"/>
              <p:cNvSpPr txBox="1">
                <a:spLocks noChangeArrowheads="1"/>
              </p:cNvSpPr>
              <p:nvPr/>
            </p:nvSpPr>
            <p:spPr bwMode="auto">
              <a:xfrm>
                <a:off x="5539" y="6617"/>
                <a:ext cx="480" cy="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▲</a:t>
                </a:r>
                <a:endPara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4" name="Text Box 42"/>
              <p:cNvSpPr txBox="1">
                <a:spLocks noChangeArrowheads="1"/>
              </p:cNvSpPr>
              <p:nvPr/>
            </p:nvSpPr>
            <p:spPr bwMode="auto">
              <a:xfrm>
                <a:off x="2939" y="2925"/>
                <a:ext cx="480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▲</a:t>
                </a:r>
                <a:endPara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5" name="Text Box 43"/>
              <p:cNvSpPr txBox="1">
                <a:spLocks noChangeArrowheads="1"/>
              </p:cNvSpPr>
              <p:nvPr/>
            </p:nvSpPr>
            <p:spPr bwMode="auto">
              <a:xfrm>
                <a:off x="5217" y="3817"/>
                <a:ext cx="480" cy="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▲</a:t>
                </a:r>
                <a:endPara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7" name="Text Box 44"/>
            <p:cNvSpPr txBox="1">
              <a:spLocks noChangeArrowheads="1"/>
            </p:cNvSpPr>
            <p:nvPr/>
          </p:nvSpPr>
          <p:spPr bwMode="auto">
            <a:xfrm>
              <a:off x="864" y="7344"/>
              <a:ext cx="6000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28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9144000" cy="7921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i="1" dirty="0" smtClean="0">
                <a:solidFill>
                  <a:srgbClr val="FFFF00"/>
                </a:solidFill>
              </a:rPr>
              <a:t>  </a:t>
            </a:r>
            <a:r>
              <a:rPr lang="en-US" sz="3600" i="1" dirty="0" smtClean="0">
                <a:solidFill>
                  <a:srgbClr val="FFFF00"/>
                </a:solidFill>
              </a:rPr>
              <a:t/>
            </a:r>
            <a:br>
              <a:rPr lang="en-US" sz="3600" i="1" dirty="0" smtClean="0">
                <a:solidFill>
                  <a:srgbClr val="FFFF00"/>
                </a:solidFill>
              </a:rPr>
            </a:br>
            <a:r>
              <a:rPr lang="en-US" sz="3600" i="1" dirty="0" smtClean="0">
                <a:solidFill>
                  <a:srgbClr val="FFFF00"/>
                </a:solidFill>
              </a:rPr>
              <a:t> </a:t>
            </a:r>
            <a:r>
              <a:rPr lang="en-US" sz="31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100" i="1" dirty="0" err="1" smtClean="0">
                <a:solidFill>
                  <a:srgbClr val="09A4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Biopsychosocial</a:t>
            </a:r>
            <a:r>
              <a:rPr lang="en-US" sz="31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&amp; </a:t>
            </a:r>
            <a:r>
              <a:rPr lang="en-US" sz="3100" dirty="0" smtClean="0">
                <a:solidFill>
                  <a:srgbClr val="09A4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</a:t>
            </a:r>
            <a:r>
              <a:rPr lang="en-US" sz="31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Design</a:t>
            </a:r>
          </a:p>
        </p:txBody>
      </p:sp>
      <p:grpSp>
        <p:nvGrpSpPr>
          <p:cNvPr id="114691" name="Group 17"/>
          <p:cNvGrpSpPr>
            <a:grpSpLocks/>
          </p:cNvGrpSpPr>
          <p:nvPr/>
        </p:nvGrpSpPr>
        <p:grpSpPr bwMode="auto">
          <a:xfrm>
            <a:off x="3124200" y="1600200"/>
            <a:ext cx="2667000" cy="5067300"/>
            <a:chOff x="2064" y="912"/>
            <a:chExt cx="1680" cy="3192"/>
          </a:xfrm>
        </p:grpSpPr>
        <p:sp>
          <p:nvSpPr>
            <p:cNvPr id="114712" name="Text Box 4"/>
            <p:cNvSpPr txBox="1">
              <a:spLocks noChangeArrowheads="1"/>
            </p:cNvSpPr>
            <p:nvPr/>
          </p:nvSpPr>
          <p:spPr bwMode="auto">
            <a:xfrm>
              <a:off x="2064" y="912"/>
              <a:ext cx="1680" cy="36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FF0000"/>
                  </a:solidFill>
                  <a:latin typeface="Calibri" pitchFamily="34" charset="0"/>
                </a:rPr>
                <a:t>Personality</a:t>
              </a:r>
              <a:endParaRPr lang="en-US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14713" name="Text Box 12"/>
            <p:cNvSpPr txBox="1">
              <a:spLocks noChangeArrowheads="1"/>
            </p:cNvSpPr>
            <p:nvPr/>
          </p:nvSpPr>
          <p:spPr bwMode="auto">
            <a:xfrm>
              <a:off x="2256" y="3408"/>
              <a:ext cx="1296" cy="69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FFFF"/>
                  </a:solidFill>
                  <a:latin typeface="Calibri" pitchFamily="34" charset="0"/>
                </a:rPr>
                <a:t>Health &amp; Illness</a:t>
              </a:r>
              <a:endParaRPr lang="en-US" sz="10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14692" name="Group 18"/>
          <p:cNvGrpSpPr>
            <a:grpSpLocks/>
          </p:cNvGrpSpPr>
          <p:nvPr/>
        </p:nvGrpSpPr>
        <p:grpSpPr bwMode="auto">
          <a:xfrm>
            <a:off x="3352800" y="2209800"/>
            <a:ext cx="1752600" cy="3276600"/>
            <a:chOff x="2112" y="1152"/>
            <a:chExt cx="1104" cy="2064"/>
          </a:xfrm>
        </p:grpSpPr>
        <p:sp>
          <p:nvSpPr>
            <p:cNvPr id="114709" name="Text Box 11"/>
            <p:cNvSpPr txBox="1">
              <a:spLocks noChangeArrowheads="1"/>
            </p:cNvSpPr>
            <p:nvPr/>
          </p:nvSpPr>
          <p:spPr bwMode="auto">
            <a:xfrm>
              <a:off x="2112" y="1824"/>
              <a:ext cx="1104" cy="542"/>
            </a:xfrm>
            <a:prstGeom prst="rect">
              <a:avLst/>
            </a:prstGeom>
            <a:solidFill>
              <a:srgbClr val="BFFFCD"/>
            </a:solidFill>
            <a:ln w="38100">
              <a:solidFill>
                <a:srgbClr val="2F814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679A3"/>
                  </a:solidFill>
                  <a:latin typeface="Calibri" pitchFamily="34" charset="0"/>
                </a:rPr>
                <a:t>Health Behaviors</a:t>
              </a:r>
            </a:p>
          </p:txBody>
        </p:sp>
        <p:sp>
          <p:nvSpPr>
            <p:cNvPr id="114710" name="Line 15"/>
            <p:cNvSpPr>
              <a:spLocks noChangeShapeType="1"/>
            </p:cNvSpPr>
            <p:nvPr/>
          </p:nvSpPr>
          <p:spPr bwMode="auto">
            <a:xfrm flipH="1">
              <a:off x="2496" y="1152"/>
              <a:ext cx="288" cy="672"/>
            </a:xfrm>
            <a:prstGeom prst="line">
              <a:avLst/>
            </a:prstGeom>
            <a:noFill/>
            <a:ln w="57150">
              <a:solidFill>
                <a:srgbClr val="2F814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1" name="Line 16"/>
            <p:cNvSpPr>
              <a:spLocks noChangeShapeType="1"/>
            </p:cNvSpPr>
            <p:nvPr/>
          </p:nvSpPr>
          <p:spPr bwMode="auto">
            <a:xfrm>
              <a:off x="2544" y="2400"/>
              <a:ext cx="240" cy="816"/>
            </a:xfrm>
            <a:prstGeom prst="line">
              <a:avLst/>
            </a:prstGeom>
            <a:noFill/>
            <a:ln w="57150">
              <a:solidFill>
                <a:srgbClr val="2F814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693" name="Group 21"/>
          <p:cNvGrpSpPr>
            <a:grpSpLocks/>
          </p:cNvGrpSpPr>
          <p:nvPr/>
        </p:nvGrpSpPr>
        <p:grpSpPr bwMode="auto">
          <a:xfrm>
            <a:off x="5257800" y="1676400"/>
            <a:ext cx="3657600" cy="3886200"/>
            <a:chOff x="3388" y="960"/>
            <a:chExt cx="1988" cy="2448"/>
          </a:xfrm>
        </p:grpSpPr>
        <p:sp>
          <p:nvSpPr>
            <p:cNvPr id="114706" name="Text Box 10"/>
            <p:cNvSpPr txBox="1">
              <a:spLocks noChangeArrowheads="1"/>
            </p:cNvSpPr>
            <p:nvPr/>
          </p:nvSpPr>
          <p:spPr bwMode="auto">
            <a:xfrm>
              <a:off x="4080" y="1920"/>
              <a:ext cx="1296" cy="523"/>
            </a:xfrm>
            <a:prstGeom prst="rect">
              <a:avLst/>
            </a:prstGeom>
            <a:solidFill>
              <a:srgbClr val="F5ACA6"/>
            </a:solidFill>
            <a:ln w="38100">
              <a:solidFill>
                <a:srgbClr val="991C1E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679A3"/>
                  </a:solidFill>
                  <a:latin typeface="Calibri" pitchFamily="34" charset="0"/>
                </a:rPr>
                <a:t>Physiological Reactivity</a:t>
              </a:r>
            </a:p>
          </p:txBody>
        </p:sp>
        <p:sp>
          <p:nvSpPr>
            <p:cNvPr id="114707" name="Line 19"/>
            <p:cNvSpPr>
              <a:spLocks noChangeShapeType="1"/>
            </p:cNvSpPr>
            <p:nvPr/>
          </p:nvSpPr>
          <p:spPr bwMode="auto">
            <a:xfrm>
              <a:off x="3678" y="960"/>
              <a:ext cx="924" cy="960"/>
            </a:xfrm>
            <a:prstGeom prst="line">
              <a:avLst/>
            </a:prstGeom>
            <a:noFill/>
            <a:ln w="57150">
              <a:solidFill>
                <a:srgbClr val="991C1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8" name="Line 20"/>
            <p:cNvSpPr>
              <a:spLocks noChangeShapeType="1"/>
            </p:cNvSpPr>
            <p:nvPr/>
          </p:nvSpPr>
          <p:spPr bwMode="auto">
            <a:xfrm flipH="1">
              <a:off x="3388" y="2448"/>
              <a:ext cx="1172" cy="960"/>
            </a:xfrm>
            <a:prstGeom prst="line">
              <a:avLst/>
            </a:prstGeom>
            <a:noFill/>
            <a:ln w="57150">
              <a:solidFill>
                <a:srgbClr val="991C1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694" name="Group 24"/>
          <p:cNvGrpSpPr>
            <a:grpSpLocks/>
          </p:cNvGrpSpPr>
          <p:nvPr/>
        </p:nvGrpSpPr>
        <p:grpSpPr bwMode="auto">
          <a:xfrm>
            <a:off x="533400" y="1752600"/>
            <a:ext cx="3200400" cy="3733800"/>
            <a:chOff x="336" y="1104"/>
            <a:chExt cx="2016" cy="2352"/>
          </a:xfrm>
        </p:grpSpPr>
        <p:sp>
          <p:nvSpPr>
            <p:cNvPr id="114703" name="Text Box 9"/>
            <p:cNvSpPr txBox="1">
              <a:spLocks noChangeArrowheads="1"/>
            </p:cNvSpPr>
            <p:nvPr/>
          </p:nvSpPr>
          <p:spPr bwMode="auto">
            <a:xfrm>
              <a:off x="336" y="1104"/>
              <a:ext cx="912" cy="523"/>
            </a:xfrm>
            <a:prstGeom prst="rect">
              <a:avLst/>
            </a:prstGeom>
            <a:solidFill>
              <a:srgbClr val="F8FDA2"/>
            </a:solidFill>
            <a:ln w="38100">
              <a:solidFill>
                <a:srgbClr val="A29D2E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679A3"/>
                  </a:solidFill>
                  <a:latin typeface="Calibri" pitchFamily="34" charset="0"/>
                </a:rPr>
                <a:t>Biology/ Genetics</a:t>
              </a:r>
            </a:p>
          </p:txBody>
        </p:sp>
        <p:sp>
          <p:nvSpPr>
            <p:cNvPr id="114704" name="Line 22"/>
            <p:cNvSpPr>
              <a:spLocks noChangeShapeType="1"/>
            </p:cNvSpPr>
            <p:nvPr/>
          </p:nvSpPr>
          <p:spPr bwMode="auto">
            <a:xfrm flipV="1">
              <a:off x="1248" y="1152"/>
              <a:ext cx="720" cy="0"/>
            </a:xfrm>
            <a:prstGeom prst="line">
              <a:avLst/>
            </a:prstGeom>
            <a:noFill/>
            <a:ln w="57150">
              <a:solidFill>
                <a:srgbClr val="A29D2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5" name="Line 23"/>
            <p:cNvSpPr>
              <a:spLocks noChangeShapeType="1"/>
            </p:cNvSpPr>
            <p:nvPr/>
          </p:nvSpPr>
          <p:spPr bwMode="auto">
            <a:xfrm>
              <a:off x="1248" y="1296"/>
              <a:ext cx="1104" cy="2160"/>
            </a:xfrm>
            <a:prstGeom prst="line">
              <a:avLst/>
            </a:prstGeom>
            <a:noFill/>
            <a:ln w="57150">
              <a:solidFill>
                <a:srgbClr val="A29D2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695" name="Group 27"/>
          <p:cNvGrpSpPr>
            <a:grpSpLocks/>
          </p:cNvGrpSpPr>
          <p:nvPr/>
        </p:nvGrpSpPr>
        <p:grpSpPr bwMode="auto">
          <a:xfrm>
            <a:off x="228600" y="2209800"/>
            <a:ext cx="3200400" cy="3581400"/>
            <a:chOff x="336" y="1104"/>
            <a:chExt cx="1872" cy="2256"/>
          </a:xfrm>
        </p:grpSpPr>
        <p:sp>
          <p:nvSpPr>
            <p:cNvPr id="114700" name="Text Box 14"/>
            <p:cNvSpPr txBox="1">
              <a:spLocks noChangeArrowheads="1"/>
            </p:cNvSpPr>
            <p:nvPr/>
          </p:nvSpPr>
          <p:spPr bwMode="auto">
            <a:xfrm>
              <a:off x="336" y="1872"/>
              <a:ext cx="1056" cy="542"/>
            </a:xfrm>
            <a:prstGeom prst="rect">
              <a:avLst/>
            </a:prstGeom>
            <a:solidFill>
              <a:srgbClr val="D0C1D5"/>
            </a:solidFill>
            <a:ln w="38100">
              <a:solidFill>
                <a:srgbClr val="49030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FF"/>
                  </a:solidFill>
                  <a:latin typeface="Calibri" pitchFamily="34" charset="0"/>
                </a:rPr>
                <a:t>Social Interactions</a:t>
              </a:r>
            </a:p>
          </p:txBody>
        </p:sp>
        <p:sp>
          <p:nvSpPr>
            <p:cNvPr id="114701" name="Line 25"/>
            <p:cNvSpPr>
              <a:spLocks noChangeShapeType="1"/>
            </p:cNvSpPr>
            <p:nvPr/>
          </p:nvSpPr>
          <p:spPr bwMode="auto">
            <a:xfrm flipH="1">
              <a:off x="1056" y="1104"/>
              <a:ext cx="1056" cy="768"/>
            </a:xfrm>
            <a:prstGeom prst="line">
              <a:avLst/>
            </a:prstGeom>
            <a:noFill/>
            <a:ln w="57150">
              <a:solidFill>
                <a:srgbClr val="49030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2" name="Line 26"/>
            <p:cNvSpPr>
              <a:spLocks noChangeShapeType="1"/>
            </p:cNvSpPr>
            <p:nvPr/>
          </p:nvSpPr>
          <p:spPr bwMode="auto">
            <a:xfrm>
              <a:off x="960" y="2400"/>
              <a:ext cx="1248" cy="960"/>
            </a:xfrm>
            <a:prstGeom prst="line">
              <a:avLst/>
            </a:prstGeom>
            <a:noFill/>
            <a:ln w="57150">
              <a:solidFill>
                <a:srgbClr val="49030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696" name="Line 19"/>
          <p:cNvSpPr>
            <a:spLocks noChangeShapeType="1"/>
          </p:cNvSpPr>
          <p:nvPr/>
        </p:nvSpPr>
        <p:spPr bwMode="auto">
          <a:xfrm>
            <a:off x="5105400" y="2209800"/>
            <a:ext cx="762000" cy="14478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7" name="Line 26"/>
          <p:cNvSpPr>
            <a:spLocks noChangeShapeType="1"/>
          </p:cNvSpPr>
          <p:nvPr/>
        </p:nvSpPr>
        <p:spPr bwMode="auto">
          <a:xfrm>
            <a:off x="1981200" y="3810000"/>
            <a:ext cx="1371600" cy="0"/>
          </a:xfrm>
          <a:prstGeom prst="line">
            <a:avLst/>
          </a:prstGeom>
          <a:noFill/>
          <a:ln w="57150">
            <a:solidFill>
              <a:srgbClr val="49030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8" name="Line 26"/>
          <p:cNvSpPr>
            <a:spLocks noChangeShapeType="1"/>
          </p:cNvSpPr>
          <p:nvPr/>
        </p:nvSpPr>
        <p:spPr bwMode="auto">
          <a:xfrm flipV="1">
            <a:off x="1905000" y="2209800"/>
            <a:ext cx="1371600" cy="914400"/>
          </a:xfrm>
          <a:prstGeom prst="line">
            <a:avLst/>
          </a:prstGeom>
          <a:noFill/>
          <a:ln w="57150">
            <a:solidFill>
              <a:srgbClr val="49030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9" name="Line 19"/>
          <p:cNvSpPr>
            <a:spLocks noChangeShapeType="1"/>
          </p:cNvSpPr>
          <p:nvPr/>
        </p:nvSpPr>
        <p:spPr bwMode="auto">
          <a:xfrm flipH="1">
            <a:off x="5029200" y="3657600"/>
            <a:ext cx="838200" cy="18288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1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15885</TotalTime>
  <Words>1493</Words>
  <Application>Microsoft Macintosh PowerPoint</Application>
  <PresentationFormat>On-screen Show (4:3)</PresentationFormat>
  <Paragraphs>310</Paragraphs>
  <Slides>41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Angles</vt:lpstr>
      <vt:lpstr>Worksheet</vt:lpstr>
      <vt:lpstr>Throw Your Heart into it, and the Rest Will Follow!</vt:lpstr>
      <vt:lpstr>Our Extension of Terman’s  Life Cycle Study</vt:lpstr>
      <vt:lpstr> Terman Life Cycle Participants</vt:lpstr>
      <vt:lpstr>In response to clever “Termites”</vt:lpstr>
      <vt:lpstr>Terminator              Termanator</vt:lpstr>
      <vt:lpstr>Limits of Centenarian Studies  &amp; “It’s all in the genes!”</vt:lpstr>
      <vt:lpstr>Some common problems</vt:lpstr>
      <vt:lpstr>A more comprehensive model…</vt:lpstr>
      <vt:lpstr>    A Biopsychosocial Model &amp; Longitudinal Design</vt:lpstr>
      <vt:lpstr>    A Biopsychosocial Model &amp; Longitudinal Design</vt:lpstr>
      <vt:lpstr> Pathways/ Mechanisms:  Homeostasis</vt:lpstr>
      <vt:lpstr> Pathways/ Mechanisms:  Unhealthy Behaviors</vt:lpstr>
      <vt:lpstr> Pathways/ Mechanisms (underlying 3rd variable)</vt:lpstr>
      <vt:lpstr> Pathways: Select or Elicit Unhealthy Situations</vt:lpstr>
      <vt:lpstr>Conscientiousness</vt:lpstr>
      <vt:lpstr>Can Conscientiousness Predict Mortality Risk?  Yes!</vt:lpstr>
      <vt:lpstr> </vt:lpstr>
      <vt:lpstr>PowerPoint Presentation</vt:lpstr>
      <vt:lpstr>The more conscientiousness, the better! </vt:lpstr>
      <vt:lpstr> Pathways/ Mechanisms:  Unhealthy Behaviors</vt:lpstr>
      <vt:lpstr>Healthy trajectories</vt:lpstr>
      <vt:lpstr>Cheerfulness, optimism, sense of humor</vt:lpstr>
      <vt:lpstr> Pathways/ Mechanisms:  Unhealthy Behaviors</vt:lpstr>
      <vt:lpstr> Pathways: Select or Elicit Unhealthy Situations</vt:lpstr>
      <vt:lpstr>Common View of Stress and Illness</vt:lpstr>
      <vt:lpstr>Common Advice</vt:lpstr>
      <vt:lpstr>Bad Common Advice</vt:lpstr>
      <vt:lpstr>                Shelley Smith Mydans</vt:lpstr>
      <vt:lpstr>            norris bradbury</vt:lpstr>
      <vt:lpstr>   Edward Dmytryk</vt:lpstr>
      <vt:lpstr>Counterintuitive findings</vt:lpstr>
      <vt:lpstr>PowerPoint Presentation</vt:lpstr>
      <vt:lpstr>PowerPoint Presentation</vt:lpstr>
      <vt:lpstr>Social Connections</vt:lpstr>
      <vt:lpstr>Social Connections</vt:lpstr>
      <vt:lpstr>Social Connections</vt:lpstr>
      <vt:lpstr>Marathonlessness is not a disease!</vt:lpstr>
      <vt:lpstr>Throwing your heart into it…</vt:lpstr>
      <vt:lpstr>Throwing your heart into it…</vt:lpstr>
      <vt:lpstr>Throwing your heart into it…</vt:lpstr>
      <vt:lpstr> </vt:lpstr>
    </vt:vector>
  </TitlesOfParts>
  <Company>La Sierra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Leslie R Martin</dc:creator>
  <cp:lastModifiedBy>Priscilla Kimboko</cp:lastModifiedBy>
  <cp:revision>378</cp:revision>
  <dcterms:created xsi:type="dcterms:W3CDTF">2010-02-02T00:38:09Z</dcterms:created>
  <dcterms:modified xsi:type="dcterms:W3CDTF">2014-02-02T03:09:19Z</dcterms:modified>
</cp:coreProperties>
</file>