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  <p:sldMasterId id="2147483804" r:id="rId6"/>
    <p:sldMasterId id="2147483816" r:id="rId7"/>
    <p:sldMasterId id="2147483828" r:id="rId8"/>
    <p:sldMasterId id="2147483840" r:id="rId9"/>
  </p:sldMasterIdLst>
  <p:notesMasterIdLst>
    <p:notesMasterId r:id="rId60"/>
  </p:notesMasterIdLst>
  <p:handoutMasterIdLst>
    <p:handoutMasterId r:id="rId61"/>
  </p:handoutMasterIdLst>
  <p:sldIdLst>
    <p:sldId id="412" r:id="rId10"/>
    <p:sldId id="449" r:id="rId11"/>
    <p:sldId id="402" r:id="rId12"/>
    <p:sldId id="446" r:id="rId13"/>
    <p:sldId id="363" r:id="rId14"/>
    <p:sldId id="447" r:id="rId15"/>
    <p:sldId id="409" r:id="rId16"/>
    <p:sldId id="411" r:id="rId17"/>
    <p:sldId id="413" r:id="rId18"/>
    <p:sldId id="414" r:id="rId19"/>
    <p:sldId id="415" r:id="rId20"/>
    <p:sldId id="416" r:id="rId21"/>
    <p:sldId id="417" r:id="rId22"/>
    <p:sldId id="418" r:id="rId23"/>
    <p:sldId id="399" r:id="rId24"/>
    <p:sldId id="450" r:id="rId25"/>
    <p:sldId id="403" r:id="rId26"/>
    <p:sldId id="404" r:id="rId27"/>
    <p:sldId id="397" r:id="rId28"/>
    <p:sldId id="405" r:id="rId29"/>
    <p:sldId id="451" r:id="rId30"/>
    <p:sldId id="452" r:id="rId31"/>
    <p:sldId id="441" r:id="rId32"/>
    <p:sldId id="453" r:id="rId33"/>
    <p:sldId id="442" r:id="rId34"/>
    <p:sldId id="443" r:id="rId35"/>
    <p:sldId id="431" r:id="rId36"/>
    <p:sldId id="433" r:id="rId37"/>
    <p:sldId id="430" r:id="rId38"/>
    <p:sldId id="435" r:id="rId39"/>
    <p:sldId id="440" r:id="rId40"/>
    <p:sldId id="437" r:id="rId41"/>
    <p:sldId id="439" r:id="rId42"/>
    <p:sldId id="406" r:id="rId43"/>
    <p:sldId id="419" r:id="rId44"/>
    <p:sldId id="421" r:id="rId45"/>
    <p:sldId id="448" r:id="rId46"/>
    <p:sldId id="420" r:id="rId47"/>
    <p:sldId id="429" r:id="rId48"/>
    <p:sldId id="424" r:id="rId49"/>
    <p:sldId id="425" r:id="rId50"/>
    <p:sldId id="423" r:id="rId51"/>
    <p:sldId id="427" r:id="rId52"/>
    <p:sldId id="426" r:id="rId53"/>
    <p:sldId id="407" r:id="rId54"/>
    <p:sldId id="422" r:id="rId55"/>
    <p:sldId id="444" r:id="rId56"/>
    <p:sldId id="428" r:id="rId57"/>
    <p:sldId id="351" r:id="rId58"/>
    <p:sldId id="410" r:id="rId5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12" autoAdjust="0"/>
  </p:normalViewPr>
  <p:slideViewPr>
    <p:cSldViewPr showGuides="1">
      <p:cViewPr>
        <p:scale>
          <a:sx n="81" d="100"/>
          <a:sy n="81" d="100"/>
        </p:scale>
        <p:origin x="-1696" y="-472"/>
      </p:cViewPr>
      <p:guideLst>
        <p:guide orient="horz" pos="2160"/>
        <p:guide orient="horz" pos="1056"/>
        <p:guide orient="horz" pos="1440"/>
        <p:guide orient="horz" pos="1602"/>
        <p:guide pos="2880"/>
        <p:guide pos="528"/>
        <p:guide pos="3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528"/>
    </p:cViewPr>
  </p:sorterViewPr>
  <p:notesViewPr>
    <p:cSldViewPr snapToGrid="0" snapToObjects="1">
      <p:cViewPr varScale="1">
        <p:scale>
          <a:sx n="80" d="100"/>
          <a:sy n="80" d="100"/>
        </p:scale>
        <p:origin x="-363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52071-DE6B-48EB-8EC5-E317759C26C6}" type="datetimeFigureOut">
              <a:rPr lang="en-US" smtClean="0"/>
              <a:pPr/>
              <a:t>2/4/14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C4FDB-49B2-4A05-A674-BB5147775A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5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A0087-9894-4E72-A213-9180464E519E}" type="datetimeFigureOut">
              <a:rPr lang="en-US" smtClean="0"/>
              <a:pPr/>
              <a:t>2/4/14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23C0-8434-40F8-8367-F5AFAD10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4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59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PSDA does NOT require patients to have or complete an AD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PSDA does NOT require the hospital or care provider to discuss your preferences with you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Is a process of communication…of understanding, reflection, and discussion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Is </a:t>
            </a:r>
            <a:r>
              <a:rPr lang="en-US" i="1" dirty="0" smtClean="0"/>
              <a:t>not </a:t>
            </a:r>
            <a:r>
              <a:rPr lang="en-US" dirty="0" smtClean="0"/>
              <a:t>a “one size fits all” discussion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Must be individualized to </a:t>
            </a:r>
            <a:r>
              <a:rPr lang="en-US" i="1" dirty="0" smtClean="0"/>
              <a:t>patient readiness and stage of health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Requires </a:t>
            </a:r>
            <a:r>
              <a:rPr lang="en-US" i="1" dirty="0" smtClean="0"/>
              <a:t>facilitation skills to address stage of planning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If the person planning does not understand, reflect on, and discuss their choices/options adequately, the plan has a high probability of failure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ADs success is directly tied to the quality of the planning process or ACP  </a:t>
            </a:r>
          </a:p>
          <a:p>
            <a:endParaRPr lang="en-US" dirty="0" smtClean="0"/>
          </a:p>
          <a:p>
            <a:r>
              <a:rPr lang="en-US" dirty="0" smtClean="0"/>
              <a:t>We don’t like to talk about our own death</a:t>
            </a:r>
          </a:p>
          <a:p>
            <a:r>
              <a:rPr lang="en-US" b="1" dirty="0" smtClean="0"/>
              <a:t>But we </a:t>
            </a:r>
            <a:r>
              <a:rPr lang="en-US" b="1" i="1" dirty="0" smtClean="0"/>
              <a:t>do</a:t>
            </a:r>
            <a:r>
              <a:rPr lang="en-US" b="1" dirty="0" smtClean="0"/>
              <a:t> like to talk about what gives our life meaning and how we get value out of life</a:t>
            </a:r>
          </a:p>
          <a:p>
            <a:r>
              <a:rPr lang="en-US" dirty="0" smtClean="0"/>
              <a:t>Combining the two can make this task easier</a:t>
            </a:r>
          </a:p>
          <a:p>
            <a:r>
              <a:rPr lang="en-US" dirty="0" smtClean="0"/>
              <a:t>Brings us closer to our goal to make it easier on our families, to lessen their burden</a:t>
            </a:r>
          </a:p>
          <a:p>
            <a:endParaRPr lang="en-US" dirty="0" smtClean="0"/>
          </a:p>
          <a:p>
            <a:r>
              <a:rPr lang="en-US" dirty="0"/>
              <a:t>“Having the conversation is really a gift that you’re giving to your family.  Because at some point, if they’re needing to make a decision, they can go back to this and say, ‘Yes, this is hard, this is difficult, but this is what _______ really wanted’”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2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88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0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40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Evidence based process to guide individuals through the advance care planning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58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67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Limitations: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Direct  access to death certificates of everyone who died was not available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Retrospective review: potential effects of system changes might be due to other, unknown variables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Determining whether a person’s plans were honored in the last weeks is complex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County is largely white, with 2 large, integrated healthcare systems providing all the physician and hospital care.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9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7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10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55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93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59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Take-away for future team: these</a:t>
            </a:r>
            <a:r>
              <a:rPr lang="en-US" baseline="0" dirty="0" smtClean="0"/>
              <a:t> conversations take time!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10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 from the Pilot that the conversation process is helpful, SO…………….CLICK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18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 morbid</a:t>
            </a:r>
          </a:p>
          <a:p>
            <a:r>
              <a:rPr lang="en-US" dirty="0" smtClean="0"/>
              <a:t>It</a:t>
            </a:r>
            <a:r>
              <a:rPr lang="fr-FR" dirty="0" smtClean="0"/>
              <a:t>’</a:t>
            </a:r>
            <a:r>
              <a:rPr lang="en-US" dirty="0" smtClean="0"/>
              <a:t>s a downer</a:t>
            </a:r>
          </a:p>
          <a:p>
            <a:r>
              <a:rPr lang="en-US" dirty="0" smtClean="0"/>
              <a:t>I don’t like to think about death</a:t>
            </a:r>
          </a:p>
          <a:p>
            <a:r>
              <a:rPr lang="en-US" dirty="0" smtClean="0"/>
              <a:t>I don’t know how to start the conversation</a:t>
            </a:r>
          </a:p>
          <a:p>
            <a:r>
              <a:rPr lang="en-US" dirty="0" smtClean="0"/>
              <a:t>I’m comfortable with it, but I don’t think other people</a:t>
            </a:r>
            <a:r>
              <a:rPr lang="en-US" baseline="0" dirty="0" smtClean="0"/>
              <a:t> want to talk about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45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9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need to know its okay to go</a:t>
            </a:r>
          </a:p>
          <a:p>
            <a:r>
              <a:rPr lang="en-US" dirty="0" smtClean="0"/>
              <a:t>their loved ones will be okay when they are gone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23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585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 Schumacher:  Dec 2013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44 year old Formula 1 Racing champion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Fell while skiing in the alps, hit his head on a rock (was wearing helmet) leading to severe traumatic brain injury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Medically induced coma for the past month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Tim Bowers- Nov 7, 2013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32 year old Newlywed with baby on the way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Fell out of tree stand while hunting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Paralyzed from shoulders down: vent dependent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Family requested he be lifted from coma  to express his wishes – that he would not want to live in this fashion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Over the course of several hours he stated numerous times that he wanted life support removed and was ready to accept what would surely happen as a result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Spent final hours saying his goodbyes with friends/family, singing and praying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Family had the discussions long before the accident – decision was consistent with what he had expressed in the past.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Amy Berman – Nov 2010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Diagnosed with stage 4 met breast CA to spine.  RN with Hartford Foundation. </a:t>
            </a:r>
            <a:r>
              <a:rPr lang="en-US" dirty="0"/>
              <a:t> </a:t>
            </a:r>
            <a:r>
              <a:rPr lang="en-US" dirty="0" smtClean="0"/>
              <a:t>Distressed at lack of treatment disclosure. Chose palliative care.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154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Conversation Project</a:t>
            </a:r>
          </a:p>
          <a:p>
            <a:r>
              <a:rPr lang="en-US" dirty="0"/>
              <a:t>this isn’t really about dying—it’s about figuring out how you want to live, till the very end. </a:t>
            </a:r>
          </a:p>
          <a:p>
            <a:endParaRPr lang="en-US" dirty="0"/>
          </a:p>
          <a:p>
            <a:r>
              <a:rPr lang="en-US" dirty="0"/>
              <a:t>Go Wish: The point of the game is not to create a written list of "what I want," but to stimulate conversations about what is important and why.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735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652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71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489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907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87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38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182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7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112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YOUR plan and YOUR decision!</a:t>
            </a:r>
          </a:p>
          <a:p>
            <a:r>
              <a:rPr lang="en-US" dirty="0" smtClean="0"/>
              <a:t>MCM has no preference for the type of care you receive</a:t>
            </a:r>
          </a:p>
          <a:p>
            <a:r>
              <a:rPr lang="en-US" dirty="0" smtClean="0"/>
              <a:t>We want YOU to make your choices known so that we can honor those choices!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376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820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10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Received life support, including several months on ventilator</a:t>
            </a:r>
          </a:p>
          <a:p>
            <a:r>
              <a:rPr lang="en-US" dirty="0" smtClean="0"/>
              <a:t>Parents</a:t>
            </a:r>
            <a:r>
              <a:rPr lang="en-US" baseline="0" dirty="0" smtClean="0"/>
              <a:t> acquired legal guardianship: wanted to end “extraordinary means of treatment” (ventilator)– </a:t>
            </a:r>
            <a:r>
              <a:rPr lang="en-US" i="1" baseline="0" dirty="0" smtClean="0"/>
              <a:t>not specifically to end her life</a:t>
            </a:r>
            <a:r>
              <a:rPr lang="en-US" baseline="0" dirty="0" smtClean="0"/>
              <a:t>.  They were asking for </a:t>
            </a:r>
            <a:r>
              <a:rPr lang="en-US" b="1" baseline="0" dirty="0" smtClean="0"/>
              <a:t>“allow natural death”</a:t>
            </a:r>
          </a:p>
          <a:p>
            <a:r>
              <a:rPr lang="en-US" baseline="0" dirty="0" smtClean="0"/>
              <a:t>Lived almost 10 years with tube feeding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 effect: A patient has the right to refuse extraordinary means of treatment even if this will hasten natural death.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only the patient has this right which may be expressed legally through guardianship or advanced expression of their wishes.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One positive outcome: Medical Bioethics Committees</a:t>
            </a:r>
          </a:p>
          <a:p>
            <a:endParaRPr lang="en-US" b="1" dirty="0"/>
          </a:p>
          <a:p>
            <a:r>
              <a:rPr lang="en-US" dirty="0">
                <a:latin typeface="Arial Narrow"/>
                <a:cs typeface="Arial Narrow"/>
              </a:rPr>
              <a:t>Howsepian, A. (1996). The 1994 multi-society task force consensus statement on the persistent vegetative state: A..</a:t>
            </a:r>
            <a:r>
              <a:rPr lang="en-US" i="1" dirty="0">
                <a:latin typeface="Arial Narrow"/>
                <a:cs typeface="Arial Narrow"/>
              </a:rPr>
              <a:t> Issues in Law &amp; Medicine, 12</a:t>
            </a:r>
            <a:r>
              <a:rPr lang="en-US" dirty="0">
                <a:latin typeface="Arial Narrow"/>
                <a:cs typeface="Arial Narrow"/>
              </a:rPr>
              <a:t>(1), 3-3</a:t>
            </a:r>
            <a:r>
              <a:rPr lang="en-US" dirty="0" smtClean="0">
                <a:latin typeface="Arial Narrow"/>
                <a:cs typeface="Arial Narrow"/>
              </a:rPr>
              <a:t>.</a:t>
            </a:r>
          </a:p>
          <a:p>
            <a:endParaRPr lang="en-US" dirty="0">
              <a:latin typeface="Arial Narrow"/>
              <a:cs typeface="Arial Narrow"/>
            </a:endParaRPr>
          </a:p>
          <a:p>
            <a:r>
              <a:rPr lang="en-US" dirty="0">
                <a:latin typeface="Arial Narrow"/>
                <a:cs typeface="Arial Narrow"/>
              </a:rPr>
              <a:t>Tarquini, D., Congedo, M., Formaglio, F., Gasparini, M., Marcello, N., Porteri, C., . . . Defanti, C. A. (2012). Persistent vegetative state: An ethical reappraisal.</a:t>
            </a:r>
            <a:r>
              <a:rPr lang="en-US" i="1" dirty="0">
                <a:latin typeface="Arial Narrow"/>
                <a:cs typeface="Arial Narrow"/>
              </a:rPr>
              <a:t> Neurological Sciences, 33</a:t>
            </a:r>
            <a:r>
              <a:rPr lang="en-US" dirty="0">
                <a:latin typeface="Arial Narrow"/>
                <a:cs typeface="Arial Narrow"/>
              </a:rPr>
              <a:t>(3), 695-700.</a:t>
            </a:r>
          </a:p>
          <a:p>
            <a:endParaRPr lang="en-US" dirty="0">
              <a:latin typeface="Arial Narrow"/>
              <a:cs typeface="Arial Narrow"/>
            </a:endParaRPr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4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 landmark legal cases that </a:t>
            </a:r>
            <a:r>
              <a:rPr lang="en-US" b="1" dirty="0" smtClean="0">
                <a:ea typeface="ＭＳ Ｐゴシック" charset="0"/>
                <a:cs typeface="ＭＳ Ｐゴシック" charset="0"/>
              </a:rPr>
              <a:t>brought the issue of advance care planning to light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for both the public and the legislators. We had advance </a:t>
            </a:r>
            <a:r>
              <a:rPr lang="en-US" b="1" dirty="0" smtClean="0">
                <a:ea typeface="ＭＳ Ｐゴシック" charset="0"/>
                <a:cs typeface="ＭＳ Ｐゴシック" charset="0"/>
              </a:rPr>
              <a:t>directives available, but were they being used</a:t>
            </a:r>
            <a:r>
              <a:rPr lang="en-US" b="1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by the public or the healthcare community?</a:t>
            </a:r>
          </a:p>
          <a:p>
            <a:r>
              <a:rPr lang="en-US" dirty="0" smtClean="0"/>
              <a:t>Not diagnosed as terminally ill</a:t>
            </a:r>
          </a:p>
          <a:p>
            <a:r>
              <a:rPr lang="en-US" dirty="0" smtClean="0"/>
              <a:t>Dependent on artificial hydration &amp;</a:t>
            </a:r>
            <a:r>
              <a:rPr lang="en-US" baseline="0" dirty="0" smtClean="0"/>
              <a:t> nutrition</a:t>
            </a:r>
          </a:p>
          <a:p>
            <a:r>
              <a:rPr lang="en-US" baseline="0" dirty="0" smtClean="0"/>
              <a:t>PVS for 5 years before her parents requested feeding tube removal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Lower courts ruled Nancy had no constitutional right to die</a:t>
            </a:r>
          </a:p>
          <a:p>
            <a:r>
              <a:rPr lang="en-US" i="1" baseline="0" dirty="0" smtClean="0"/>
              <a:t>No clear and convincing evidence that she would not want to continue her vegetative existence</a:t>
            </a:r>
          </a:p>
          <a:p>
            <a:r>
              <a:rPr lang="en-US" baseline="0" dirty="0" smtClean="0"/>
              <a:t>Her parents had no right to exercise “substituted judgment” on Nancy’s behalf</a:t>
            </a:r>
          </a:p>
          <a:p>
            <a:r>
              <a:rPr lang="en-US" baseline="0" dirty="0" smtClean="0"/>
              <a:t>Missouri required further proof that Nancy would not want to live in PVS</a:t>
            </a:r>
          </a:p>
          <a:p>
            <a:endParaRPr lang="en-US" baseline="0" dirty="0" smtClean="0"/>
          </a:p>
          <a:p>
            <a:r>
              <a:rPr lang="en-US" baseline="0" dirty="0" smtClean="0"/>
              <a:t>1989: Supreme Court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 refused to rule on feeding tube removal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Did rule 5-4 that Missouri had the right to request convincing evidence that an incompetent person wants life-sustaining treatment withdrawn before making a decision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Dec 14, 1990: Missouri circuit court ruled that evidence from 3 more friends provided the “clear and convincing evidence” Nancy would not want to live in this manner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Feeding tube was removed 8 years after her accident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Nancy died 12/26 – 12 days after feeding tube removal, surrounded by her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63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6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23C0-8434-40F8-8367-F5AFAD1088E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3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/>
              <a:pPr/>
              <a:t>2/4/14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/>
              <a:pPr/>
              <a:t>2/4/14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/>
              <a:pPr/>
              <a:t>2/4/14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89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34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06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9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0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93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61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/>
              <a:pPr/>
              <a:t>2/4/14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5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39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17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9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94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65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56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36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35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2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/>
              <a:pPr/>
              <a:t>2/4/14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54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34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56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72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15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05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21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28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97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2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/>
              <a:pPr/>
              <a:t>2/4/14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2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51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63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74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61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65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51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84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57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0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/>
              <a:pPr/>
              <a:t>2/4/14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52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63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46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879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75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7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4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461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81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0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/>
              <a:pPr/>
              <a:t>2/4/14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921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807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259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520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759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148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605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B9FB-8912-430E-9021-5437D6555D47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2EDF-319B-4D71-8DD8-E173D6C8BD4D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64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D23E-41CF-43CB-A0BA-201A209E62C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4ED5C-EB82-4789-86F9-832C3DEDFF6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80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A37A-38E9-4E0C-85D8-98D453FFDBA5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67BA-F6E0-475C-A4E5-6F676620CC2F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00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/>
              <a:pPr/>
              <a:t>2/4/14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58FD-00CA-4730-B0BC-4935F864EA2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B1F05-FB26-4577-BF32-27C345E903E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156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9A669-1718-4D15-A295-E47341B85B0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3C97-D955-4528-8E8B-303989570BB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183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8F06-2E67-4BA4-A101-C30696C0378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A6BE-B0BF-4519-8CF1-F9AA88AE76D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336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0BC8-9EC4-4D56-AFCF-1846995750E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FB70-3E7F-4B89-8E63-3536461082B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779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74E8-9952-482C-A63B-E80DDAF5D4D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2EE8-F28A-42A9-B2D9-29633442471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22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5585-2556-467F-AA00-6598FECF2EF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8943-4D1E-480C-AF89-C8F297B2BA4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957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8E15-8143-4D92-A17E-216E39F102B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3649-BF99-42EA-A9C7-F13FFC16F86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610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32E4-AFF5-4E6B-AA0D-2D469452D28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CF2C-24D1-4ED8-8183-B4C66F12E5A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650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B9FB-8912-430E-9021-5437D6555D47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2EDF-319B-4D71-8DD8-E173D6C8BD4D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D23E-41CF-43CB-A0BA-201A209E62C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4ED5C-EB82-4789-86F9-832C3DEDFF6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8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/>
              <a:pPr/>
              <a:t>2/4/14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2CD0-C14C-470C-8149-CE93FC0B6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A37A-38E9-4E0C-85D8-98D453FFDBA5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67BA-F6E0-475C-A4E5-6F676620CC2F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74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58FD-00CA-4730-B0BC-4935F864EA2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B1F05-FB26-4577-BF32-27C345E903E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770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9A669-1718-4D15-A295-E47341B85B0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3C97-D955-4528-8E8B-303989570BB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210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8F06-2E67-4BA4-A101-C30696C0378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A6BE-B0BF-4519-8CF1-F9AA88AE76D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359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0BC8-9EC4-4D56-AFCF-1846995750E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FB70-3E7F-4B89-8E63-3536461082B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988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74E8-9952-482C-A63B-E80DDAF5D4D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2EE8-F28A-42A9-B2D9-29633442471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270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5585-2556-467F-AA00-6598FECF2EF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8943-4D1E-480C-AF89-C8F297B2BA4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202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8E15-8143-4D92-A17E-216E39F102B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3649-BF99-42EA-A9C7-F13FFC16F86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914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32E4-AFF5-4E6B-AA0D-2D469452D28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CF2C-24D1-4ED8-8183-B4C66F12E5A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600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B9FB-8912-430E-9021-5437D6555D47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2EDF-319B-4D71-8DD8-E173D6C8BD4D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87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307-0AA8-4434-9248-E9A7049885FD}" type="datetimeFigureOut">
              <a:rPr lang="en-US" smtClean="0"/>
              <a:pPr/>
              <a:t>2/4/14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122CD0-C14C-470C-8149-CE93FC0B62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D23E-41CF-43CB-A0BA-201A209E62C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4ED5C-EB82-4789-86F9-832C3DEDFF6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210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A37A-38E9-4E0C-85D8-98D453FFDBA5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67BA-F6E0-475C-A4E5-6F676620CC2F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97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58FD-00CA-4730-B0BC-4935F864EA2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B1F05-FB26-4577-BF32-27C345E903E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236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9A669-1718-4D15-A295-E47341B85B0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3C97-D955-4528-8E8B-303989570BB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534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8F06-2E67-4BA4-A101-C30696C0378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A6BE-B0BF-4519-8CF1-F9AA88AE76D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709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0BC8-9EC4-4D56-AFCF-1846995750E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FB70-3E7F-4B89-8E63-3536461082B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901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74E8-9952-482C-A63B-E80DDAF5D4D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2EE8-F28A-42A9-B2D9-29633442471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060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5585-2556-467F-AA00-6598FECF2EF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8943-4D1E-480C-AF89-C8F297B2BA4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63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8E15-8143-4D92-A17E-216E39F102B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3649-BF99-42EA-A9C7-F13FFC16F86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701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32E4-AFF5-4E6B-AA0D-2D469452D28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CF2C-24D1-4ED8-8183-B4C66F12E5A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6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AE5307-0AA8-4434-9248-E9A7049885FD}" type="datetimeFigureOut">
              <a:rPr lang="en-US" smtClean="0"/>
              <a:pPr/>
              <a:t>2/4/14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122CD0-C14C-470C-8149-CE93FC0B62D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03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05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08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61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AE5307-0AA8-4434-9248-E9A7049885F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122CD0-C14C-470C-8149-CE93FC0B62D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3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2B65D8-7787-4BD3-B2EE-3C07FA9FDA1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A0B6B1-58F5-4285-A502-7D1CCEC8495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48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2B65D8-7787-4BD3-B2EE-3C07FA9FDA1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A0B6B1-58F5-4285-A502-7D1CCEC8495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20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2B65D8-7787-4BD3-B2EE-3C07FA9FDA1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2/4/14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A0B6B1-58F5-4285-A502-7D1CCEC8495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36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rockcenter.nbcnews.com/_news/2012/12/03/15645540-in-the-end-making-hard-decisions-about-dying-brings-personal-financial-benefits?lit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g"/><Relationship Id="rId20" Type="http://schemas.openxmlformats.org/officeDocument/2006/relationships/image" Target="../media/image24.jpg"/><Relationship Id="rId10" Type="http://schemas.openxmlformats.org/officeDocument/2006/relationships/image" Target="../media/image14.jpg"/><Relationship Id="rId11" Type="http://schemas.openxmlformats.org/officeDocument/2006/relationships/image" Target="../media/image15.jpg"/><Relationship Id="rId12" Type="http://schemas.openxmlformats.org/officeDocument/2006/relationships/image" Target="../media/image16.jpg"/><Relationship Id="rId13" Type="http://schemas.openxmlformats.org/officeDocument/2006/relationships/image" Target="../media/image17.jpg"/><Relationship Id="rId14" Type="http://schemas.openxmlformats.org/officeDocument/2006/relationships/image" Target="../media/image18.jpg"/><Relationship Id="rId15" Type="http://schemas.openxmlformats.org/officeDocument/2006/relationships/image" Target="../media/image19.jpg"/><Relationship Id="rId16" Type="http://schemas.openxmlformats.org/officeDocument/2006/relationships/image" Target="../media/image20.jpg"/><Relationship Id="rId17" Type="http://schemas.openxmlformats.org/officeDocument/2006/relationships/image" Target="../media/image21.jpg"/><Relationship Id="rId18" Type="http://schemas.openxmlformats.org/officeDocument/2006/relationships/image" Target="../media/image22.jpg"/><Relationship Id="rId19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ingchoicesmichigan.org" TargetMode="External"/><Relationship Id="rId4" Type="http://schemas.openxmlformats.org/officeDocument/2006/relationships/hyperlink" Target="http://theconversationproject.org" TargetMode="External"/><Relationship Id="rId5" Type="http://schemas.openxmlformats.org/officeDocument/2006/relationships/hyperlink" Target="http://www.codaalliance.org/hom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4" Type="http://schemas.openxmlformats.org/officeDocument/2006/relationships/hyperlink" Target="http://www.gundersenhealth.org/respecting-choic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kingChoicesMichiganLogoRGB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543800" cy="2232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4196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Carol Robinson DNP, MS, BSN, RN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Community Coordinator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Making Choices Michigan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Nancy Cruzan 1983-1990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3581400" cy="4434840"/>
          </a:xfrm>
        </p:spPr>
        <p:txBody>
          <a:bodyPr/>
          <a:lstStyle/>
          <a:p>
            <a:r>
              <a:rPr lang="en-US" dirty="0" smtClean="0"/>
              <a:t>Auto accident @ age 33</a:t>
            </a:r>
          </a:p>
          <a:p>
            <a:r>
              <a:rPr lang="en-US" dirty="0" smtClean="0"/>
              <a:t>Vegetative state for 8 years</a:t>
            </a:r>
          </a:p>
          <a:p>
            <a:r>
              <a:rPr lang="en-US" dirty="0"/>
              <a:t>“Clear &amp; convincing evidence” of a patient’s wishes for removal of life support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graveston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r="14141"/>
          <a:stretch>
            <a:fillRect/>
          </a:stretch>
        </p:blipFill>
        <p:spPr>
          <a:xfrm>
            <a:off x="4038600" y="1920875"/>
            <a:ext cx="4648200" cy="4014788"/>
          </a:xfrm>
        </p:spPr>
      </p:pic>
    </p:spTree>
    <p:extLst>
      <p:ext uri="{BB962C8B-B14F-4D97-AF65-F5344CB8AC3E}">
        <p14:creationId xmlns:p14="http://schemas.microsoft.com/office/powerpoint/2010/main" val="23297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Patient Self-Determination </a:t>
            </a:r>
            <a:r>
              <a:rPr lang="en-US" sz="4400" dirty="0" smtClean="0"/>
              <a:t>Act 1991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Educates </a:t>
            </a:r>
            <a:r>
              <a:rPr lang="en-US" sz="3200" dirty="0"/>
              <a:t>the patient about choices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Protects </a:t>
            </a:r>
            <a:r>
              <a:rPr lang="en-US" sz="3200" dirty="0"/>
              <a:t>the right of the patient for preferences at end-of-life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Protects </a:t>
            </a:r>
            <a:r>
              <a:rPr lang="en-US" sz="3200" dirty="0"/>
              <a:t>the health-care provider</a:t>
            </a:r>
          </a:p>
          <a:p>
            <a:pPr>
              <a:buFont typeface="Wingdings 2" pitchFamily="18" charset="2"/>
              <a:buNone/>
            </a:pPr>
            <a:endParaRPr lang="en-US" sz="1600" dirty="0">
              <a:latin typeface="Arial Narrow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dirty="0">
                <a:latin typeface="Arial Narrow" pitchFamily="34" charset="0"/>
              </a:rPr>
              <a:t>Omnibus Budget Reconciliation Act of 1990, S. 4206, 42</a:t>
            </a:r>
            <a:r>
              <a:rPr lang="en-US" sz="1600" baseline="30000" dirty="0">
                <a:latin typeface="Arial Narrow" pitchFamily="34" charset="0"/>
              </a:rPr>
              <a:t>nd</a:t>
            </a:r>
            <a:r>
              <a:rPr lang="en-US" sz="1600" dirty="0">
                <a:latin typeface="Arial Narrow" pitchFamily="34" charset="0"/>
              </a:rPr>
              <a:t> Cong. (1990).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PSDA requirements for </a:t>
            </a:r>
            <a:r>
              <a:rPr lang="en-US" sz="3200" dirty="0"/>
              <a:t>all Medicare and Medicaid provider organizations: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n-US" dirty="0"/>
              <a:t>Provide written information to patients re: rights to create an AD</a:t>
            </a:r>
          </a:p>
          <a:p>
            <a:pPr>
              <a:lnSpc>
                <a:spcPct val="130000"/>
              </a:lnSpc>
              <a:defRPr/>
            </a:pPr>
            <a:r>
              <a:rPr lang="en-US" dirty="0"/>
              <a:t>Maintain written policies &amp; procedures re: ADs and make them available to patients upon request</a:t>
            </a:r>
          </a:p>
          <a:p>
            <a:pPr>
              <a:lnSpc>
                <a:spcPct val="130000"/>
              </a:lnSpc>
              <a:defRPr/>
            </a:pPr>
            <a:r>
              <a:rPr lang="en-US" dirty="0"/>
              <a:t>Document whether or not the patient has an AD</a:t>
            </a:r>
          </a:p>
          <a:p>
            <a:pPr>
              <a:lnSpc>
                <a:spcPct val="130000"/>
              </a:lnSpc>
              <a:defRPr/>
            </a:pPr>
            <a:r>
              <a:rPr lang="en-US" dirty="0"/>
              <a:t>Comply with MI state law respecting AD</a:t>
            </a:r>
          </a:p>
          <a:p>
            <a:pPr>
              <a:lnSpc>
                <a:spcPct val="130000"/>
              </a:lnSpc>
              <a:defRPr/>
            </a:pPr>
            <a:r>
              <a:rPr lang="en-US" dirty="0"/>
              <a:t>Educate the staff and community about ADs</a:t>
            </a:r>
          </a:p>
        </p:txBody>
      </p:sp>
    </p:spTree>
    <p:extLst>
      <p:ext uri="{BB962C8B-B14F-4D97-AF65-F5344CB8AC3E}">
        <p14:creationId xmlns:p14="http://schemas.microsoft.com/office/powerpoint/2010/main" val="10967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DISCUSSION!</a:t>
            </a:r>
            <a:endParaRPr lang="en-US" sz="3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r="303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8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3051222"/>
            <a:ext cx="8458200" cy="258757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 charset="0"/>
              <a:buNone/>
            </a:pPr>
            <a:r>
              <a:rPr lang="en-US" dirty="0" smtClean="0"/>
              <a:t>	</a:t>
            </a:r>
            <a:r>
              <a:rPr lang="en-US" sz="3200" dirty="0" smtClean="0">
                <a:latin typeface="+mj-lt"/>
              </a:rPr>
              <a:t>Advance Directive documents are 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only as good as the conversations and the process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that goes into them.</a:t>
            </a:r>
          </a:p>
          <a:p>
            <a:endParaRPr lang="en-US" sz="1800" dirty="0" smtClean="0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685800" y="762000"/>
            <a:ext cx="7772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+mj-lt"/>
              </a:rPr>
              <a:t>Advance care planning:</a:t>
            </a:r>
          </a:p>
          <a:p>
            <a:pPr algn="ctr"/>
            <a:r>
              <a:rPr lang="en-US" sz="4400" dirty="0" smtClean="0">
                <a:solidFill>
                  <a:schemeClr val="tx2"/>
                </a:solidFill>
                <a:latin typeface="+mj-lt"/>
              </a:rPr>
              <a:t>A conversation, a process, </a:t>
            </a:r>
          </a:p>
          <a:p>
            <a:pPr algn="ctr"/>
            <a:r>
              <a:rPr lang="en-US" sz="4400" dirty="0" smtClean="0">
                <a:solidFill>
                  <a:schemeClr val="tx2"/>
                </a:solidFill>
                <a:latin typeface="+mj-lt"/>
              </a:rPr>
              <a:t>a document or all three?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kingChoicesMichiganLogoRGB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4087368" cy="1209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133600"/>
            <a:ext cx="7239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Established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2010 as a Non-profit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Vision:</a:t>
            </a:r>
            <a:r>
              <a:rPr lang="en-US" sz="3200" dirty="0"/>
              <a:t> </a:t>
            </a:r>
            <a:r>
              <a:rPr lang="en-US" sz="3000" dirty="0" smtClean="0"/>
              <a:t>foster a </a:t>
            </a:r>
            <a:r>
              <a:rPr lang="en-US" sz="3000" dirty="0"/>
              <a:t>community culture where it is acceptable to talk about health care choices, including end of life, and to respect and honor those choices. </a:t>
            </a:r>
            <a:endParaRPr lang="en-US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Mission: </a:t>
            </a:r>
            <a:r>
              <a:rPr lang="en-US" sz="3200" dirty="0" smtClean="0"/>
              <a:t>encouraging </a:t>
            </a:r>
            <a:r>
              <a:rPr lang="en-US" sz="3200" dirty="0"/>
              <a:t>and </a:t>
            </a:r>
            <a:r>
              <a:rPr lang="en-US" sz="3200" dirty="0" smtClean="0"/>
              <a:t>facilitating </a:t>
            </a:r>
            <a:r>
              <a:rPr lang="en-US" sz="3200" dirty="0"/>
              <a:t>advance health care planning by the people of West Michigan.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MCM Steering Committee</a:t>
            </a:r>
            <a:endParaRPr lang="en-US" dirty="0"/>
          </a:p>
        </p:txBody>
      </p:sp>
      <p:pic>
        <p:nvPicPr>
          <p:cNvPr id="4" name="Content Placeholder 3" descr="allianceforhealt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3128"/>
          <a:stretch>
            <a:fillRect/>
          </a:stretch>
        </p:blipFill>
        <p:spPr>
          <a:xfrm>
            <a:off x="0" y="1676400"/>
            <a:ext cx="1800225" cy="960120"/>
          </a:xfrm>
        </p:spPr>
      </p:pic>
      <p:pic>
        <p:nvPicPr>
          <p:cNvPr id="5" name="Picture 4" descr="elderadvocat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86200"/>
            <a:ext cx="1710492" cy="855246"/>
          </a:xfrm>
          <a:prstGeom prst="rect">
            <a:avLst/>
          </a:prstGeom>
        </p:spPr>
      </p:pic>
      <p:pic>
        <p:nvPicPr>
          <p:cNvPr id="6" name="Picture 5" descr="clar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962400"/>
            <a:ext cx="1491938" cy="745969"/>
          </a:xfrm>
          <a:prstGeom prst="rect">
            <a:avLst/>
          </a:prstGeom>
        </p:spPr>
      </p:pic>
      <p:pic>
        <p:nvPicPr>
          <p:cNvPr id="7" name="Picture 6" descr="faithhospic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28800"/>
            <a:ext cx="1600200" cy="800100"/>
          </a:xfrm>
          <a:prstGeom prst="rect">
            <a:avLst/>
          </a:prstGeom>
        </p:spPr>
      </p:pic>
      <p:pic>
        <p:nvPicPr>
          <p:cNvPr id="8" name="Picture 7" descr="GVSU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43400"/>
            <a:ext cx="1778396" cy="889198"/>
          </a:xfrm>
          <a:prstGeom prst="rect">
            <a:avLst/>
          </a:prstGeom>
        </p:spPr>
      </p:pic>
      <p:pic>
        <p:nvPicPr>
          <p:cNvPr id="9" name="Picture 8" descr="porterhill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19400"/>
            <a:ext cx="1891008" cy="945504"/>
          </a:xfrm>
          <a:prstGeom prst="rect">
            <a:avLst/>
          </a:prstGeom>
        </p:spPr>
      </p:pic>
      <p:pic>
        <p:nvPicPr>
          <p:cNvPr id="10" name="Picture 9" descr="michiganhealthconnec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133600" cy="1066800"/>
          </a:xfrm>
          <a:prstGeom prst="rect">
            <a:avLst/>
          </a:prstGeom>
        </p:spPr>
      </p:pic>
      <p:pic>
        <p:nvPicPr>
          <p:cNvPr id="11" name="Picture 10" descr="MiCCSI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810000"/>
            <a:ext cx="1828800" cy="914400"/>
          </a:xfrm>
          <a:prstGeom prst="rect">
            <a:avLst/>
          </a:prstGeom>
        </p:spPr>
      </p:pic>
      <p:pic>
        <p:nvPicPr>
          <p:cNvPr id="12" name="Picture 11" descr="hopenetwork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54" y="1812163"/>
            <a:ext cx="1709674" cy="854837"/>
          </a:xfrm>
          <a:prstGeom prst="rect">
            <a:avLst/>
          </a:prstGeom>
        </p:spPr>
      </p:pic>
      <p:pic>
        <p:nvPicPr>
          <p:cNvPr id="13" name="Picture 12" descr="hollandhospital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724400"/>
            <a:ext cx="1554938" cy="777469"/>
          </a:xfrm>
          <a:prstGeom prst="rect">
            <a:avLst/>
          </a:prstGeom>
        </p:spPr>
      </p:pic>
      <p:pic>
        <p:nvPicPr>
          <p:cNvPr id="14" name="Picture 13" descr="PriorityHealth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1818264" cy="909132"/>
          </a:xfrm>
          <a:prstGeom prst="rect">
            <a:avLst/>
          </a:prstGeom>
        </p:spPr>
      </p:pic>
      <p:pic>
        <p:nvPicPr>
          <p:cNvPr id="15" name="Picture 14" descr="hospiceofmichigan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38400"/>
            <a:ext cx="1447800" cy="723900"/>
          </a:xfrm>
          <a:prstGeom prst="rect">
            <a:avLst/>
          </a:prstGeom>
        </p:spPr>
      </p:pic>
      <p:pic>
        <p:nvPicPr>
          <p:cNvPr id="18" name="Picture 17" descr="calvincrc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19700"/>
            <a:ext cx="1524000" cy="762000"/>
          </a:xfrm>
          <a:prstGeom prst="rect">
            <a:avLst/>
          </a:prstGeom>
        </p:spPr>
      </p:pic>
      <p:pic>
        <p:nvPicPr>
          <p:cNvPr id="19" name="Picture 18" descr="elderadvocat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1324188" cy="662094"/>
          </a:xfrm>
          <a:prstGeom prst="rect">
            <a:avLst/>
          </a:prstGeom>
        </p:spPr>
      </p:pic>
      <p:pic>
        <p:nvPicPr>
          <p:cNvPr id="20" name="Picture 19" descr="spectrum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1600200" cy="800100"/>
          </a:xfrm>
          <a:prstGeom prst="rect">
            <a:avLst/>
          </a:prstGeom>
        </p:spPr>
      </p:pic>
      <p:pic>
        <p:nvPicPr>
          <p:cNvPr id="21" name="Picture 20" descr="gildasclub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43200"/>
            <a:ext cx="1940700" cy="970350"/>
          </a:xfrm>
          <a:prstGeom prst="rect">
            <a:avLst/>
          </a:prstGeom>
        </p:spPr>
      </p:pic>
      <p:pic>
        <p:nvPicPr>
          <p:cNvPr id="23" name="Picture 22" descr="stmarys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971800"/>
            <a:ext cx="2194560" cy="1097280"/>
          </a:xfrm>
          <a:prstGeom prst="rect">
            <a:avLst/>
          </a:prstGeom>
        </p:spPr>
      </p:pic>
      <p:pic>
        <p:nvPicPr>
          <p:cNvPr id="25" name="Picture 24" descr="metrohealth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410200"/>
            <a:ext cx="1797447" cy="898724"/>
          </a:xfrm>
          <a:prstGeom prst="rect">
            <a:avLst/>
          </a:prstGeom>
        </p:spPr>
      </p:pic>
      <p:pic>
        <p:nvPicPr>
          <p:cNvPr id="26" name="Picture 25" descr="hollandhome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562600"/>
            <a:ext cx="2087217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MCM Donors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Aging Services</a:t>
            </a:r>
          </a:p>
          <a:p>
            <a:r>
              <a:rPr lang="en-US" dirty="0" smtClean="0"/>
              <a:t>Faith Hospice</a:t>
            </a:r>
          </a:p>
          <a:p>
            <a:r>
              <a:rPr lang="en-US" dirty="0" smtClean="0"/>
              <a:t>Hospice of Michigan</a:t>
            </a:r>
          </a:p>
          <a:p>
            <a:r>
              <a:rPr lang="en-US" dirty="0" smtClean="0"/>
              <a:t>Leading Age Michigan</a:t>
            </a:r>
          </a:p>
          <a:p>
            <a:r>
              <a:rPr lang="en-US" dirty="0" smtClean="0"/>
              <a:t>Metro Health</a:t>
            </a:r>
          </a:p>
          <a:p>
            <a:r>
              <a:rPr lang="en-US" dirty="0" smtClean="0"/>
              <a:t>Nokomis Foundation</a:t>
            </a:r>
          </a:p>
          <a:p>
            <a:r>
              <a:rPr lang="en-US" dirty="0" smtClean="0"/>
              <a:t>Priority Health</a:t>
            </a:r>
          </a:p>
          <a:p>
            <a:r>
              <a:rPr lang="en-US" dirty="0" smtClean="0"/>
              <a:t>Steelcase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Making Choices Michigan</a:t>
            </a:r>
            <a:br>
              <a:rPr lang="en-US" dirty="0" smtClean="0"/>
            </a:br>
            <a:r>
              <a:rPr lang="en-US" dirty="0" smtClean="0"/>
              <a:t>Our promises to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We will:</a:t>
            </a:r>
          </a:p>
          <a:p>
            <a:r>
              <a:rPr lang="en-US" dirty="0" smtClean="0">
                <a:latin typeface="+mj-lt"/>
              </a:rPr>
              <a:t>Ask what the individual’s wishes are</a:t>
            </a:r>
          </a:p>
          <a:p>
            <a:r>
              <a:rPr lang="en-US" dirty="0" smtClean="0">
                <a:latin typeface="+mj-lt"/>
              </a:rPr>
              <a:t>Document those wishes</a:t>
            </a:r>
          </a:p>
          <a:p>
            <a:r>
              <a:rPr lang="en-US" dirty="0" smtClean="0">
                <a:latin typeface="+mj-lt"/>
              </a:rPr>
              <a:t>Make those wishes available to the care team and integrate them into the care plan</a:t>
            </a:r>
          </a:p>
          <a:p>
            <a:r>
              <a:rPr lang="en-US" dirty="0" smtClean="0">
                <a:latin typeface="+mj-lt"/>
              </a:rPr>
              <a:t>Assist to update those wishes if they change</a:t>
            </a:r>
          </a:p>
          <a:p>
            <a:r>
              <a:rPr lang="en-US" dirty="0" smtClean="0">
                <a:latin typeface="+mj-lt"/>
              </a:rPr>
              <a:t>Respect the individual’s wishes when the time comes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819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Dr. Robinson is an independent contractor with a consulting relationship to Making Choices Michigan, serving as </a:t>
            </a:r>
            <a:r>
              <a:rPr lang="en-US" dirty="0" smtClean="0"/>
              <a:t>the </a:t>
            </a:r>
            <a:r>
              <a:rPr lang="en-US" dirty="0"/>
              <a:t>Community Coordinator.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Dr. Robinson claims no competing financial interests.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Gundersen Lutheran Respecting Choices® program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Michigan Health Connect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Collaboration between local hospitals to accept the MCM Advance Directive Document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Trained First Step® Facilitators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Respecting Choices®</a:t>
            </a:r>
            <a:br>
              <a:rPr lang="en-US" dirty="0" smtClean="0"/>
            </a:br>
            <a:r>
              <a:rPr lang="en-US" sz="4000" dirty="0" err="1" smtClean="0"/>
              <a:t>Gundersen</a:t>
            </a:r>
            <a:r>
              <a:rPr lang="en-US" sz="4000" dirty="0" smtClean="0"/>
              <a:t> Lutheran in </a:t>
            </a:r>
            <a:r>
              <a:rPr lang="en-US" sz="4000" dirty="0" err="1" smtClean="0"/>
              <a:t>LaCrosse</a:t>
            </a:r>
            <a:r>
              <a:rPr lang="en-US" sz="4000" dirty="0" smtClean="0"/>
              <a:t>, WI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ACP Facilitation skills development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Consumer/Patient engagement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Systems to honor choices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Continuous quality improvement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sz="1600" dirty="0" smtClean="0">
              <a:latin typeface="Arial Narrow"/>
              <a:cs typeface="Arial Narrow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err="1" smtClean="0">
                <a:latin typeface="Arial Narrow"/>
                <a:cs typeface="Arial Narrow"/>
              </a:rPr>
              <a:t>Gundersen</a:t>
            </a:r>
            <a:r>
              <a:rPr lang="en-US" sz="1600" dirty="0" smtClean="0">
                <a:latin typeface="Arial Narrow"/>
                <a:cs typeface="Arial Narrow"/>
              </a:rPr>
              <a:t> </a:t>
            </a:r>
            <a:r>
              <a:rPr lang="en-US" sz="1600" dirty="0">
                <a:latin typeface="Arial Narrow"/>
                <a:cs typeface="Arial Narrow"/>
              </a:rPr>
              <a:t>Lutheran (2013).  Respecting Choices: Advance care planning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15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First Steps®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Healthy adults in the Community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Next Steps®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Chronic, progressive illness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Last Steps®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Likely to die in the next 12 months or adults living in long-term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LaCrosse, WI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Retrospective comparison of medical record and death certificate data of adults who died over a 7 month period (2007/08) and those who died over an 11 month period (1995/96).</a:t>
            </a:r>
          </a:p>
          <a:p>
            <a:pPr marL="0" indent="0">
              <a:buNone/>
            </a:pPr>
            <a:endParaRPr lang="en-US" sz="1900" dirty="0" smtClean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1900" dirty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US" sz="1900" dirty="0" err="1" smtClean="0">
                <a:latin typeface="Arial Narrow"/>
                <a:cs typeface="Arial Narrow"/>
              </a:rPr>
              <a:t>Hammes</a:t>
            </a:r>
            <a:r>
              <a:rPr lang="en-US" sz="1900" dirty="0">
                <a:latin typeface="Arial Narrow"/>
                <a:cs typeface="Arial Narrow"/>
              </a:rPr>
              <a:t>, B. J., Rooney, B. L., &amp; </a:t>
            </a:r>
            <a:r>
              <a:rPr lang="en-US" sz="1900" dirty="0" err="1">
                <a:latin typeface="Arial Narrow"/>
                <a:cs typeface="Arial Narrow"/>
              </a:rPr>
              <a:t>Gundrum</a:t>
            </a:r>
            <a:r>
              <a:rPr lang="en-US" sz="1900" dirty="0">
                <a:latin typeface="Arial Narrow"/>
                <a:cs typeface="Arial Narrow"/>
              </a:rPr>
              <a:t>, J. D. (2010). A comparative, retrospective, observational study of the prevalence, availability, and specificity of advance care plans in a county that implemented an advance care planning microsystem. </a:t>
            </a:r>
            <a:r>
              <a:rPr lang="en-US" sz="1900" i="1" dirty="0">
                <a:latin typeface="Arial Narrow"/>
                <a:cs typeface="Arial Narrow"/>
              </a:rPr>
              <a:t>Journal of the American Geriatric Society, 58</a:t>
            </a:r>
            <a:r>
              <a:rPr lang="en-US" sz="1900" dirty="0">
                <a:latin typeface="Arial Narrow"/>
                <a:cs typeface="Arial Narrow"/>
              </a:rPr>
              <a:t>, 1249-1255.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40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Participants includes county </a:t>
            </a:r>
            <a:r>
              <a:rPr lang="en-US" dirty="0"/>
              <a:t>healthcare organizations:</a:t>
            </a:r>
          </a:p>
          <a:p>
            <a:pPr lvl="1"/>
            <a:r>
              <a:rPr lang="en-US" dirty="0"/>
              <a:t>Adult patients invited to reflect on and plan AD</a:t>
            </a:r>
          </a:p>
          <a:p>
            <a:pPr lvl="1"/>
            <a:r>
              <a:rPr lang="en-US" dirty="0"/>
              <a:t>Patients assisted by trained </a:t>
            </a:r>
            <a:r>
              <a:rPr lang="en-US" i="1" dirty="0"/>
              <a:t>non-physicians</a:t>
            </a:r>
            <a:r>
              <a:rPr lang="en-US" dirty="0"/>
              <a:t> for ACP</a:t>
            </a:r>
          </a:p>
          <a:p>
            <a:pPr lvl="1"/>
            <a:r>
              <a:rPr lang="en-US" dirty="0"/>
              <a:t>Written plans are accurate, specific and understandable</a:t>
            </a:r>
          </a:p>
          <a:p>
            <a:pPr lvl="1"/>
            <a:r>
              <a:rPr lang="en-US" dirty="0"/>
              <a:t>Written plans are stored and retrievable wherever patient is treated</a:t>
            </a:r>
          </a:p>
          <a:p>
            <a:pPr lvl="1"/>
            <a:r>
              <a:rPr lang="en-US" dirty="0"/>
              <a:t>Plans are updated and become more specific with illness progression</a:t>
            </a:r>
          </a:p>
          <a:p>
            <a:pPr lvl="1"/>
            <a:r>
              <a:rPr lang="en-US" dirty="0"/>
              <a:t>Plans are reviewed and honored at the right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LaCrosse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healthcare facilities (including long-term care, home health with hospice and county health management organization) participated in the review</a:t>
            </a:r>
          </a:p>
          <a:p>
            <a:r>
              <a:rPr lang="en-US" dirty="0" smtClean="0"/>
              <a:t>519 (78%) of adult decedents were included</a:t>
            </a:r>
          </a:p>
          <a:p>
            <a:r>
              <a:rPr lang="en-US" dirty="0" smtClean="0"/>
              <a:t>Prevalence of AD: 90%</a:t>
            </a:r>
          </a:p>
          <a:p>
            <a:r>
              <a:rPr lang="en-US" dirty="0" smtClean="0"/>
              <a:t>Documented specific preferences about CPR: 93%</a:t>
            </a:r>
          </a:p>
          <a:p>
            <a:r>
              <a:rPr lang="en-US" dirty="0" smtClean="0"/>
              <a:t>Consistency between preferences for CPR, hospitalization and treatment: 99.5%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LaCrosse: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Implementing an effective ACP system is challenging</a:t>
            </a:r>
          </a:p>
          <a:p>
            <a:r>
              <a:rPr lang="en-US" dirty="0" smtClean="0"/>
              <a:t>Requires resources and a redesign of local systems</a:t>
            </a:r>
          </a:p>
          <a:p>
            <a:r>
              <a:rPr lang="en-US" dirty="0" smtClean="0"/>
              <a:t>Requires sustained commitment of resources</a:t>
            </a:r>
          </a:p>
          <a:p>
            <a:r>
              <a:rPr lang="en-US" dirty="0" smtClean="0"/>
              <a:t>Requires sustained leadership</a:t>
            </a:r>
          </a:p>
          <a:p>
            <a:r>
              <a:rPr lang="en-US" dirty="0" smtClean="0"/>
              <a:t>The healthcare culture must shift to knowing and honoring a patient’s preferences to care with the same priority as documenting allergies, knowing a patient’s medical problems and what medications they take.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45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Testing the Process in Kent County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Steps</a:t>
            </a:r>
            <a:r>
              <a:rPr lang="en-US" dirty="0"/>
              <a:t>® Phase I Pilot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Six pilot teams</a:t>
            </a:r>
          </a:p>
          <a:p>
            <a:r>
              <a:rPr lang="en-US" dirty="0" smtClean="0"/>
              <a:t>35 facilitators trained in First Steps ACP facilitation</a:t>
            </a:r>
          </a:p>
          <a:p>
            <a:r>
              <a:rPr lang="en-US" dirty="0" smtClean="0"/>
              <a:t>6-month pilot (July-December 2012)</a:t>
            </a:r>
          </a:p>
          <a:p>
            <a:r>
              <a:rPr lang="en-US" dirty="0" smtClean="0"/>
              <a:t>Pilot plan development &amp; implementation specific to each team’s environment</a:t>
            </a:r>
          </a:p>
          <a:p>
            <a:r>
              <a:rPr lang="en-US" dirty="0" smtClean="0"/>
              <a:t>Common outcomes measured across all pilot teams</a:t>
            </a:r>
          </a:p>
          <a:p>
            <a:r>
              <a:rPr lang="en-US" dirty="0" smtClean="0"/>
              <a:t>Pilot and evaluation of new version of the MCM Advance Directive document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1A180129-764A-49EC-88AE-188D35587A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2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MCM First Steps® Pilot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Six sites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1 Primary Care office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1 Cancer &amp; Hematology practice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Gilda’s Club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3 Senior Living Communities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8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Quiz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7924800" cy="3657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Do you have a financial retirement plan?</a:t>
            </a:r>
          </a:p>
          <a:p>
            <a:pPr>
              <a:lnSpc>
                <a:spcPct val="150000"/>
              </a:lnSpc>
            </a:pPr>
            <a:r>
              <a:rPr lang="en-US" dirty="0"/>
              <a:t>Do you carry life insurance?</a:t>
            </a:r>
          </a:p>
          <a:p>
            <a:pPr>
              <a:lnSpc>
                <a:spcPct val="150000"/>
              </a:lnSpc>
            </a:pPr>
            <a:r>
              <a:rPr lang="en-US" dirty="0"/>
              <a:t>Do you have a Will to settle your estate?</a:t>
            </a:r>
          </a:p>
          <a:p>
            <a:pPr>
              <a:lnSpc>
                <a:spcPct val="150000"/>
              </a:lnSpc>
            </a:pPr>
            <a:r>
              <a:rPr lang="en-US" dirty="0"/>
              <a:t>Do you have an Advance Directive?</a:t>
            </a:r>
          </a:p>
          <a:p>
            <a:pPr>
              <a:lnSpc>
                <a:spcPct val="150000"/>
              </a:lnSpc>
            </a:pPr>
            <a:r>
              <a:rPr lang="en-US" dirty="0"/>
              <a:t>Do you know what an Advance Directive is?</a:t>
            </a:r>
          </a:p>
        </p:txBody>
      </p:sp>
    </p:spTree>
    <p:extLst>
      <p:ext uri="{BB962C8B-B14F-4D97-AF65-F5344CB8AC3E}">
        <p14:creationId xmlns:p14="http://schemas.microsoft.com/office/powerpoint/2010/main" val="394006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Conversation(s)-Time Spent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2209800"/>
            <a:ext cx="68580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Target:</a:t>
            </a:r>
            <a:r>
              <a:rPr lang="en-US" sz="2400" dirty="0" smtClean="0"/>
              <a:t> ACP facilitators will be able to integrate ACP discussions into their routines of care (as measured by time spent on ACP)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3581400"/>
          <a:ext cx="57912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Duration</a:t>
                      </a:r>
                      <a:r>
                        <a:rPr lang="en-US" baseline="0" dirty="0" smtClean="0"/>
                        <a:t> of conversation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 of conversations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conversations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 15 mins.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15-30</a:t>
                      </a:r>
                      <a:r>
                        <a:rPr lang="en-US" baseline="0" dirty="0" smtClean="0"/>
                        <a:t> mins.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30-45 mins.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45+ mins.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1A180129-764A-49EC-88AE-188D35587A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7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Completing the Process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37754" y="1981200"/>
            <a:ext cx="7633856" cy="9906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indent="-27432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 smtClean="0">
                <a:solidFill>
                  <a:srgbClr val="0F6FC6"/>
                </a:solidFill>
              </a:rPr>
              <a:t>Target:</a:t>
            </a:r>
            <a:r>
              <a:rPr lang="en-US" sz="2400" dirty="0" smtClean="0">
                <a:solidFill>
                  <a:prstClr val="black"/>
                </a:solidFill>
              </a:rPr>
              <a:t> Greater than 50% of people who participate in an ACP facilitated discussion will complete a written plan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0944"/>
              </p:ext>
            </p:extLst>
          </p:nvPr>
        </p:nvGraphicFramePr>
        <p:xfrm>
          <a:off x="1316180" y="3733800"/>
          <a:ext cx="6477001" cy="289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105"/>
                <a:gridCol w="1249948"/>
                <a:gridCol w="12499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 the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Completed a Making Choices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Michigan (MCM) written plan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40%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Completed</a:t>
                      </a:r>
                      <a:r>
                        <a:rPr lang="en-US" sz="1400" baseline="0" dirty="0" smtClean="0"/>
                        <a:t> a non-MCM written plan,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or reviewed existing plan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18%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Still in process (open case)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Declined any documentation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Unaccounted for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6965" y="3201908"/>
            <a:ext cx="62830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6FC6"/>
                </a:solidFill>
              </a:rPr>
              <a:t>Total Facilitated Discussions:   185</a:t>
            </a:r>
            <a:endParaRPr lang="en-US" sz="2800" b="1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1A180129-764A-49EC-88AE-188D35587A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0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satisfaction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43000" y="1981200"/>
            <a:ext cx="6858000" cy="1447800"/>
          </a:xfrm>
          <a:prstGeom prst="rect">
            <a:avLst/>
          </a:prstGeom>
        </p:spPr>
        <p:txBody>
          <a:bodyPr vert="horz" lIns="0" rIns="0">
            <a:norm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 smtClean="0">
                <a:solidFill>
                  <a:srgbClr val="0F6FC6"/>
                </a:solidFill>
              </a:rPr>
              <a:t>Target:</a:t>
            </a:r>
            <a:r>
              <a:rPr lang="en-US" sz="2400" dirty="0" smtClean="0">
                <a:solidFill>
                  <a:prstClr val="black"/>
                </a:solidFill>
              </a:rPr>
              <a:t> Participants will rate the ACP discussion</a:t>
            </a:r>
          </a:p>
          <a:p>
            <a:pPr marL="274320" indent="-27432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&gt;3 on 0-5 scale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3729" y="2895600"/>
          <a:ext cx="7010401" cy="351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1"/>
                <a:gridCol w="1504950"/>
                <a:gridCol w="1504950"/>
                <a:gridCol w="1504950"/>
                <a:gridCol w="1504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Pilot 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Discussion</a:t>
                      </a:r>
                      <a:r>
                        <a:rPr lang="en-US" baseline="0" dirty="0" smtClean="0"/>
                        <a:t> was helpful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feel better prepared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feel ACP is important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Facilitator</a:t>
                      </a:r>
                      <a:r>
                        <a:rPr lang="en-US" baseline="0" dirty="0" smtClean="0"/>
                        <a:t> did a good job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Overall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4.83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1A180129-764A-49EC-88AE-188D35587A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2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Conversation takes time</a:t>
            </a:r>
          </a:p>
          <a:p>
            <a:r>
              <a:rPr lang="en-US" dirty="0" smtClean="0"/>
              <a:t>Most patients and caregivers were open to the topic of “end of life” discussions</a:t>
            </a:r>
          </a:p>
          <a:p>
            <a:r>
              <a:rPr lang="en-US" dirty="0" smtClean="0"/>
              <a:t>Many patients/caregivers expressed appreciation for helping them discuss a topic that they had been unable to discuss with family on their own</a:t>
            </a:r>
          </a:p>
          <a:p>
            <a:r>
              <a:rPr lang="en-US" dirty="0" smtClean="0"/>
              <a:t>Having an advance care planning session often assisted patients and physicians in engaging in a more open dialogue related to prognosis, treatment plan, and quality of life issues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1A180129-764A-49EC-88AE-188D35587A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4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>
              <a:latin typeface="+mj-lt"/>
            </a:endParaRPr>
          </a:p>
          <a:p>
            <a:pPr marL="0" indent="0">
              <a:buNone/>
            </a:pPr>
            <a:endParaRPr lang="en-US" sz="3000" dirty="0">
              <a:latin typeface="+mj-lt"/>
            </a:endParaRPr>
          </a:p>
          <a:p>
            <a:pPr marL="0" indent="0">
              <a:buNone/>
            </a:pPr>
            <a:r>
              <a:rPr lang="en-US" sz="3000" b="1" dirty="0" smtClean="0">
                <a:latin typeface="+mj-lt"/>
              </a:rPr>
              <a:t>Why don’t we discuss our end of life preferences?</a:t>
            </a:r>
            <a:endParaRPr lang="en-US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47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Reasons we DO want to talk about 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being a burden on my family</a:t>
            </a:r>
          </a:p>
          <a:p>
            <a:r>
              <a:rPr lang="en-US" dirty="0" smtClean="0"/>
              <a:t>To be able to help others</a:t>
            </a:r>
          </a:p>
          <a:p>
            <a:r>
              <a:rPr lang="en-US" dirty="0" smtClean="0"/>
              <a:t>To have an advocate who knows my values and priorities</a:t>
            </a:r>
          </a:p>
          <a:p>
            <a:r>
              <a:rPr lang="en-US" dirty="0" smtClean="0"/>
              <a:t>To die where I want to, if possible (e.g. home)</a:t>
            </a:r>
          </a:p>
          <a:p>
            <a:r>
              <a:rPr lang="en-US" dirty="0" smtClean="0"/>
              <a:t>To have my financial affairs in order</a:t>
            </a:r>
          </a:p>
          <a:p>
            <a:r>
              <a:rPr lang="en-US" dirty="0" smtClean="0"/>
              <a:t>To be able to talk about what scares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Last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“I’m tired of fighting. I guess this thing is going to get me.”</a:t>
            </a:r>
          </a:p>
          <a:p>
            <a:pPr marL="0" indent="0">
              <a:buNone/>
            </a:pPr>
            <a:r>
              <a:rPr lang="en-US" sz="3200" i="1" dirty="0" smtClean="0"/>
              <a:t>Harry Houdini</a:t>
            </a:r>
            <a:endParaRPr lang="en-US" sz="32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“Sister, you’re trying to keep me alive as an old curiosity.  But I’m done, I’m finished, I’m going to die.”</a:t>
            </a:r>
          </a:p>
          <a:p>
            <a:pPr marL="0" indent="0">
              <a:buNone/>
            </a:pPr>
            <a:r>
              <a:rPr lang="en-US" sz="3200" i="1" dirty="0" smtClean="0"/>
              <a:t>George Bernard Shaw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6710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Palliative Care vs. Hospice Care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Palliative Care</a:t>
            </a:r>
          </a:p>
          <a:p>
            <a:pPr lvl="1"/>
            <a:r>
              <a:rPr lang="en-US" dirty="0" smtClean="0"/>
              <a:t>Symptom management of disease or treatments related to disease</a:t>
            </a:r>
          </a:p>
          <a:p>
            <a:pPr lvl="1"/>
            <a:endParaRPr lang="en-US" dirty="0"/>
          </a:p>
          <a:p>
            <a:r>
              <a:rPr lang="en-US" dirty="0" smtClean="0"/>
              <a:t>Hospice</a:t>
            </a:r>
          </a:p>
          <a:p>
            <a:pPr lvl="1"/>
            <a:r>
              <a:rPr lang="en-US" dirty="0" smtClean="0"/>
              <a:t>Interdisciplinary EOL care focused on comfort measures when cure is no longer possible</a:t>
            </a:r>
          </a:p>
          <a:p>
            <a:pPr marL="393192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“All hospice patients need palliative care, not all palliative care patients need hospice!”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0189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start the conversation?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Blurt it out! </a:t>
            </a:r>
            <a:r>
              <a:rPr lang="en-US" sz="3200" dirty="0" smtClean="0">
                <a:sym typeface="Wingdings" pitchFamily="2" charset="2"/>
              </a:rPr>
              <a:t>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smtClean="0"/>
              <a:t>Recent stories in the media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Michael Schumacher 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Tim Bowers 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Amy Berman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Experiences of friends or family members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ym typeface="Wingdings"/>
              </a:rPr>
              <a:t>Holidays and Funerals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20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 with a Making Choices Michigan First Steps Facilitator! 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u="sng" dirty="0">
                <a:solidFill>
                  <a:schemeClr val="tx2"/>
                </a:solidFill>
                <a:hlinkClick r:id="rId3"/>
              </a:rPr>
              <a:t>www.makingchoicesmichigan.org</a:t>
            </a:r>
            <a:endParaRPr lang="en-US" u="sng" dirty="0">
              <a:solidFill>
                <a:schemeClr val="tx2"/>
              </a:solidFill>
            </a:endParaRPr>
          </a:p>
          <a:p>
            <a:endParaRPr lang="en-US" dirty="0"/>
          </a:p>
          <a:p>
            <a:r>
              <a:rPr lang="en-US" dirty="0"/>
              <a:t>The Conversation Project  </a:t>
            </a:r>
            <a:r>
              <a:rPr lang="en-US" dirty="0">
                <a:solidFill>
                  <a:schemeClr val="tx2"/>
                </a:solidFill>
                <a:hlinkClick r:id="rId4"/>
              </a:rPr>
              <a:t>http://theconversationproject.org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GoWish game  </a:t>
            </a:r>
            <a:r>
              <a:rPr lang="en-US" dirty="0">
                <a:solidFill>
                  <a:schemeClr val="tx2"/>
                </a:solidFill>
                <a:hlinkClick r:id="rId5"/>
              </a:rPr>
              <a:t>http://www.codaalliance.org/home.html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1066800"/>
          </a:xfrm>
        </p:spPr>
        <p:txBody>
          <a:bodyPr/>
          <a:lstStyle/>
          <a:p>
            <a:pPr algn="ctr"/>
            <a:r>
              <a:rPr lang="en-US" sz="4200" dirty="0" smtClean="0"/>
              <a:t>Advance Care Planning</a:t>
            </a:r>
            <a:endParaRPr lang="en-US" sz="4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68% of Medicare costs r/t chronic illness</a:t>
            </a:r>
          </a:p>
          <a:p>
            <a:r>
              <a:rPr lang="en-US" sz="2800" dirty="0"/>
              <a:t>Currently 7 of 10 adults die of chronic illness</a:t>
            </a:r>
          </a:p>
          <a:p>
            <a:r>
              <a:rPr lang="en-US" sz="2800" dirty="0" smtClean="0"/>
              <a:t>By 2020, people with chronic illness will number 157 million (90 million currently)</a:t>
            </a:r>
          </a:p>
          <a:p>
            <a:r>
              <a:rPr lang="en-US" sz="2800" dirty="0" smtClean="0"/>
              <a:t>People with chronic illness are more likely to be hospitalized</a:t>
            </a:r>
          </a:p>
          <a:p>
            <a:pPr>
              <a:buNone/>
            </a:pPr>
            <a:endParaRPr lang="en-US" sz="21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2100" dirty="0" smtClean="0">
                <a:latin typeface="Arial Narrow" pitchFamily="34" charset="0"/>
              </a:rPr>
              <a:t>Center to Advance Palliative Care (2011). Frequently asked questions. Retrieved April 19, 2011 from http://www.capc.org/about-capc</a:t>
            </a:r>
          </a:p>
          <a:p>
            <a:endParaRPr lang="en-US" sz="2800" dirty="0" smtClean="0"/>
          </a:p>
          <a:p>
            <a:pPr marL="68580" indent="0">
              <a:buNone/>
            </a:pP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839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First Steps® Advance Care Planning (ACP)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40000"/>
              </a:lnSpc>
              <a:buFont typeface="Wingdings" charset="2"/>
              <a:buAutoNum type="arabicPlain"/>
            </a:pPr>
            <a:r>
              <a:rPr lang="en-US" dirty="0" smtClean="0"/>
              <a:t>Discuss and decide on your goals of care for a severe, neurologic injury</a:t>
            </a:r>
          </a:p>
          <a:p>
            <a:pPr marL="514350" indent="-514350">
              <a:lnSpc>
                <a:spcPct val="140000"/>
              </a:lnSpc>
              <a:buFont typeface="Wingdings" charset="2"/>
              <a:buAutoNum type="arabicPlain"/>
            </a:pPr>
            <a:r>
              <a:rPr lang="en-US" dirty="0" smtClean="0"/>
              <a:t>Identify any personal, cultural, or religious beliefs that may affect decisions  </a:t>
            </a:r>
          </a:p>
          <a:p>
            <a:pPr marL="514350" indent="-514350">
              <a:lnSpc>
                <a:spcPct val="140000"/>
              </a:lnSpc>
              <a:buFont typeface="Wingdings" charset="2"/>
              <a:buAutoNum type="arabicPlain"/>
            </a:pPr>
            <a:r>
              <a:rPr lang="en-US" dirty="0" smtClean="0"/>
              <a:t>Choose </a:t>
            </a:r>
            <a:r>
              <a:rPr lang="en-US" dirty="0"/>
              <a:t>a decision maker: Patient Advocate or Durable Power of Attorney for </a:t>
            </a:r>
            <a:r>
              <a:rPr lang="en-US" dirty="0" smtClean="0"/>
              <a:t>Healthcare (DPOA)</a:t>
            </a:r>
          </a:p>
          <a:p>
            <a:pPr marL="514350" indent="-514350">
              <a:lnSpc>
                <a:spcPct val="140000"/>
              </a:lnSpc>
              <a:buFont typeface="Wingdings" charset="2"/>
              <a:buAutoNum type="arabicPlain"/>
            </a:pPr>
            <a:r>
              <a:rPr lang="en-US" dirty="0" smtClean="0"/>
              <a:t>Document your preferences for care</a:t>
            </a:r>
            <a:endParaRPr lang="en-US" dirty="0"/>
          </a:p>
          <a:p>
            <a:pPr marL="514350" indent="-514350">
              <a:lnSpc>
                <a:spcPct val="140000"/>
              </a:lnSpc>
              <a:buFont typeface="Wingdings" charset="2"/>
              <a:buAutoNum type="arabicPlain"/>
            </a:pPr>
            <a:endParaRPr lang="en-US" dirty="0" smtClean="0"/>
          </a:p>
          <a:p>
            <a:pPr marL="514350" indent="-514350">
              <a:buFont typeface="Wingdings" charset="2"/>
              <a:buAutoNum type="arabicPlain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Steps®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lnSpc>
                <a:spcPct val="130000"/>
              </a:lnSpc>
              <a:buNone/>
            </a:pPr>
            <a:r>
              <a:rPr lang="en-US" sz="3600" b="1" dirty="0" smtClean="0"/>
              <a:t>Meeting 1:</a:t>
            </a:r>
            <a:r>
              <a:rPr lang="en-US" sz="3600" dirty="0" smtClean="0"/>
              <a:t> </a:t>
            </a:r>
          </a:p>
          <a:p>
            <a:pPr lvl="1">
              <a:lnSpc>
                <a:spcPct val="130000"/>
              </a:lnSpc>
            </a:pPr>
            <a:r>
              <a:rPr lang="en-US" sz="3200" dirty="0" smtClean="0"/>
              <a:t>First Steps® Facilitator and the individual to discuss:</a:t>
            </a:r>
          </a:p>
          <a:p>
            <a:pPr lvl="2">
              <a:lnSpc>
                <a:spcPct val="130000"/>
              </a:lnSpc>
            </a:pPr>
            <a:r>
              <a:rPr lang="en-US" sz="3200" dirty="0"/>
              <a:t>P</a:t>
            </a:r>
            <a:r>
              <a:rPr lang="en-US" sz="3200" dirty="0" smtClean="0"/>
              <a:t>references for care</a:t>
            </a:r>
          </a:p>
          <a:p>
            <a:pPr lvl="2">
              <a:lnSpc>
                <a:spcPct val="130000"/>
              </a:lnSpc>
            </a:pPr>
            <a:r>
              <a:rPr lang="en-US" sz="3200" dirty="0" smtClean="0"/>
              <a:t>Qualities of a good Patient Advocate </a:t>
            </a:r>
          </a:p>
        </p:txBody>
      </p:sp>
    </p:spTree>
    <p:extLst>
      <p:ext uri="{BB962C8B-B14F-4D97-AF65-F5344CB8AC3E}">
        <p14:creationId xmlns:p14="http://schemas.microsoft.com/office/powerpoint/2010/main" val="25735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Questions for Meeting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 you understand about advance care planning and/or advance directives?</a:t>
            </a:r>
          </a:p>
          <a:p>
            <a:r>
              <a:rPr lang="en-US" dirty="0" smtClean="0"/>
              <a:t>Do you have any fears or concerns about this type of planning?</a:t>
            </a:r>
          </a:p>
          <a:p>
            <a:r>
              <a:rPr lang="en-US" dirty="0" smtClean="0"/>
              <a:t>What do you hope your AD will do for you in the future?</a:t>
            </a:r>
          </a:p>
          <a:p>
            <a:r>
              <a:rPr lang="en-US" dirty="0" smtClean="0"/>
              <a:t>Have you had experiences with family or friends who became suddenly ill or injured?</a:t>
            </a:r>
          </a:p>
          <a:p>
            <a:r>
              <a:rPr lang="en-US" dirty="0" smtClean="0"/>
              <a:t>What did you learn from that experience?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Respecting Choices First Steps® Advance Care Planning Interview (2013)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433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Steps®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Meeting 2</a:t>
            </a:r>
          </a:p>
          <a:p>
            <a:pPr lvl="1">
              <a:lnSpc>
                <a:spcPct val="130000"/>
              </a:lnSpc>
            </a:pPr>
            <a:r>
              <a:rPr lang="en-US" sz="3600" dirty="0" smtClean="0"/>
              <a:t>Individual </a:t>
            </a:r>
            <a:r>
              <a:rPr lang="en-US" sz="3600" dirty="0"/>
              <a:t>returns with the chosen Patient Advocate</a:t>
            </a:r>
          </a:p>
          <a:p>
            <a:pPr lvl="2">
              <a:lnSpc>
                <a:spcPct val="130000"/>
              </a:lnSpc>
            </a:pPr>
            <a:r>
              <a:rPr lang="en-US" sz="3600" dirty="0"/>
              <a:t>Review person’s preferences for care</a:t>
            </a:r>
          </a:p>
          <a:p>
            <a:pPr lvl="2">
              <a:lnSpc>
                <a:spcPct val="130000"/>
              </a:lnSpc>
            </a:pPr>
            <a:r>
              <a:rPr lang="en-US" sz="3600" dirty="0"/>
              <a:t>Assure understanding of the person’s preferences</a:t>
            </a:r>
          </a:p>
          <a:p>
            <a:pPr lvl="2">
              <a:lnSpc>
                <a:spcPct val="130000"/>
              </a:lnSpc>
            </a:pPr>
            <a:r>
              <a:rPr lang="en-US" sz="3600" dirty="0"/>
              <a:t>Acceptance of role as Patient Advocate/DPOA</a:t>
            </a:r>
          </a:p>
          <a:p>
            <a:pPr lvl="2">
              <a:lnSpc>
                <a:spcPct val="130000"/>
              </a:lnSpc>
            </a:pPr>
            <a:r>
              <a:rPr lang="en-US" sz="3600" dirty="0"/>
              <a:t>Complete Advance Directive document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1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Discussion for Meeting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Determine potential Patient Advocate’s understanding about ACP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Ask what questions or concerns the Advocate has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Discuss what conversations the patient and Advocate have had regarding values and preferences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How does the Advocate react under pressure?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What is the Advocate’s view on following a decision they may not personally agree with?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PATIENT ADVOCATE or DPOA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How do you want </a:t>
            </a:r>
            <a:r>
              <a:rPr lang="en-US" i="1" dirty="0" smtClean="0"/>
              <a:t>to LIVE</a:t>
            </a:r>
            <a:r>
              <a:rPr lang="en-US" dirty="0" smtClean="0"/>
              <a:t>?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Does your advocate understand your preferences and goals of care?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Have you talked enough with the person to be sure they understand your goals and preferences?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Have you </a:t>
            </a:r>
            <a:r>
              <a:rPr lang="en-US" i="1" dirty="0" smtClean="0"/>
              <a:t>asked </a:t>
            </a:r>
            <a:r>
              <a:rPr lang="en-US" dirty="0" smtClean="0"/>
              <a:t>them if they are willing?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Can this person make decisions under pressure?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</a:t>
            </a:r>
            <a:endParaRPr lang="en-US" dirty="0"/>
          </a:p>
        </p:txBody>
      </p:sp>
      <p:pic>
        <p:nvPicPr>
          <p:cNvPr id="4" name="Content Placeholder 3" descr="MCM_AD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222" t="1642" r="-88885" b="-580"/>
          <a:stretch/>
        </p:blipFill>
        <p:spPr>
          <a:xfrm>
            <a:off x="609600" y="1904999"/>
            <a:ext cx="7848600" cy="4590417"/>
          </a:xfrm>
        </p:spPr>
      </p:pic>
    </p:spTree>
    <p:extLst>
      <p:ext uri="{BB962C8B-B14F-4D97-AF65-F5344CB8AC3E}">
        <p14:creationId xmlns:p14="http://schemas.microsoft.com/office/powerpoint/2010/main" val="1641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Make copies of the AD document</a:t>
            </a:r>
          </a:p>
          <a:p>
            <a:r>
              <a:rPr lang="en-US" sz="3200" dirty="0" smtClean="0"/>
              <a:t>Keep the original</a:t>
            </a:r>
          </a:p>
          <a:p>
            <a:r>
              <a:rPr lang="en-US" sz="3200" dirty="0" smtClean="0"/>
              <a:t>Give copies to:</a:t>
            </a:r>
          </a:p>
          <a:p>
            <a:pPr lvl="1"/>
            <a:r>
              <a:rPr lang="en-US" sz="3200" dirty="0" smtClean="0"/>
              <a:t>Your Patient Advocate/HCPOA</a:t>
            </a:r>
          </a:p>
          <a:p>
            <a:pPr lvl="1"/>
            <a:r>
              <a:rPr lang="en-US" sz="3200" dirty="0" smtClean="0"/>
              <a:t>Your healthcare provider</a:t>
            </a:r>
          </a:p>
          <a:p>
            <a:pPr lvl="1"/>
            <a:r>
              <a:rPr lang="en-US" sz="3200" dirty="0" smtClean="0"/>
              <a:t>Your family/loved ones</a:t>
            </a:r>
          </a:p>
          <a:p>
            <a:r>
              <a:rPr lang="en-US" sz="3400" dirty="0" smtClean="0"/>
              <a:t>Keep copies in a </a:t>
            </a:r>
            <a:r>
              <a:rPr lang="en-US" sz="3400" i="1" dirty="0" smtClean="0"/>
              <a:t>readily accessible </a:t>
            </a:r>
            <a:r>
              <a:rPr lang="en-US" sz="3400" dirty="0" smtClean="0"/>
              <a:t>place!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9234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the ACP </a:t>
            </a:r>
            <a:r>
              <a:rPr lang="en-US" i="1" dirty="0" smtClean="0"/>
              <a:t>Process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3200" dirty="0"/>
              <a:t>Review </a:t>
            </a:r>
            <a:r>
              <a:rPr lang="en-US" sz="3200" dirty="0" smtClean="0"/>
              <a:t>the plan </a:t>
            </a:r>
            <a:r>
              <a:rPr lang="en-US" sz="3200" dirty="0"/>
              <a:t>on </a:t>
            </a:r>
            <a:r>
              <a:rPr lang="en-US" sz="3200" dirty="0" smtClean="0"/>
              <a:t>a </a:t>
            </a:r>
            <a:r>
              <a:rPr lang="en-US" sz="3200" i="1" dirty="0" smtClean="0"/>
              <a:t>regular basis</a:t>
            </a:r>
            <a:r>
              <a:rPr lang="en-US" sz="3200" dirty="0" smtClean="0"/>
              <a:t>!</a:t>
            </a:r>
          </a:p>
          <a:p>
            <a:pPr lvl="1">
              <a:lnSpc>
                <a:spcPct val="140000"/>
              </a:lnSpc>
            </a:pPr>
            <a:r>
              <a:rPr lang="en-US" sz="3000" dirty="0" smtClean="0"/>
              <a:t>When medical condition changes</a:t>
            </a:r>
          </a:p>
          <a:p>
            <a:pPr lvl="1">
              <a:lnSpc>
                <a:spcPct val="140000"/>
              </a:lnSpc>
            </a:pPr>
            <a:r>
              <a:rPr lang="en-US" sz="3000" dirty="0" smtClean="0"/>
              <a:t>When values or preferences  for care change</a:t>
            </a:r>
          </a:p>
          <a:p>
            <a:pPr lvl="1">
              <a:lnSpc>
                <a:spcPct val="140000"/>
              </a:lnSpc>
            </a:pPr>
            <a:r>
              <a:rPr lang="en-US" sz="3000" dirty="0" smtClean="0"/>
              <a:t>If your Advocate can no longer fulfill his or her role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n-US" sz="4400" dirty="0" smtClean="0"/>
              <a:t>How do you want your hand held </a:t>
            </a:r>
            <a:br>
              <a:rPr lang="en-US" sz="4400" dirty="0" smtClean="0"/>
            </a:br>
            <a:r>
              <a:rPr lang="en-US" sz="4400" dirty="0" smtClean="0"/>
              <a:t>at the end of life?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B034CA5-F877-4966-915C-66A897761088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30722" name="Picture 2" descr="http://obit-mag.com/media/image/pic1_hospice_c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9180"/>
            <a:ext cx="2686050" cy="3095625"/>
          </a:xfrm>
          <a:prstGeom prst="rect">
            <a:avLst/>
          </a:prstGeom>
          <a:noFill/>
        </p:spPr>
      </p:pic>
      <p:pic>
        <p:nvPicPr>
          <p:cNvPr id="30726" name="Picture 6" descr="http://www.ivteam.com/wp-content/uploads/2009/02/can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472840"/>
            <a:ext cx="3523422" cy="270129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55626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Please tell us;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have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conversation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Gaps and the Harms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486400" y="2057399"/>
            <a:ext cx="3505200" cy="457200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>
                <a:latin typeface="+mj-lt"/>
              </a:rPr>
              <a:t>56% have not communicated their end-of-life </a:t>
            </a:r>
            <a:r>
              <a:rPr lang="en-US" b="1" dirty="0" smtClean="0">
                <a:latin typeface="+mj-lt"/>
              </a:rPr>
              <a:t>wishes</a:t>
            </a:r>
          </a:p>
          <a:p>
            <a:pPr marL="0" indent="0">
              <a:buNone/>
            </a:pPr>
            <a:endParaRPr lang="en-US" b="1" dirty="0" smtClean="0">
              <a:latin typeface="+mj-lt"/>
            </a:endParaRPr>
          </a:p>
          <a:p>
            <a:pPr>
              <a:buNone/>
            </a:pPr>
            <a:r>
              <a:rPr lang="en-US" b="1" dirty="0" smtClean="0">
                <a:latin typeface="+mj-lt"/>
              </a:rPr>
              <a:t>7</a:t>
            </a:r>
            <a:r>
              <a:rPr lang="en-US" b="1" dirty="0">
                <a:latin typeface="+mj-lt"/>
              </a:rPr>
              <a:t>% report having had an end-of-life conversation with their </a:t>
            </a:r>
            <a:r>
              <a:rPr lang="en-US" b="1" dirty="0" smtClean="0">
                <a:latin typeface="+mj-lt"/>
              </a:rPr>
              <a:t>doctor</a:t>
            </a:r>
          </a:p>
          <a:p>
            <a:pPr>
              <a:buNone/>
            </a:pPr>
            <a:endParaRPr lang="en-US" b="1" dirty="0">
              <a:latin typeface="+mj-lt"/>
            </a:endParaRPr>
          </a:p>
          <a:p>
            <a:pPr>
              <a:buNone/>
            </a:pPr>
            <a:r>
              <a:rPr lang="en-US" b="1" dirty="0" smtClean="0">
                <a:latin typeface="+mj-lt"/>
              </a:rPr>
              <a:t>23</a:t>
            </a:r>
            <a:r>
              <a:rPr lang="en-US" b="1" dirty="0">
                <a:latin typeface="+mj-lt"/>
              </a:rPr>
              <a:t>% have actually </a:t>
            </a:r>
            <a:r>
              <a:rPr lang="en-US" b="1" dirty="0" smtClean="0">
                <a:latin typeface="+mj-lt"/>
              </a:rPr>
              <a:t>done </a:t>
            </a:r>
            <a:r>
              <a:rPr lang="en-US" b="1" dirty="0">
                <a:latin typeface="+mj-lt"/>
              </a:rPr>
              <a:t>it</a:t>
            </a:r>
          </a:p>
          <a:p>
            <a:pPr>
              <a:buNone/>
            </a:pPr>
            <a:endParaRPr lang="en-US" b="1" dirty="0" smtClean="0">
              <a:latin typeface="+mj-lt"/>
            </a:endParaRPr>
          </a:p>
          <a:p>
            <a:pPr>
              <a:buNone/>
            </a:pPr>
            <a:endParaRPr lang="en-US" b="1" dirty="0" smtClean="0">
              <a:latin typeface="+mj-lt"/>
            </a:endParaRPr>
          </a:p>
          <a:p>
            <a:pPr>
              <a:buNone/>
            </a:pPr>
            <a:r>
              <a:rPr lang="en-US" b="1" dirty="0" smtClean="0">
                <a:latin typeface="+mj-lt"/>
              </a:rPr>
              <a:t>70</a:t>
            </a:r>
            <a:r>
              <a:rPr lang="en-US" b="1" dirty="0">
                <a:latin typeface="+mj-lt"/>
              </a:rPr>
              <a:t>% die in a hospital, nursing home, or long-term care facility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152400" y="2057400"/>
            <a:ext cx="434340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200" b="1" dirty="0" smtClean="0">
                <a:latin typeface="+mj-lt"/>
              </a:rPr>
              <a:t>60</a:t>
            </a:r>
            <a:r>
              <a:rPr lang="en-US" sz="3200" b="1" dirty="0">
                <a:latin typeface="+mj-lt"/>
              </a:rPr>
              <a:t>% of people say that making sure </a:t>
            </a:r>
            <a:r>
              <a:rPr lang="en-US" sz="3200" b="1" dirty="0" smtClean="0">
                <a:latin typeface="+mj-lt"/>
              </a:rPr>
              <a:t>tough decisions do not burden </a:t>
            </a:r>
            <a:r>
              <a:rPr lang="en-US" sz="3200" b="1" dirty="0">
                <a:latin typeface="+mj-lt"/>
              </a:rPr>
              <a:t>is “extremely important</a:t>
            </a:r>
            <a:r>
              <a:rPr lang="en-US" sz="3200" b="1" dirty="0" smtClean="0">
                <a:latin typeface="+mj-lt"/>
              </a:rPr>
              <a:t>”</a:t>
            </a:r>
          </a:p>
          <a:p>
            <a:pPr>
              <a:buNone/>
            </a:pPr>
            <a:endParaRPr lang="en-US" sz="3200" b="1" dirty="0" smtClean="0">
              <a:latin typeface="+mj-lt"/>
            </a:endParaRPr>
          </a:p>
          <a:p>
            <a:pPr>
              <a:buNone/>
            </a:pPr>
            <a:r>
              <a:rPr lang="en-US" sz="3200" b="1" dirty="0" smtClean="0">
                <a:latin typeface="+mj-lt"/>
              </a:rPr>
              <a:t>80% </a:t>
            </a:r>
            <a:r>
              <a:rPr lang="en-US" sz="3200" b="1" dirty="0">
                <a:latin typeface="+mj-lt"/>
              </a:rPr>
              <a:t>say that if seriously ill, they would want to talk to their doctor about end-of-life </a:t>
            </a:r>
            <a:r>
              <a:rPr lang="en-US" sz="3200" b="1" dirty="0" smtClean="0">
                <a:latin typeface="+mj-lt"/>
              </a:rPr>
              <a:t>care</a:t>
            </a:r>
          </a:p>
          <a:p>
            <a:pPr>
              <a:buNone/>
            </a:pPr>
            <a:endParaRPr lang="en-US" sz="3200" b="1" dirty="0" smtClean="0">
              <a:latin typeface="+mj-lt"/>
            </a:endParaRPr>
          </a:p>
          <a:p>
            <a:pPr>
              <a:buNone/>
            </a:pPr>
            <a:r>
              <a:rPr lang="en-US" sz="3200" b="1" dirty="0" smtClean="0">
                <a:latin typeface="+mj-lt"/>
              </a:rPr>
              <a:t>82</a:t>
            </a:r>
            <a:r>
              <a:rPr lang="en-US" sz="3200" b="1" dirty="0">
                <a:latin typeface="+mj-lt"/>
              </a:rPr>
              <a:t>% </a:t>
            </a:r>
            <a:r>
              <a:rPr lang="en-US" sz="3200" b="1" dirty="0" smtClean="0">
                <a:latin typeface="+mj-lt"/>
              </a:rPr>
              <a:t>say </a:t>
            </a:r>
            <a:r>
              <a:rPr lang="en-US" sz="3200" b="1" dirty="0">
                <a:latin typeface="+mj-lt"/>
              </a:rPr>
              <a:t>it’s important to put their wishes in </a:t>
            </a:r>
            <a:r>
              <a:rPr lang="en-US" sz="3200" b="1" dirty="0" smtClean="0">
                <a:latin typeface="+mj-lt"/>
              </a:rPr>
              <a:t>writing</a:t>
            </a:r>
          </a:p>
          <a:p>
            <a:pPr>
              <a:buNone/>
            </a:pPr>
            <a:endParaRPr lang="en-US" sz="1000" b="1" dirty="0" smtClean="0">
              <a:latin typeface="+mj-lt"/>
            </a:endParaRPr>
          </a:p>
          <a:p>
            <a:pPr>
              <a:buNone/>
            </a:pPr>
            <a:endParaRPr lang="en-US" sz="1000" b="1" dirty="0" smtClean="0">
              <a:latin typeface="+mj-lt"/>
            </a:endParaRPr>
          </a:p>
          <a:p>
            <a:pPr>
              <a:buNone/>
            </a:pPr>
            <a:endParaRPr lang="en-US" sz="1000" b="1" dirty="0" smtClean="0">
              <a:latin typeface="+mj-lt"/>
            </a:endParaRPr>
          </a:p>
          <a:p>
            <a:pPr>
              <a:buNone/>
            </a:pPr>
            <a:endParaRPr lang="en-US" sz="1100" b="1" dirty="0" smtClean="0">
              <a:latin typeface="+mj-lt"/>
            </a:endParaRPr>
          </a:p>
          <a:p>
            <a:pPr>
              <a:buNone/>
            </a:pPr>
            <a:r>
              <a:rPr lang="en-US" sz="3200" b="1" dirty="0" smtClean="0">
                <a:latin typeface="+mj-lt"/>
              </a:rPr>
              <a:t>70</a:t>
            </a:r>
            <a:r>
              <a:rPr lang="en-US" sz="3200" b="1" dirty="0">
                <a:latin typeface="+mj-lt"/>
              </a:rPr>
              <a:t>% </a:t>
            </a:r>
            <a:r>
              <a:rPr lang="en-US" sz="3200" b="1" dirty="0" smtClean="0">
                <a:latin typeface="+mj-lt"/>
              </a:rPr>
              <a:t>say </a:t>
            </a:r>
            <a:r>
              <a:rPr lang="en-US" sz="3200" b="1" dirty="0">
                <a:latin typeface="+mj-lt"/>
              </a:rPr>
              <a:t>they prefer to die at home</a:t>
            </a: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596684" y="2574699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572000" y="56388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648200" y="44958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572000" y="37338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References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457200">
              <a:buNone/>
            </a:pPr>
            <a:endParaRPr lang="en-US" sz="1300" dirty="0" smtClean="0">
              <a:latin typeface="Arial Narrow"/>
              <a:cs typeface="Arial Narrow"/>
            </a:endParaRPr>
          </a:p>
          <a:p>
            <a:pPr marL="0" indent="-45720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300" dirty="0" smtClean="0">
                <a:latin typeface="Arial Narrow"/>
                <a:cs typeface="Arial Narrow"/>
              </a:rPr>
              <a:t>American </a:t>
            </a:r>
            <a:r>
              <a:rPr lang="en-US" sz="1300" dirty="0">
                <a:latin typeface="Arial Narrow"/>
                <a:cs typeface="Arial Narrow"/>
              </a:rPr>
              <a:t>Academy of Nursing. (2010). In Tilden V., Corless I., Dahlin C., Ferrell B., Gibson R. &amp; Lentz J.(Eds.), American Academy of Nursing policy brief: Advance care planning as an urgent public health concern. Washington, DC: American Academy of Nursing</a:t>
            </a:r>
            <a:r>
              <a:rPr lang="en-US" sz="1300" dirty="0" smtClean="0">
                <a:latin typeface="Arial Narrow"/>
                <a:cs typeface="Arial Narrow"/>
              </a:rPr>
              <a:t>.</a:t>
            </a:r>
          </a:p>
          <a:p>
            <a:pPr marL="0" indent="-457200">
              <a:lnSpc>
                <a:spcPct val="160000"/>
              </a:lnSpc>
              <a:buNone/>
            </a:pPr>
            <a:r>
              <a:rPr lang="en-US" sz="1300" dirty="0" smtClean="0">
                <a:latin typeface="Arial Narrow"/>
                <a:cs typeface="Arial Narrow"/>
              </a:rPr>
              <a:t>Berman</a:t>
            </a:r>
            <a:r>
              <a:rPr lang="en-US" sz="1300" dirty="0">
                <a:latin typeface="Arial Narrow"/>
                <a:cs typeface="Arial Narrow"/>
              </a:rPr>
              <a:t>, A. (2012).  Living Life In My Own Way--And Dying That Way As Well.  </a:t>
            </a:r>
            <a:r>
              <a:rPr lang="en-US" sz="1300" i="1" dirty="0">
                <a:latin typeface="Arial Narrow"/>
                <a:cs typeface="Arial Narrow"/>
              </a:rPr>
              <a:t>Health Affairs, 31,</a:t>
            </a:r>
            <a:r>
              <a:rPr lang="en-US" sz="1300" dirty="0">
                <a:latin typeface="Arial Narrow"/>
                <a:cs typeface="Arial Narrow"/>
              </a:rPr>
              <a:t> p. 871-874.  doi: 10.1377/hlthaff.2011.1046 </a:t>
            </a:r>
            <a:endParaRPr lang="en-US" sz="1300" dirty="0" smtClean="0">
              <a:latin typeface="Arial Narrow"/>
              <a:cs typeface="Arial Narrow"/>
            </a:endParaRPr>
          </a:p>
          <a:p>
            <a:pPr marL="0" indent="-457200">
              <a:lnSpc>
                <a:spcPct val="160000"/>
              </a:lnSpc>
              <a:buNone/>
            </a:pPr>
            <a:r>
              <a:rPr lang="en-US" sz="1300" dirty="0" smtClean="0">
                <a:latin typeface="Arial Narrow"/>
                <a:cs typeface="Arial Narrow"/>
              </a:rPr>
              <a:t>The Coda Project. Go Wish.  Retrieved from </a:t>
            </a:r>
            <a:r>
              <a:rPr lang="en-US" sz="1300" dirty="0" smtClean="0">
                <a:latin typeface="Arial Narrow"/>
                <a:cs typeface="Arial Narrow"/>
                <a:hlinkClick r:id="rId3" action="ppaction://hlinksldjump"/>
              </a:rPr>
              <a:t>http://www.codaalliance.org/home.html</a:t>
            </a:r>
            <a:endParaRPr lang="en-US" sz="1300" dirty="0" smtClean="0">
              <a:latin typeface="Arial Narrow"/>
              <a:cs typeface="Arial Narrow"/>
            </a:endParaRPr>
          </a:p>
          <a:p>
            <a:pPr marL="0" indent="-457200">
              <a:lnSpc>
                <a:spcPct val="160000"/>
              </a:lnSpc>
              <a:buNone/>
            </a:pPr>
            <a:r>
              <a:rPr lang="en-US" sz="1300" dirty="0" smtClean="0">
                <a:latin typeface="Arial Narrow"/>
                <a:cs typeface="Arial Narrow"/>
              </a:rPr>
              <a:t>The Conversation Project.  Have you had the conversation?  Retrieved </a:t>
            </a:r>
            <a:r>
              <a:rPr lang="en-US" sz="1300" dirty="0">
                <a:latin typeface="Arial Narrow"/>
                <a:cs typeface="Arial Narrow"/>
              </a:rPr>
              <a:t>from http://</a:t>
            </a:r>
            <a:r>
              <a:rPr lang="en-US" sz="1300" dirty="0" smtClean="0">
                <a:latin typeface="Arial Narrow"/>
                <a:cs typeface="Arial Narrow"/>
              </a:rPr>
              <a:t>theconversationproject.org</a:t>
            </a:r>
          </a:p>
          <a:p>
            <a:pPr marL="0" indent="-457200">
              <a:lnSpc>
                <a:spcPct val="160000"/>
              </a:lnSpc>
              <a:buNone/>
            </a:pPr>
            <a:r>
              <a:rPr lang="en-US" sz="1300" dirty="0" smtClean="0">
                <a:latin typeface="Arial Narrow"/>
                <a:cs typeface="Arial Narrow"/>
              </a:rPr>
              <a:t>Gundersen </a:t>
            </a:r>
            <a:r>
              <a:rPr lang="en-US" sz="1300" dirty="0">
                <a:latin typeface="Arial Narrow"/>
                <a:cs typeface="Arial Narrow"/>
              </a:rPr>
              <a:t>Lutheran (2013).  Respecting Choices: Advance care planning.  </a:t>
            </a:r>
            <a:r>
              <a:rPr lang="en-US" sz="1300" dirty="0" smtClean="0">
                <a:latin typeface="Arial Narrow"/>
                <a:cs typeface="Arial Narrow"/>
              </a:rPr>
              <a:t>Retrieved from</a:t>
            </a:r>
            <a:r>
              <a:rPr lang="en-US" sz="1300" dirty="0">
                <a:latin typeface="Arial Narrow"/>
                <a:cs typeface="Arial Narrow"/>
              </a:rPr>
              <a:t> </a:t>
            </a:r>
            <a:r>
              <a:rPr lang="en-US" sz="1300" dirty="0">
                <a:solidFill>
                  <a:schemeClr val="tx2"/>
                </a:solidFill>
                <a:latin typeface="Arial Narrow"/>
                <a:cs typeface="Arial Narrow"/>
                <a:hlinkClick r:id="rId4"/>
              </a:rPr>
              <a:t>http://www.gundersenhealth.org/respecting-choices</a:t>
            </a:r>
            <a:r>
              <a:rPr lang="en-US" sz="1300" dirty="0" smtClean="0">
                <a:solidFill>
                  <a:schemeClr val="tx2"/>
                </a:solidFill>
                <a:latin typeface="Arial Narrow"/>
                <a:cs typeface="Arial Narrow"/>
                <a:hlinkClick r:id="rId4"/>
              </a:rPr>
              <a:t>.</a:t>
            </a:r>
            <a:endParaRPr lang="en-US" sz="1300" dirty="0" smtClean="0">
              <a:latin typeface="Arial Narrow"/>
              <a:cs typeface="Arial Narrow"/>
            </a:endParaRPr>
          </a:p>
          <a:p>
            <a:pPr marL="0" indent="-457200">
              <a:lnSpc>
                <a:spcPct val="160000"/>
              </a:lnSpc>
              <a:buNone/>
            </a:pPr>
            <a:r>
              <a:rPr lang="en-US" sz="1300" dirty="0" smtClean="0">
                <a:latin typeface="Arial Narrow"/>
                <a:cs typeface="Arial Narrow"/>
              </a:rPr>
              <a:t>Hammes</a:t>
            </a:r>
            <a:r>
              <a:rPr lang="en-US" sz="1300" dirty="0">
                <a:latin typeface="Arial Narrow"/>
                <a:cs typeface="Arial Narrow"/>
              </a:rPr>
              <a:t>, B. J., Rooney, B. L., &amp; Gundrum, J. D. (2010). A comparative, retrospective, observational study of the prevalence, availability, and specificity of advance care plans in a county that implemented an advance care planning microsystem. </a:t>
            </a:r>
            <a:r>
              <a:rPr lang="en-US" sz="1300" i="1" dirty="0">
                <a:latin typeface="Arial Narrow"/>
                <a:cs typeface="Arial Narrow"/>
              </a:rPr>
              <a:t>Journal of the American Geriatric Society, 58</a:t>
            </a:r>
            <a:r>
              <a:rPr lang="en-US" sz="1300" dirty="0">
                <a:latin typeface="Arial Narrow"/>
                <a:cs typeface="Arial Narrow"/>
              </a:rPr>
              <a:t>, 1249-1255</a:t>
            </a:r>
            <a:r>
              <a:rPr lang="en-US" sz="1300" dirty="0" smtClean="0">
                <a:latin typeface="Arial Narrow"/>
                <a:cs typeface="Arial Narrow"/>
              </a:rPr>
              <a:t>.</a:t>
            </a:r>
          </a:p>
          <a:p>
            <a:pPr marL="0" indent="-457200">
              <a:lnSpc>
                <a:spcPct val="160000"/>
              </a:lnSpc>
              <a:buNone/>
            </a:pPr>
            <a:r>
              <a:rPr lang="en-US" sz="1300" dirty="0" smtClean="0">
                <a:latin typeface="Arial Narrow"/>
                <a:cs typeface="Arial Narrow"/>
              </a:rPr>
              <a:t>Omnibus </a:t>
            </a:r>
            <a:r>
              <a:rPr lang="en-US" sz="1300" dirty="0">
                <a:latin typeface="Arial Narrow"/>
                <a:cs typeface="Arial Narrow"/>
              </a:rPr>
              <a:t>Budget Reconciliation Act of 1990, S. 4206, 42nd Cong. (1990). </a:t>
            </a:r>
          </a:p>
          <a:p>
            <a:pPr marL="0" indent="-45720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i="1" dirty="0" smtClean="0"/>
              <a:t>important</a:t>
            </a:r>
            <a:r>
              <a:rPr lang="en-US" dirty="0" smtClean="0"/>
              <a:t> reason for ACP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Patients deserve the right to choose how they will spend the last months, weeks and days of their lives.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348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27876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8600" y="1981200"/>
            <a:ext cx="464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/>
              <a:t>“</a:t>
            </a:r>
            <a:r>
              <a:rPr lang="en-US" altLang="ja-JP" sz="3200" dirty="0" smtClean="0"/>
              <a:t>It’s </a:t>
            </a:r>
            <a:r>
              <a:rPr lang="en-US" altLang="ja-JP" sz="3200" dirty="0"/>
              <a:t>not that I am afraid to </a:t>
            </a:r>
            <a:r>
              <a:rPr lang="en-US" altLang="ja-JP" sz="3200" dirty="0" smtClean="0"/>
              <a:t>die; </a:t>
            </a:r>
            <a:r>
              <a:rPr lang="en-US" altLang="ja-JP" sz="3200" dirty="0"/>
              <a:t>I just </a:t>
            </a:r>
            <a:r>
              <a:rPr lang="en-US" altLang="ja-JP" sz="3200" dirty="0" smtClean="0"/>
              <a:t>don't </a:t>
            </a:r>
            <a:r>
              <a:rPr lang="en-US" altLang="ja-JP" sz="3200" dirty="0"/>
              <a:t>want to be there when it happens.</a:t>
            </a:r>
            <a:r>
              <a:rPr lang="ja-JP" altLang="en-US" sz="3200" dirty="0"/>
              <a:t>”</a:t>
            </a:r>
            <a:endParaRPr lang="en-US" altLang="ja-JP" sz="3200" dirty="0"/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	-   Woody Allen</a:t>
            </a:r>
          </a:p>
        </p:txBody>
      </p:sp>
    </p:spTree>
    <p:extLst>
      <p:ext uri="{BB962C8B-B14F-4D97-AF65-F5344CB8AC3E}">
        <p14:creationId xmlns:p14="http://schemas.microsoft.com/office/powerpoint/2010/main" val="5101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we need Advance Directives?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18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Karen Ann Quinlan: 1975-1985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1975 Landmark Case: </a:t>
            </a:r>
            <a:r>
              <a:rPr lang="en-US" b="1" dirty="0" smtClean="0"/>
              <a:t>“The Right to Die”</a:t>
            </a:r>
          </a:p>
          <a:p>
            <a:r>
              <a:rPr lang="en-US" dirty="0" smtClean="0"/>
              <a:t>21 years old</a:t>
            </a:r>
          </a:p>
          <a:p>
            <a:r>
              <a:rPr lang="en-US" dirty="0" smtClean="0"/>
              <a:t>Unresponsive following radical diet; Valium + alcohol</a:t>
            </a:r>
          </a:p>
          <a:p>
            <a:r>
              <a:rPr lang="en-US" dirty="0" smtClean="0"/>
              <a:t>Persistent vegetative state (PVS)</a:t>
            </a:r>
          </a:p>
          <a:p>
            <a:r>
              <a:rPr lang="en-US" dirty="0" smtClean="0"/>
              <a:t>Parents requested ventilator removal</a:t>
            </a:r>
            <a:endParaRPr lang="en-US" dirty="0"/>
          </a:p>
        </p:txBody>
      </p:sp>
      <p:pic>
        <p:nvPicPr>
          <p:cNvPr id="5" name="Content Placeholder 4" descr="220px-KarenAnnQuinla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8" b="13068"/>
          <a:stretch>
            <a:fillRect/>
          </a:stretch>
        </p:blipFill>
        <p:spPr>
          <a:xfrm>
            <a:off x="4724400" y="2003761"/>
            <a:ext cx="3379650" cy="3711239"/>
          </a:xfrm>
        </p:spPr>
      </p:pic>
    </p:spTree>
    <p:extLst>
      <p:ext uri="{BB962C8B-B14F-4D97-AF65-F5344CB8AC3E}">
        <p14:creationId xmlns:p14="http://schemas.microsoft.com/office/powerpoint/2010/main" val="38543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6729</TotalTime>
  <Words>3164</Words>
  <Application>Microsoft Macintosh PowerPoint</Application>
  <PresentationFormat>On-screen Show (4:3)</PresentationFormat>
  <Paragraphs>478</Paragraphs>
  <Slides>50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Flow</vt:lpstr>
      <vt:lpstr>1_Flow</vt:lpstr>
      <vt:lpstr>2_Flow</vt:lpstr>
      <vt:lpstr>3_Flow</vt:lpstr>
      <vt:lpstr>4_Flow</vt:lpstr>
      <vt:lpstr>5_Flow</vt:lpstr>
      <vt:lpstr>6_Flow</vt:lpstr>
      <vt:lpstr>7_Flow</vt:lpstr>
      <vt:lpstr>8_Flow</vt:lpstr>
      <vt:lpstr>PowerPoint Presentation</vt:lpstr>
      <vt:lpstr>Disclosure</vt:lpstr>
      <vt:lpstr>Quiz Time!</vt:lpstr>
      <vt:lpstr>Advance Care Planning</vt:lpstr>
      <vt:lpstr>The Gaps and the Harms</vt:lpstr>
      <vt:lpstr>Most important reason for ACP</vt:lpstr>
      <vt:lpstr>PowerPoint Presentation</vt:lpstr>
      <vt:lpstr>Background</vt:lpstr>
      <vt:lpstr>Karen Ann Quinlan: 1975-1985</vt:lpstr>
      <vt:lpstr>Nancy Cruzan 1983-1990</vt:lpstr>
      <vt:lpstr>Patient Self-Determination Act 1991</vt:lpstr>
      <vt:lpstr>PSDA requirements for all Medicare and Medicaid provider organizations:</vt:lpstr>
      <vt:lpstr>What is missing?</vt:lpstr>
      <vt:lpstr>DISCUSSION!</vt:lpstr>
      <vt:lpstr>PowerPoint Presentation</vt:lpstr>
      <vt:lpstr>PowerPoint Presentation</vt:lpstr>
      <vt:lpstr>MCM Steering Committee</vt:lpstr>
      <vt:lpstr>MCM Donors</vt:lpstr>
      <vt:lpstr>Making Choices Michigan Our promises to the community</vt:lpstr>
      <vt:lpstr>Infrastructure</vt:lpstr>
      <vt:lpstr>Respecting Choices® Gundersen Lutheran in LaCrosse, WI</vt:lpstr>
      <vt:lpstr>Levels of Conversation</vt:lpstr>
      <vt:lpstr>The LaCrosse, WI Experience</vt:lpstr>
      <vt:lpstr>Collaborative Effort</vt:lpstr>
      <vt:lpstr>LaCrosse Results</vt:lpstr>
      <vt:lpstr>LaCrosse: lessons learned</vt:lpstr>
      <vt:lpstr>Testing the Process in Kent County </vt:lpstr>
      <vt:lpstr>First Steps® Phase I Pilot Overview</vt:lpstr>
      <vt:lpstr>MCM First Steps® Pilot Sites</vt:lpstr>
      <vt:lpstr>The Conversation(s)-Time Spent</vt:lpstr>
      <vt:lpstr>Completing the Process</vt:lpstr>
      <vt:lpstr>Participant satisfaction</vt:lpstr>
      <vt:lpstr>Lessons Learned</vt:lpstr>
      <vt:lpstr>Discuss</vt:lpstr>
      <vt:lpstr>Reasons we DO want to talk about it</vt:lpstr>
      <vt:lpstr>Famous Last Words</vt:lpstr>
      <vt:lpstr>Palliative Care vs. Hospice Care</vt:lpstr>
      <vt:lpstr>How do I start the conversation?</vt:lpstr>
      <vt:lpstr>What next?</vt:lpstr>
      <vt:lpstr>First Steps® Advance Care Planning (ACP)</vt:lpstr>
      <vt:lpstr>The First Steps® Process</vt:lpstr>
      <vt:lpstr>Sample Questions for Meeting 1</vt:lpstr>
      <vt:lpstr>The First Steps® Process</vt:lpstr>
      <vt:lpstr>Sample Discussion for Meeting 2</vt:lpstr>
      <vt:lpstr>Decide</vt:lpstr>
      <vt:lpstr>Document</vt:lpstr>
      <vt:lpstr>Now what?</vt:lpstr>
      <vt:lpstr>REVIEW of the ACP Process</vt:lpstr>
      <vt:lpstr>How do you want your hand held  at the end of life?</vt:lpstr>
      <vt:lpstr> References  </vt:lpstr>
    </vt:vector>
  </TitlesOfParts>
  <Company>Priority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Team Name</dc:title>
  <dc:creator>KAR188</dc:creator>
  <cp:lastModifiedBy>Priscilla Kimboko</cp:lastModifiedBy>
  <cp:revision>240</cp:revision>
  <dcterms:created xsi:type="dcterms:W3CDTF">2013-01-14T18:31:23Z</dcterms:created>
  <dcterms:modified xsi:type="dcterms:W3CDTF">2014-02-04T18:21:03Z</dcterms:modified>
</cp:coreProperties>
</file>