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63"/>
  </p:notesMasterIdLst>
  <p:handoutMasterIdLst>
    <p:handoutMasterId r:id="rId64"/>
  </p:handoutMasterIdLst>
  <p:sldIdLst>
    <p:sldId id="256" r:id="rId2"/>
    <p:sldId id="272" r:id="rId3"/>
    <p:sldId id="273" r:id="rId4"/>
    <p:sldId id="419" r:id="rId5"/>
    <p:sldId id="418" r:id="rId6"/>
    <p:sldId id="407" r:id="rId7"/>
    <p:sldId id="435" r:id="rId8"/>
    <p:sldId id="436" r:id="rId9"/>
    <p:sldId id="434" r:id="rId10"/>
    <p:sldId id="421" r:id="rId11"/>
    <p:sldId id="378" r:id="rId12"/>
    <p:sldId id="372" r:id="rId13"/>
    <p:sldId id="420" r:id="rId14"/>
    <p:sldId id="422" r:id="rId15"/>
    <p:sldId id="388" r:id="rId16"/>
    <p:sldId id="274" r:id="rId17"/>
    <p:sldId id="379" r:id="rId18"/>
    <p:sldId id="445" r:id="rId19"/>
    <p:sldId id="389" r:id="rId20"/>
    <p:sldId id="390" r:id="rId21"/>
    <p:sldId id="381" r:id="rId22"/>
    <p:sldId id="382" r:id="rId23"/>
    <p:sldId id="429" r:id="rId24"/>
    <p:sldId id="385" r:id="rId25"/>
    <p:sldId id="401" r:id="rId26"/>
    <p:sldId id="371" r:id="rId27"/>
    <p:sldId id="438" r:id="rId28"/>
    <p:sldId id="383" r:id="rId29"/>
    <p:sldId id="360" r:id="rId30"/>
    <p:sldId id="361" r:id="rId31"/>
    <p:sldId id="362" r:id="rId32"/>
    <p:sldId id="439" r:id="rId33"/>
    <p:sldId id="441" r:id="rId34"/>
    <p:sldId id="376" r:id="rId35"/>
    <p:sldId id="391" r:id="rId36"/>
    <p:sldId id="367" r:id="rId37"/>
    <p:sldId id="442" r:id="rId38"/>
    <p:sldId id="443" r:id="rId39"/>
    <p:sldId id="368" r:id="rId40"/>
    <p:sldId id="370" r:id="rId41"/>
    <p:sldId id="393" r:id="rId42"/>
    <p:sldId id="394" r:id="rId43"/>
    <p:sldId id="395" r:id="rId44"/>
    <p:sldId id="396" r:id="rId45"/>
    <p:sldId id="373" r:id="rId46"/>
    <p:sldId id="424" r:id="rId47"/>
    <p:sldId id="375" r:id="rId48"/>
    <p:sldId id="425" r:id="rId49"/>
    <p:sldId id="398" r:id="rId50"/>
    <p:sldId id="397" r:id="rId51"/>
    <p:sldId id="426" r:id="rId52"/>
    <p:sldId id="427" r:id="rId53"/>
    <p:sldId id="369" r:id="rId54"/>
    <p:sldId id="392" r:id="rId55"/>
    <p:sldId id="386" r:id="rId56"/>
    <p:sldId id="384" r:id="rId57"/>
    <p:sldId id="377" r:id="rId58"/>
    <p:sldId id="405" r:id="rId59"/>
    <p:sldId id="403" r:id="rId60"/>
    <p:sldId id="430" r:id="rId61"/>
    <p:sldId id="444" r:id="rId6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529"/>
    <p:restoredTop sz="95288"/>
  </p:normalViewPr>
  <p:slideViewPr>
    <p:cSldViewPr snapToGrid="0" snapToObjects="1">
      <p:cViewPr varScale="1">
        <p:scale>
          <a:sx n="108" d="100"/>
          <a:sy n="108" d="100"/>
        </p:scale>
        <p:origin x="450"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108E68-51C9-1340-B763-6626785657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5D75FB-6D86-3443-8793-5AC7488CDD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3F3CA4-3333-6249-B5DB-05C0680B3357}" type="datetimeFigureOut">
              <a:rPr lang="en-US" smtClean="0"/>
              <a:t>4/1/2019</a:t>
            </a:fld>
            <a:endParaRPr lang="en-US"/>
          </a:p>
        </p:txBody>
      </p:sp>
      <p:sp>
        <p:nvSpPr>
          <p:cNvPr id="4" name="Footer Placeholder 3">
            <a:extLst>
              <a:ext uri="{FF2B5EF4-FFF2-40B4-BE49-F238E27FC236}">
                <a16:creationId xmlns:a16="http://schemas.microsoft.com/office/drawing/2014/main" id="{081F6E18-17FF-0041-9E8E-572F88E904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3720C9-085F-8F41-A2AE-A1D3C05265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2790B-1C86-DF41-BA13-98083DC57B67}" type="slidenum">
              <a:rPr lang="en-US" smtClean="0"/>
              <a:t>‹#›</a:t>
            </a:fld>
            <a:endParaRPr lang="en-US"/>
          </a:p>
        </p:txBody>
      </p:sp>
    </p:spTree>
    <p:extLst>
      <p:ext uri="{BB962C8B-B14F-4D97-AF65-F5344CB8AC3E}">
        <p14:creationId xmlns:p14="http://schemas.microsoft.com/office/powerpoint/2010/main" val="2502043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C84B9-E0BC-184B-A4FF-1FB5816C0507}" type="datetimeFigureOut">
              <a:rPr lang="en-US" smtClean="0"/>
              <a:t>4/1/2019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226C7-3FDB-734A-AB9E-9D6A1081DD2B}" type="slidenum">
              <a:rPr lang="en-US" smtClean="0"/>
              <a:t>‹#›</a:t>
            </a:fld>
            <a:endParaRPr lang="en-US"/>
          </a:p>
        </p:txBody>
      </p:sp>
    </p:spTree>
    <p:extLst>
      <p:ext uri="{BB962C8B-B14F-4D97-AF65-F5344CB8AC3E}">
        <p14:creationId xmlns:p14="http://schemas.microsoft.com/office/powerpoint/2010/main" val="201787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ritannica.com/science/census" TargetMode="External"/><Relationship Id="rId3" Type="http://schemas.openxmlformats.org/officeDocument/2006/relationships/hyperlink" Target="https://www.merriam-webster.com/dictionary/hypothetical" TargetMode="External"/><Relationship Id="rId7" Type="http://schemas.openxmlformats.org/officeDocument/2006/relationships/hyperlink" Target="https://www.britannica.com/place/United-State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ritannica.com/science/population-biology-and-anthropology" TargetMode="External"/><Relationship Id="rId5" Type="http://schemas.openxmlformats.org/officeDocument/2006/relationships/hyperlink" Target="https://www.britannica.com/science/mortality-demography" TargetMode="External"/><Relationship Id="rId4" Type="http://schemas.openxmlformats.org/officeDocument/2006/relationships/hyperlink" Target="https://www.britannica.com/science/death" TargetMode="External"/><Relationship Id="rId9" Type="http://schemas.openxmlformats.org/officeDocument/2006/relationships/hyperlink" Target="https://www.britannica.com/science/vital-rat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period life table (what happens to a hypothetical cohort that experience age-specific mortality rate from a particular period in time throughout their lives). </a:t>
            </a:r>
          </a:p>
          <a:p>
            <a:pPr fontAlgn="base">
              <a:lnSpc>
                <a:spcPct val="120000"/>
              </a:lnSpc>
            </a:pPr>
            <a:endParaRPr lang="en-US" sz="4400" b="1" dirty="0"/>
          </a:p>
          <a:p>
            <a:pPr fontAlgn="base"/>
            <a:endParaRPr lang="en-US" b="1" dirty="0"/>
          </a:p>
          <a:p>
            <a:pPr fontAlgn="base"/>
            <a:r>
              <a:rPr lang="en-US" b="1" dirty="0"/>
              <a:t>Life expectancy</a:t>
            </a:r>
            <a:r>
              <a:rPr lang="en-US" dirty="0"/>
              <a:t>, estimate of the average number of additional years that a person of a given age can expect to live. The most common measure of life expectancy is life expectancy at birth. Life expectancy is a </a:t>
            </a:r>
            <a:r>
              <a:rPr lang="en-US" dirty="0">
                <a:hlinkClick r:id="rId3"/>
              </a:rPr>
              <a:t>hypothetical</a:t>
            </a:r>
            <a:r>
              <a:rPr lang="en-US" dirty="0"/>
              <a:t> measure. It assumes that the age-specific </a:t>
            </a:r>
            <a:r>
              <a:rPr lang="en-US" dirty="0">
                <a:hlinkClick r:id="rId4"/>
              </a:rPr>
              <a:t>death</a:t>
            </a:r>
            <a:r>
              <a:rPr lang="en-US" dirty="0"/>
              <a:t> rates for the year in question will apply throughout the lifetime of individuals born in that year. The estimate, in effect, projects the age-specific </a:t>
            </a:r>
            <a:r>
              <a:rPr lang="en-US" dirty="0">
                <a:hlinkClick r:id="rId5"/>
              </a:rPr>
              <a:t>mortality</a:t>
            </a:r>
            <a:r>
              <a:rPr lang="en-US" dirty="0"/>
              <a:t>(death) rates for a given period over the entire lifetime of the </a:t>
            </a:r>
            <a:r>
              <a:rPr lang="en-US" dirty="0">
                <a:hlinkClick r:id="rId6"/>
              </a:rPr>
              <a:t>population</a:t>
            </a:r>
            <a:r>
              <a:rPr lang="en-US" dirty="0"/>
              <a:t> born (or alive) during that time. The measure differs considerably by sex, age, race, and geographic location. Therefore, life expectancy is commonly given for specific categories, rather than for the population in general. For example, the life expectancy for white females in the </a:t>
            </a:r>
            <a:r>
              <a:rPr lang="en-US" dirty="0">
                <a:hlinkClick r:id="rId7"/>
              </a:rPr>
              <a:t>United States</a:t>
            </a:r>
            <a:r>
              <a:rPr lang="en-US" dirty="0"/>
              <a:t> who were born in 2003 is 80.4 years.</a:t>
            </a:r>
          </a:p>
          <a:p>
            <a:pPr fontAlgn="base"/>
            <a:r>
              <a:rPr lang="en-US" dirty="0"/>
              <a:t>Life expectancy reflects local conditions. In less-developed countries, life expectancy at birth is relatively low, compared with more-developed countries. In some less-developed countries, life expectancy at birth may be lower than life expectancy at age 1, because of high infant mortality rates (commonly due to infectious disease or lack of access to a clean water supply).</a:t>
            </a:r>
          </a:p>
          <a:p>
            <a:pPr fontAlgn="base"/>
            <a:r>
              <a:rPr lang="en-US" dirty="0"/>
              <a:t>Life expectancy is calculated by constructing a life table. A life table incorporates data on age-specific death rates for the population in question, which requires enumeration data for the number of people, and the number of deaths at each age for that population. Those numbers typically are derived from national </a:t>
            </a:r>
            <a:r>
              <a:rPr lang="en-US" dirty="0">
                <a:hlinkClick r:id="rId8"/>
              </a:rPr>
              <a:t>census</a:t>
            </a:r>
            <a:r>
              <a:rPr lang="en-US" dirty="0"/>
              <a:t> and </a:t>
            </a:r>
            <a:r>
              <a:rPr lang="en-US" dirty="0">
                <a:hlinkClick r:id="rId9"/>
              </a:rPr>
              <a:t>vital statistics</a:t>
            </a:r>
            <a:r>
              <a:rPr lang="en-US" dirty="0"/>
              <a:t> data, and from them the average life expectancy for each of the age groups within the population can be calculated.</a:t>
            </a:r>
          </a:p>
          <a:p>
            <a:pPr fontAlgn="base"/>
            <a:r>
              <a:rPr lang="en-US" dirty="0"/>
              <a:t>The potential accuracy of estimated life expectancy depends on the completeness of the census and death data available for the population in question. The completeness of that data varies from country to country. In the United States, for example, official complete life tables based on registered deaths have been prepared since 1900, in connection with the decennial census. Since 1945, annual abridged U.S. life tables have been published based on the annual death registration and estimates of the population. Complete life tables show life expectancy for every year of age, and abridged tables show life expectancy for 5- or 10-year age groups, rather than for single-year groups. National life tables for many countries are published by the United Nations in its </a:t>
            </a:r>
            <a:r>
              <a:rPr lang="en-US" i="1" dirty="0"/>
              <a:t>Demographic Yearbook</a:t>
            </a:r>
            <a:r>
              <a:rPr lang="en-US" dirty="0"/>
              <a:t>.</a:t>
            </a:r>
          </a:p>
          <a:p>
            <a:pPr fontAlgn="base"/>
            <a:r>
              <a:rPr lang="en-US" dirty="0"/>
              <a:t>Another life expectancy calculation is healthy life expectancy (or disability-free life expectancy), which is the average number of years a person is expected to live in good health, or without disability, given current age-specific mortality rates and disease and disability prevalence rates. Calculation of those figures requires reliable health statistics as well as mortality and census data.</a:t>
            </a:r>
          </a:p>
          <a:p>
            <a:r>
              <a:rPr lang="en-US" dirty="0"/>
              <a:t>https://</a:t>
            </a:r>
            <a:r>
              <a:rPr lang="en-US" dirty="0" err="1"/>
              <a:t>www.britannica.com</a:t>
            </a:r>
            <a:r>
              <a:rPr lang="en-US" dirty="0"/>
              <a:t>/science/life-expectancy</a:t>
            </a:r>
            <a:br>
              <a:rPr lang="en-US" dirty="0"/>
            </a:b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1C226C7-3FDB-734A-AB9E-9D6A1081DD2B}" type="slidenum">
              <a:rPr lang="en-US" smtClean="0"/>
              <a:t>3</a:t>
            </a:fld>
            <a:endParaRPr lang="en-US"/>
          </a:p>
        </p:txBody>
      </p:sp>
    </p:spTree>
    <p:extLst>
      <p:ext uri="{BB962C8B-B14F-4D97-AF65-F5344CB8AC3E}">
        <p14:creationId xmlns:p14="http://schemas.microsoft.com/office/powerpoint/2010/main" val="175009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5414B-87FA-DD41-B2F7-6611F9C339D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5414B-87FA-DD41-B2F7-6611F9C339D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5414B-87FA-DD41-B2F7-6611F9C339D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5414B-87FA-DD41-B2F7-6611F9C339D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5414B-87FA-DD41-B2F7-6611F9C339D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5414B-87FA-DD41-B2F7-6611F9C339D4}"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5414B-87FA-DD41-B2F7-6611F9C339D4}"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5414B-87FA-DD41-B2F7-6611F9C339D4}"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5414B-87FA-DD41-B2F7-6611F9C339D4}"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5414B-87FA-DD41-B2F7-6611F9C339D4}"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5414B-87FA-DD41-B2F7-6611F9C339D4}"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3B368-5012-0745-80C7-4A31FCF4AE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accent6">
                <a:lumMod val="5000"/>
                <a:lumOff val="95000"/>
              </a:schemeClr>
            </a:gs>
            <a:gs pos="97000">
              <a:schemeClr val="accent6">
                <a:lumMod val="45000"/>
                <a:lumOff val="55000"/>
              </a:schemeClr>
            </a:gs>
            <a:gs pos="100000">
              <a:schemeClr val="accent6">
                <a:lumMod val="20000"/>
                <a:lumOff val="80000"/>
              </a:schemeClr>
            </a:gs>
            <a:gs pos="100000">
              <a:schemeClr val="accent6">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5414B-87FA-DD41-B2F7-6611F9C339D4}" type="datetimeFigureOut">
              <a:rPr lang="en-US" smtClean="0"/>
              <a:t>4/1/2019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3B368-5012-0745-80C7-4A31FCF4AE1E}" type="slidenum">
              <a:rPr lang="en-US" smtClean="0"/>
              <a:t>‹#›</a:t>
            </a:fld>
            <a:endParaRPr lang="en-US"/>
          </a:p>
        </p:txBody>
      </p:sp>
    </p:spTree>
    <p:extLst>
      <p:ext uri="{BB962C8B-B14F-4D97-AF65-F5344CB8AC3E}">
        <p14:creationId xmlns:p14="http://schemas.microsoft.com/office/powerpoint/2010/main" val="1624980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2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21.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tiff"/><Relationship Id="rId1" Type="http://schemas.openxmlformats.org/officeDocument/2006/relationships/slideLayout" Target="../slideLayouts/slideLayout2.xml"/><Relationship Id="rId4" Type="http://schemas.openxmlformats.org/officeDocument/2006/relationships/image" Target="../media/image54.tiff"/></Relationships>
</file>

<file path=ppt/slides/_rels/slide48.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image" Target="../media/image55.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image" Target="../media/image62.tiff"/><Relationship Id="rId1" Type="http://schemas.openxmlformats.org/officeDocument/2006/relationships/slideLayout" Target="../slideLayouts/slideLayout2.xml"/><Relationship Id="rId5" Type="http://schemas.openxmlformats.org/officeDocument/2006/relationships/image" Target="../media/image65.tiff"/><Relationship Id="rId4" Type="http://schemas.openxmlformats.org/officeDocument/2006/relationships/image" Target="../media/image64.tif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tiff"/><Relationship Id="rId2" Type="http://schemas.openxmlformats.org/officeDocument/2006/relationships/image" Target="../media/image6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8605" y="491317"/>
            <a:ext cx="6226791" cy="1285733"/>
          </a:xfrm>
        </p:spPr>
        <p:txBody>
          <a:bodyPr>
            <a:normAutofit fontScale="90000"/>
          </a:bodyPr>
          <a:lstStyle/>
          <a:p>
            <a:pPr>
              <a:lnSpc>
                <a:spcPct val="100000"/>
              </a:lnSpc>
            </a:pPr>
            <a:r>
              <a:rPr lang="en-US" sz="3600" b="1" dirty="0">
                <a:latin typeface="+mn-lt"/>
                <a:ea typeface="Arial" charset="0"/>
                <a:cs typeface="Arial" charset="0"/>
              </a:rPr>
              <a:t>Sexy and Brainy: </a:t>
            </a:r>
            <a:br>
              <a:rPr lang="en-US" sz="3600" b="1" dirty="0">
                <a:latin typeface="+mn-lt"/>
                <a:ea typeface="Arial" charset="0"/>
                <a:cs typeface="Arial" charset="0"/>
              </a:rPr>
            </a:br>
            <a:r>
              <a:rPr lang="en-US" sz="3600" b="1" dirty="0">
                <a:latin typeface="+mn-lt"/>
                <a:ea typeface="Arial" charset="0"/>
                <a:cs typeface="Arial" charset="0"/>
              </a:rPr>
              <a:t>How Do They Go Together in Aging?</a:t>
            </a:r>
          </a:p>
        </p:txBody>
      </p:sp>
      <p:sp>
        <p:nvSpPr>
          <p:cNvPr id="3" name="Subtitle 2"/>
          <p:cNvSpPr>
            <a:spLocks noGrp="1"/>
          </p:cNvSpPr>
          <p:nvPr>
            <p:ph type="subTitle" idx="1"/>
          </p:nvPr>
        </p:nvSpPr>
        <p:spPr>
          <a:xfrm>
            <a:off x="1143000" y="2088940"/>
            <a:ext cx="6858000" cy="1283318"/>
          </a:xfrm>
        </p:spPr>
        <p:txBody>
          <a:bodyPr>
            <a:noAutofit/>
          </a:bodyPr>
          <a:lstStyle/>
          <a:p>
            <a:r>
              <a:rPr lang="en-US" sz="2000" b="1" dirty="0">
                <a:latin typeface="Arial" charset="0"/>
                <a:ea typeface="Arial" charset="0"/>
                <a:cs typeface="Arial" charset="0"/>
              </a:rPr>
              <a:t>Jing Chen, PHD</a:t>
            </a:r>
          </a:p>
          <a:p>
            <a:r>
              <a:rPr lang="en-US" sz="2000" b="1" dirty="0">
                <a:latin typeface="Arial" charset="0"/>
                <a:ea typeface="Arial" charset="0"/>
                <a:cs typeface="Arial" charset="0"/>
              </a:rPr>
              <a:t>Department of Psychology</a:t>
            </a:r>
          </a:p>
          <a:p>
            <a:r>
              <a:rPr lang="en-US" sz="2000" b="1" dirty="0">
                <a:latin typeface="Arial" charset="0"/>
                <a:ea typeface="Arial" charset="0"/>
                <a:cs typeface="Arial" charset="0"/>
              </a:rPr>
              <a:t>Grand Valley State University</a:t>
            </a:r>
          </a:p>
          <a:p>
            <a:endParaRPr lang="en-US" sz="2000" b="1" dirty="0">
              <a:latin typeface="Arial" charset="0"/>
              <a:ea typeface="Arial" charset="0"/>
              <a:cs typeface="Arial" charset="0"/>
            </a:endParaRPr>
          </a:p>
        </p:txBody>
      </p:sp>
      <p:pic>
        <p:nvPicPr>
          <p:cNvPr id="5" name="Picture 4">
            <a:extLst>
              <a:ext uri="{FF2B5EF4-FFF2-40B4-BE49-F238E27FC236}">
                <a16:creationId xmlns:a16="http://schemas.microsoft.com/office/drawing/2014/main" id="{24434515-78B0-0A40-9C62-12F70606D54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562066"/>
            <a:ext cx="9144000" cy="3439235"/>
          </a:xfrm>
          <a:prstGeom prst="rect">
            <a:avLst/>
          </a:prstGeom>
        </p:spPr>
      </p:pic>
    </p:spTree>
    <p:extLst>
      <p:ext uri="{BB962C8B-B14F-4D97-AF65-F5344CB8AC3E}">
        <p14:creationId xmlns:p14="http://schemas.microsoft.com/office/powerpoint/2010/main" val="1680228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CC3F8C96-DF76-1949-BDF9-CB23123C0B93}"/>
              </a:ext>
            </a:extLst>
          </p:cNvPr>
          <p:cNvSpPr txBox="1"/>
          <p:nvPr/>
        </p:nvSpPr>
        <p:spPr>
          <a:xfrm>
            <a:off x="608614" y="530871"/>
            <a:ext cx="8030418"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algn="ctr">
              <a:spcBef>
                <a:spcPts val="0"/>
              </a:spcBef>
              <a:spcAft>
                <a:spcPts val="0"/>
              </a:spcAft>
            </a:pPr>
            <a:r>
              <a:rPr lang="en-US" sz="2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Reasons for Lack of Sexual Activity among Survey Respondents Who Had Not Had Sex during the Previous 3 Months</a:t>
            </a:r>
            <a:endParaRPr lang="en-US" sz="2000" dirty="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290633B-392B-E642-B65A-1B792AC459A1}"/>
              </a:ext>
            </a:extLst>
          </p:cNvPr>
          <p:cNvSpPr/>
          <p:nvPr/>
        </p:nvSpPr>
        <p:spPr>
          <a:xfrm>
            <a:off x="3412584" y="6198307"/>
            <a:ext cx="2449774" cy="427681"/>
          </a:xfrm>
          <a:prstGeom prst="rect">
            <a:avLst/>
          </a:prstGeom>
        </p:spPr>
        <p:txBody>
          <a:bodyPr wrap="square">
            <a:spAutoFit/>
          </a:bodyPr>
          <a:lstStyle/>
          <a:p>
            <a:pPr fontAlgn="base">
              <a:lnSpc>
                <a:spcPct val="120000"/>
              </a:lnSpc>
            </a:pPr>
            <a:r>
              <a:rPr lang="en-US" sz="2000" b="1" dirty="0">
                <a:latin typeface="Arial" panose="020B0604020202020204" pitchFamily="34" charset="0"/>
                <a:cs typeface="Arial" panose="020B0604020202020204" pitchFamily="34" charset="0"/>
              </a:rPr>
              <a:t>Lindau et al., 2007</a:t>
            </a:r>
          </a:p>
        </p:txBody>
      </p:sp>
      <p:graphicFrame>
        <p:nvGraphicFramePr>
          <p:cNvPr id="2" name="Table 1">
            <a:extLst>
              <a:ext uri="{FF2B5EF4-FFF2-40B4-BE49-F238E27FC236}">
                <a16:creationId xmlns:a16="http://schemas.microsoft.com/office/drawing/2014/main" id="{2BB9B19D-472F-9542-9E43-766F833C72F3}"/>
              </a:ext>
            </a:extLst>
          </p:cNvPr>
          <p:cNvGraphicFramePr>
            <a:graphicFrameLocks noGrp="1"/>
          </p:cNvGraphicFramePr>
          <p:nvPr>
            <p:extLst>
              <p:ext uri="{D42A27DB-BD31-4B8C-83A1-F6EECF244321}">
                <p14:modId xmlns:p14="http://schemas.microsoft.com/office/powerpoint/2010/main" val="1892114012"/>
              </p:ext>
            </p:extLst>
          </p:nvPr>
        </p:nvGraphicFramePr>
        <p:xfrm>
          <a:off x="372546" y="1361586"/>
          <a:ext cx="8502554" cy="4511040"/>
        </p:xfrm>
        <a:graphic>
          <a:graphicData uri="http://schemas.openxmlformats.org/drawingml/2006/table">
            <a:tbl>
              <a:tblPr firstRow="1" firstCol="1" bandRow="1">
                <a:tableStyleId>{5C22544A-7EE6-4342-B048-85BDC9FD1C3A}</a:tableStyleId>
              </a:tblPr>
              <a:tblGrid>
                <a:gridCol w="3785119">
                  <a:extLst>
                    <a:ext uri="{9D8B030D-6E8A-4147-A177-3AD203B41FA5}">
                      <a16:colId xmlns:a16="http://schemas.microsoft.com/office/drawing/2014/main" val="3923271194"/>
                    </a:ext>
                  </a:extLst>
                </a:gridCol>
                <a:gridCol w="773350">
                  <a:extLst>
                    <a:ext uri="{9D8B030D-6E8A-4147-A177-3AD203B41FA5}">
                      <a16:colId xmlns:a16="http://schemas.microsoft.com/office/drawing/2014/main" val="1010310293"/>
                    </a:ext>
                  </a:extLst>
                </a:gridCol>
                <a:gridCol w="773350">
                  <a:extLst>
                    <a:ext uri="{9D8B030D-6E8A-4147-A177-3AD203B41FA5}">
                      <a16:colId xmlns:a16="http://schemas.microsoft.com/office/drawing/2014/main" val="3420790156"/>
                    </a:ext>
                  </a:extLst>
                </a:gridCol>
                <a:gridCol w="860208">
                  <a:extLst>
                    <a:ext uri="{9D8B030D-6E8A-4147-A177-3AD203B41FA5}">
                      <a16:colId xmlns:a16="http://schemas.microsoft.com/office/drawing/2014/main" val="2922703337"/>
                    </a:ext>
                  </a:extLst>
                </a:gridCol>
                <a:gridCol w="686492">
                  <a:extLst>
                    <a:ext uri="{9D8B030D-6E8A-4147-A177-3AD203B41FA5}">
                      <a16:colId xmlns:a16="http://schemas.microsoft.com/office/drawing/2014/main" val="2698757129"/>
                    </a:ext>
                  </a:extLst>
                </a:gridCol>
                <a:gridCol w="773350">
                  <a:extLst>
                    <a:ext uri="{9D8B030D-6E8A-4147-A177-3AD203B41FA5}">
                      <a16:colId xmlns:a16="http://schemas.microsoft.com/office/drawing/2014/main" val="2074809150"/>
                    </a:ext>
                  </a:extLst>
                </a:gridCol>
                <a:gridCol w="850685">
                  <a:extLst>
                    <a:ext uri="{9D8B030D-6E8A-4147-A177-3AD203B41FA5}">
                      <a16:colId xmlns:a16="http://schemas.microsoft.com/office/drawing/2014/main" val="949041756"/>
                    </a:ext>
                  </a:extLst>
                </a:gridCol>
              </a:tblGrid>
              <a:tr h="286385">
                <a:tc>
                  <a:txBody>
                    <a:bodyPr/>
                    <a:lstStyle/>
                    <a:p>
                      <a:pPr marL="0" marR="0" algn="l">
                        <a:spcBef>
                          <a:spcPts val="0"/>
                        </a:spcBef>
                        <a:spcAft>
                          <a:spcPts val="0"/>
                        </a:spcAft>
                      </a:pPr>
                      <a:endParaRPr lang="en-US" sz="1800" b="1" dirty="0">
                        <a:effectLst/>
                      </a:endParaRPr>
                    </a:p>
                    <a:p>
                      <a:pPr marL="0" marR="0" algn="l">
                        <a:spcBef>
                          <a:spcPts val="0"/>
                        </a:spcBef>
                        <a:spcAft>
                          <a:spcPts val="0"/>
                        </a:spcAft>
                      </a:pPr>
                      <a:r>
                        <a:rPr lang="en-US" sz="1800" b="1" dirty="0">
                          <a:effectLst/>
                        </a:rPr>
                        <a:t>Reason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1600" b="1" dirty="0">
                          <a:effectLst/>
                        </a:rPr>
                        <a:t>Respondents with Spousal or Intimate Relationship</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dirty="0">
                          <a:effectLst/>
                        </a:rPr>
                        <a:t>Respondents without Spousal or Intimate Relationship</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2424042"/>
                  </a:ext>
                </a:extLst>
              </a:tr>
              <a:tr h="238125">
                <a:tc>
                  <a:txBody>
                    <a:bodyPr/>
                    <a:lstStyle/>
                    <a:p>
                      <a:pPr marL="0" marR="0" algn="l">
                        <a:spcBef>
                          <a:spcPts val="0"/>
                        </a:spcBef>
                        <a:spcAft>
                          <a:spcPts val="0"/>
                        </a:spcAft>
                      </a:pPr>
                      <a:r>
                        <a:rPr lang="en-US" sz="1600" b="1">
                          <a:effectLst/>
                        </a:rPr>
                        <a:t>Age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57-64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65-74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75-85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57-64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65-74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75-85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6411208"/>
                  </a:ext>
                </a:extLst>
              </a:tr>
              <a:tr h="238125">
                <a:tc>
                  <a:txBody>
                    <a:bodyPr/>
                    <a:lstStyle/>
                    <a:p>
                      <a:pPr marL="0" marR="0" algn="l">
                        <a:spcBef>
                          <a:spcPts val="0"/>
                        </a:spcBef>
                        <a:spcAft>
                          <a:spcPts val="0"/>
                        </a:spcAft>
                      </a:pPr>
                      <a:r>
                        <a:rPr lang="en-US" sz="1600" b="1">
                          <a:effectLst/>
                        </a:rPr>
                        <a:t>Lack of interest in sex—%</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0906910"/>
                  </a:ext>
                </a:extLst>
              </a:tr>
              <a:tr h="253365">
                <a:tc>
                  <a:txBody>
                    <a:bodyPr/>
                    <a:lstStyle/>
                    <a:p>
                      <a:pPr marL="0" marR="0" algn="l">
                        <a:spcBef>
                          <a:spcPts val="0"/>
                        </a:spcBef>
                        <a:spcAft>
                          <a:spcPts val="0"/>
                        </a:spcAft>
                      </a:pPr>
                      <a:r>
                        <a:rPr lang="en-US" sz="1600" b="1">
                          <a:effectLst/>
                        </a:rPr>
                        <a:t>     Men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13.5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11.7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19.1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18.3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22.0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32.1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5123645"/>
                  </a:ext>
                </a:extLst>
              </a:tr>
              <a:tr h="238125">
                <a:tc>
                  <a:txBody>
                    <a:bodyPr/>
                    <a:lstStyle/>
                    <a:p>
                      <a:pPr marL="0" marR="0" algn="l">
                        <a:spcBef>
                          <a:spcPts val="0"/>
                        </a:spcBef>
                        <a:spcAft>
                          <a:spcPts val="0"/>
                        </a:spcAft>
                      </a:pPr>
                      <a:r>
                        <a:rPr lang="en-US" sz="1600" b="1">
                          <a:effectLst/>
                        </a:rPr>
                        <a:t>     Women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23.8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25.0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24.9</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43.0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47.0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60.3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5142701"/>
                  </a:ext>
                </a:extLst>
              </a:tr>
              <a:tr h="238125">
                <a:tc>
                  <a:txBody>
                    <a:bodyPr/>
                    <a:lstStyle/>
                    <a:p>
                      <a:pPr marL="0" marR="0" algn="l">
                        <a:spcBef>
                          <a:spcPts val="0"/>
                        </a:spcBef>
                        <a:spcAft>
                          <a:spcPts val="0"/>
                        </a:spcAft>
                      </a:pPr>
                      <a:r>
                        <a:rPr lang="en-US" sz="1600" b="1">
                          <a:effectLst/>
                        </a:rPr>
                        <a:t>Partner not interested in sex—%</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886690"/>
                  </a:ext>
                </a:extLst>
              </a:tr>
              <a:tr h="253365">
                <a:tc>
                  <a:txBody>
                    <a:bodyPr/>
                    <a:lstStyle/>
                    <a:p>
                      <a:pPr marL="0" marR="0" algn="l">
                        <a:spcBef>
                          <a:spcPts val="0"/>
                        </a:spcBef>
                        <a:spcAft>
                          <a:spcPts val="0"/>
                        </a:spcAft>
                      </a:pPr>
                      <a:r>
                        <a:rPr lang="en-US" sz="1600" b="1">
                          <a:effectLst/>
                        </a:rPr>
                        <a:t>     Men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29.5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10.3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16.8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615507"/>
                  </a:ext>
                </a:extLst>
              </a:tr>
              <a:tr h="238125">
                <a:tc>
                  <a:txBody>
                    <a:bodyPr/>
                    <a:lstStyle/>
                    <a:p>
                      <a:pPr marL="0" marR="0" algn="l">
                        <a:spcBef>
                          <a:spcPts val="0"/>
                        </a:spcBef>
                        <a:spcAft>
                          <a:spcPts val="0"/>
                        </a:spcAft>
                      </a:pPr>
                      <a:r>
                        <a:rPr lang="en-US" sz="1600" b="1">
                          <a:effectLst/>
                        </a:rPr>
                        <a:t>     Women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19.2</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19.8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15.8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5645410"/>
                  </a:ext>
                </a:extLst>
              </a:tr>
              <a:tr h="238125">
                <a:tc>
                  <a:txBody>
                    <a:bodyPr/>
                    <a:lstStyle/>
                    <a:p>
                      <a:pPr marL="0" marR="0" algn="l">
                        <a:spcBef>
                          <a:spcPts val="0"/>
                        </a:spcBef>
                        <a:spcAft>
                          <a:spcPts val="0"/>
                        </a:spcAft>
                      </a:pPr>
                      <a:r>
                        <a:rPr lang="en-US" sz="1600" b="1">
                          <a:effectLst/>
                        </a:rPr>
                        <a:t>Physical health problems or limitations—%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475003"/>
                  </a:ext>
                </a:extLst>
              </a:tr>
              <a:tr h="253365">
                <a:tc>
                  <a:txBody>
                    <a:bodyPr/>
                    <a:lstStyle/>
                    <a:p>
                      <a:pPr marL="0" marR="0" algn="l">
                        <a:spcBef>
                          <a:spcPts val="0"/>
                        </a:spcBef>
                        <a:spcAft>
                          <a:spcPts val="0"/>
                        </a:spcAft>
                      </a:pPr>
                      <a:r>
                        <a:rPr lang="en-US" sz="1600" b="1">
                          <a:effectLst/>
                        </a:rPr>
                        <a:t>     Men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40.3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56.6</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61.4</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27.4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15.7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28.3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4868376"/>
                  </a:ext>
                </a:extLst>
              </a:tr>
              <a:tr h="238125">
                <a:tc>
                  <a:txBody>
                    <a:bodyPr/>
                    <a:lstStyle/>
                    <a:p>
                      <a:pPr marL="0" marR="0" algn="l">
                        <a:spcBef>
                          <a:spcPts val="0"/>
                        </a:spcBef>
                        <a:spcAft>
                          <a:spcPts val="0"/>
                        </a:spcAft>
                      </a:pPr>
                      <a:r>
                        <a:rPr lang="en-US" sz="1600" b="1">
                          <a:effectLst/>
                        </a:rPr>
                        <a:t>     Women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16.8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16.7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24.8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9.2</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4.4</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4.7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4031662"/>
                  </a:ext>
                </a:extLst>
              </a:tr>
              <a:tr h="238125">
                <a:tc>
                  <a:txBody>
                    <a:bodyPr/>
                    <a:lstStyle/>
                    <a:p>
                      <a:pPr marL="0" marR="0" algn="l">
                        <a:spcBef>
                          <a:spcPts val="0"/>
                        </a:spcBef>
                        <a:spcAft>
                          <a:spcPts val="0"/>
                        </a:spcAft>
                      </a:pPr>
                      <a:r>
                        <a:rPr lang="en-US" sz="1600" b="1">
                          <a:effectLst/>
                        </a:rPr>
                        <a:t>Partner’s physical health problems or limitations—%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8423933"/>
                  </a:ext>
                </a:extLst>
              </a:tr>
              <a:tr h="253365">
                <a:tc>
                  <a:txBody>
                    <a:bodyPr/>
                    <a:lstStyle/>
                    <a:p>
                      <a:pPr marL="0" marR="0" algn="l">
                        <a:spcBef>
                          <a:spcPts val="0"/>
                        </a:spcBef>
                        <a:spcAft>
                          <a:spcPts val="0"/>
                        </a:spcAft>
                      </a:pPr>
                      <a:r>
                        <a:rPr lang="en-US" sz="1600" b="1">
                          <a:effectLst/>
                        </a:rPr>
                        <a:t>     Men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20.1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31.3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22.7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301767"/>
                  </a:ext>
                </a:extLst>
              </a:tr>
              <a:tr h="238125">
                <a:tc>
                  <a:txBody>
                    <a:bodyPr/>
                    <a:lstStyle/>
                    <a:p>
                      <a:pPr marL="0" marR="0" algn="l">
                        <a:spcBef>
                          <a:spcPts val="0"/>
                        </a:spcBef>
                        <a:spcAft>
                          <a:spcPts val="0"/>
                        </a:spcAft>
                      </a:pPr>
                      <a:r>
                        <a:rPr lang="en-US" sz="1600" b="1" dirty="0">
                          <a:effectLst/>
                        </a:rPr>
                        <a:t>     Women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63.2</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63.4</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64.8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9191441"/>
                  </a:ext>
                </a:extLst>
              </a:tr>
            </a:tbl>
          </a:graphicData>
        </a:graphic>
      </p:graphicFrame>
    </p:spTree>
    <p:extLst>
      <p:ext uri="{BB962C8B-B14F-4D97-AF65-F5344CB8AC3E}">
        <p14:creationId xmlns:p14="http://schemas.microsoft.com/office/powerpoint/2010/main" val="325363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924AC4-C65C-8C42-92C4-C9596B1B2C31}"/>
              </a:ext>
            </a:extLst>
          </p:cNvPr>
          <p:cNvSpPr/>
          <p:nvPr/>
        </p:nvSpPr>
        <p:spPr>
          <a:xfrm>
            <a:off x="301956" y="329726"/>
            <a:ext cx="8842044" cy="110799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 study of community-dwelling older postmenopausal women </a:t>
            </a:r>
          </a:p>
          <a:p>
            <a:pPr algn="ctr">
              <a:spcBef>
                <a:spcPts val="600"/>
              </a:spcBef>
            </a:pPr>
            <a:r>
              <a:rPr lang="en-US" b="1" dirty="0">
                <a:latin typeface="Arial" panose="020B0604020202020204" pitchFamily="34" charset="0"/>
                <a:cs typeface="Arial" panose="020B0604020202020204" pitchFamily="34" charset="0"/>
              </a:rPr>
              <a:t>N= 1235, Age: 60-89 (Mean=73.6)</a:t>
            </a:r>
          </a:p>
          <a:p>
            <a:pPr algn="ctr">
              <a:spcBef>
                <a:spcPts val="600"/>
              </a:spcBef>
            </a:pPr>
            <a:r>
              <a:rPr lang="en-US" b="1" dirty="0">
                <a:latin typeface="Arial" panose="020B0604020202020204" pitchFamily="34" charset="0"/>
                <a:cs typeface="Arial" panose="020B0604020202020204" pitchFamily="34" charset="0"/>
              </a:rPr>
              <a:t>53% were married or in an intimate relationship. </a:t>
            </a:r>
          </a:p>
        </p:txBody>
      </p:sp>
      <p:graphicFrame>
        <p:nvGraphicFramePr>
          <p:cNvPr id="6" name="Table 5">
            <a:extLst>
              <a:ext uri="{FF2B5EF4-FFF2-40B4-BE49-F238E27FC236}">
                <a16:creationId xmlns:a16="http://schemas.microsoft.com/office/drawing/2014/main" id="{89A7A436-A8E4-B242-AF77-A9EE4C1FE9E0}"/>
              </a:ext>
            </a:extLst>
          </p:cNvPr>
          <p:cNvGraphicFramePr>
            <a:graphicFrameLocks noGrp="1"/>
          </p:cNvGraphicFramePr>
          <p:nvPr>
            <p:extLst>
              <p:ext uri="{D42A27DB-BD31-4B8C-83A1-F6EECF244321}">
                <p14:modId xmlns:p14="http://schemas.microsoft.com/office/powerpoint/2010/main" val="4287637290"/>
              </p:ext>
            </p:extLst>
          </p:nvPr>
        </p:nvGraphicFramePr>
        <p:xfrm>
          <a:off x="198303" y="1736329"/>
          <a:ext cx="8742887" cy="3327400"/>
        </p:xfrm>
        <a:graphic>
          <a:graphicData uri="http://schemas.openxmlformats.org/drawingml/2006/table">
            <a:tbl>
              <a:tblPr firstRow="1" bandRow="1">
                <a:tableStyleId>{5C22544A-7EE6-4342-B048-85BDC9FD1C3A}</a:tableStyleId>
              </a:tblPr>
              <a:tblGrid>
                <a:gridCol w="2278848">
                  <a:extLst>
                    <a:ext uri="{9D8B030D-6E8A-4147-A177-3AD203B41FA5}">
                      <a16:colId xmlns:a16="http://schemas.microsoft.com/office/drawing/2014/main" val="1696712568"/>
                    </a:ext>
                  </a:extLst>
                </a:gridCol>
                <a:gridCol w="2056815">
                  <a:extLst>
                    <a:ext uri="{9D8B030D-6E8A-4147-A177-3AD203B41FA5}">
                      <a16:colId xmlns:a16="http://schemas.microsoft.com/office/drawing/2014/main" val="1642310958"/>
                    </a:ext>
                  </a:extLst>
                </a:gridCol>
                <a:gridCol w="2203612">
                  <a:extLst>
                    <a:ext uri="{9D8B030D-6E8A-4147-A177-3AD203B41FA5}">
                      <a16:colId xmlns:a16="http://schemas.microsoft.com/office/drawing/2014/main" val="2870920024"/>
                    </a:ext>
                  </a:extLst>
                </a:gridCol>
                <a:gridCol w="2203612">
                  <a:extLst>
                    <a:ext uri="{9D8B030D-6E8A-4147-A177-3AD203B41FA5}">
                      <a16:colId xmlns:a16="http://schemas.microsoft.com/office/drawing/2014/main" val="922225644"/>
                    </a:ext>
                  </a:extLst>
                </a:gridCol>
              </a:tblGrid>
              <a:tr h="370840">
                <a:tc>
                  <a:txBody>
                    <a:bodyPr/>
                    <a:lstStyle/>
                    <a:p>
                      <a:endParaRPr lang="en-US" dirty="0"/>
                    </a:p>
                  </a:txBody>
                  <a:tcPr/>
                </a:tc>
                <a:tc>
                  <a:txBody>
                    <a:bodyPr/>
                    <a:lstStyle/>
                    <a:p>
                      <a:pPr algn="ctr"/>
                      <a:r>
                        <a:rPr lang="en-US" dirty="0"/>
                        <a:t>60-69 (n=389)</a:t>
                      </a:r>
                    </a:p>
                  </a:txBody>
                  <a:tcPr/>
                </a:tc>
                <a:tc>
                  <a:txBody>
                    <a:bodyPr/>
                    <a:lstStyle/>
                    <a:p>
                      <a:pPr algn="ctr"/>
                      <a:r>
                        <a:rPr lang="en-US" dirty="0"/>
                        <a:t>70-79 (n=565)</a:t>
                      </a:r>
                    </a:p>
                  </a:txBody>
                  <a:tcPr/>
                </a:tc>
                <a:tc>
                  <a:txBody>
                    <a:bodyPr/>
                    <a:lstStyle/>
                    <a:p>
                      <a:pPr algn="ctr"/>
                      <a:r>
                        <a:rPr lang="en-US" dirty="0"/>
                        <a:t>80-89(n=281)</a:t>
                      </a:r>
                    </a:p>
                  </a:txBody>
                  <a:tcPr/>
                </a:tc>
                <a:extLst>
                  <a:ext uri="{0D108BD9-81ED-4DB2-BD59-A6C34878D82A}">
                    <a16:rowId xmlns:a16="http://schemas.microsoft.com/office/drawing/2014/main" val="213002137"/>
                  </a:ext>
                </a:extLst>
              </a:tr>
              <a:tr h="263003">
                <a:tc gridSpan="4">
                  <a:txBody>
                    <a:bodyPr/>
                    <a:lstStyle/>
                    <a:p>
                      <a:pPr algn="ctr"/>
                      <a:r>
                        <a:rPr lang="en-US" b="1" dirty="0"/>
                        <a:t>Sexual Activity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10607504"/>
                  </a:ext>
                </a:extLst>
              </a:tr>
              <a:tr h="370840">
                <a:tc gridSpan="4">
                  <a:txBody>
                    <a:bodyPr/>
                    <a:lstStyle/>
                    <a:p>
                      <a:pPr algn="l"/>
                      <a:r>
                        <a:rPr lang="en-US" b="1" dirty="0"/>
                        <a:t>Has sex been a part of your life in the last 6 months, either with or without a partner?</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89708258"/>
                  </a:ext>
                </a:extLst>
              </a:tr>
              <a:tr h="370840">
                <a:tc>
                  <a:txBody>
                    <a:bodyPr/>
                    <a:lstStyle/>
                    <a:p>
                      <a:r>
                        <a:rPr lang="en-US" dirty="0"/>
                        <a:t>Yes</a:t>
                      </a:r>
                    </a:p>
                  </a:txBody>
                  <a:tcPr/>
                </a:tc>
                <a:tc>
                  <a:txBody>
                    <a:bodyPr/>
                    <a:lstStyle/>
                    <a:p>
                      <a:pPr algn="ctr"/>
                      <a:r>
                        <a:rPr lang="en-US" dirty="0"/>
                        <a:t>51.7</a:t>
                      </a:r>
                    </a:p>
                  </a:txBody>
                  <a:tcPr/>
                </a:tc>
                <a:tc>
                  <a:txBody>
                    <a:bodyPr/>
                    <a:lstStyle/>
                    <a:p>
                      <a:pPr algn="ctr"/>
                      <a:r>
                        <a:rPr lang="en-US" dirty="0"/>
                        <a:t>32.6</a:t>
                      </a:r>
                    </a:p>
                  </a:txBody>
                  <a:tcPr/>
                </a:tc>
                <a:tc>
                  <a:txBody>
                    <a:bodyPr/>
                    <a:lstStyle/>
                    <a:p>
                      <a:pPr algn="ctr"/>
                      <a:r>
                        <a:rPr lang="en-US" dirty="0"/>
                        <a:t>13.5</a:t>
                      </a:r>
                    </a:p>
                  </a:txBody>
                  <a:tcPr/>
                </a:tc>
                <a:extLst>
                  <a:ext uri="{0D108BD9-81ED-4DB2-BD59-A6C34878D82A}">
                    <a16:rowId xmlns:a16="http://schemas.microsoft.com/office/drawing/2014/main" val="256164759"/>
                  </a:ext>
                </a:extLst>
              </a:tr>
              <a:tr h="370840">
                <a:tc>
                  <a:txBody>
                    <a:bodyPr/>
                    <a:lstStyle/>
                    <a:p>
                      <a:r>
                        <a:rPr lang="en-US" dirty="0"/>
                        <a:t>No</a:t>
                      </a:r>
                    </a:p>
                  </a:txBody>
                  <a:tcPr/>
                </a:tc>
                <a:tc>
                  <a:txBody>
                    <a:bodyPr/>
                    <a:lstStyle/>
                    <a:p>
                      <a:pPr algn="ctr"/>
                      <a:r>
                        <a:rPr lang="en-US" dirty="0"/>
                        <a:t>39.3</a:t>
                      </a:r>
                    </a:p>
                  </a:txBody>
                  <a:tcPr/>
                </a:tc>
                <a:tc>
                  <a:txBody>
                    <a:bodyPr/>
                    <a:lstStyle/>
                    <a:p>
                      <a:pPr algn="ctr"/>
                      <a:r>
                        <a:rPr lang="en-US" dirty="0"/>
                        <a:t>50.6</a:t>
                      </a:r>
                    </a:p>
                  </a:txBody>
                  <a:tcPr/>
                </a:tc>
                <a:tc>
                  <a:txBody>
                    <a:bodyPr/>
                    <a:lstStyle/>
                    <a:p>
                      <a:pPr algn="ctr"/>
                      <a:r>
                        <a:rPr lang="en-US" dirty="0"/>
                        <a:t>61.9</a:t>
                      </a:r>
                    </a:p>
                  </a:txBody>
                  <a:tcPr/>
                </a:tc>
                <a:extLst>
                  <a:ext uri="{0D108BD9-81ED-4DB2-BD59-A6C34878D82A}">
                    <a16:rowId xmlns:a16="http://schemas.microsoft.com/office/drawing/2014/main" val="1910499719"/>
                  </a:ext>
                </a:extLst>
              </a:tr>
              <a:tr h="370840">
                <a:tc>
                  <a:txBody>
                    <a:bodyPr/>
                    <a:lstStyle/>
                    <a:p>
                      <a:r>
                        <a:rPr lang="en-US" dirty="0"/>
                        <a:t>Missing</a:t>
                      </a:r>
                    </a:p>
                  </a:txBody>
                  <a:tcPr/>
                </a:tc>
                <a:tc>
                  <a:txBody>
                    <a:bodyPr/>
                    <a:lstStyle/>
                    <a:p>
                      <a:pPr algn="ctr"/>
                      <a:r>
                        <a:rPr lang="en-US" dirty="0"/>
                        <a:t>9</a:t>
                      </a:r>
                    </a:p>
                  </a:txBody>
                  <a:tcPr/>
                </a:tc>
                <a:tc>
                  <a:txBody>
                    <a:bodyPr/>
                    <a:lstStyle/>
                    <a:p>
                      <a:pPr algn="ctr"/>
                      <a:r>
                        <a:rPr lang="en-US" dirty="0"/>
                        <a:t>16.8</a:t>
                      </a:r>
                    </a:p>
                  </a:txBody>
                  <a:tcPr/>
                </a:tc>
                <a:tc>
                  <a:txBody>
                    <a:bodyPr/>
                    <a:lstStyle/>
                    <a:p>
                      <a:pPr algn="ctr"/>
                      <a:r>
                        <a:rPr lang="en-US" dirty="0"/>
                        <a:t>24.6</a:t>
                      </a:r>
                    </a:p>
                  </a:txBody>
                  <a:tcPr/>
                </a:tc>
                <a:extLst>
                  <a:ext uri="{0D108BD9-81ED-4DB2-BD59-A6C34878D82A}">
                    <a16:rowId xmlns:a16="http://schemas.microsoft.com/office/drawing/2014/main" val="3490227901"/>
                  </a:ext>
                </a:extLst>
              </a:tr>
              <a:tr h="370840">
                <a:tc gridSpan="4">
                  <a:txBody>
                    <a:bodyPr/>
                    <a:lstStyle/>
                    <a:p>
                      <a:pPr marL="12700" indent="-12700" algn="l">
                        <a:tabLst/>
                      </a:pPr>
                      <a:r>
                        <a:rPr lang="en-US" b="1" dirty="0"/>
                        <a:t>Reasons for sex not being a part of your life in the last 6 months</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76986713"/>
                  </a:ext>
                </a:extLst>
              </a:tr>
              <a:tr h="370840">
                <a:tc>
                  <a:txBody>
                    <a:bodyPr/>
                    <a:lstStyle/>
                    <a:p>
                      <a:r>
                        <a:rPr lang="en-US" dirty="0"/>
                        <a:t>Not interested</a:t>
                      </a:r>
                    </a:p>
                  </a:txBody>
                  <a:tcPr/>
                </a:tc>
                <a:tc>
                  <a:txBody>
                    <a:bodyPr/>
                    <a:lstStyle/>
                    <a:p>
                      <a:pPr algn="ctr"/>
                      <a:r>
                        <a:rPr lang="en-US" dirty="0"/>
                        <a:t>13.8</a:t>
                      </a:r>
                    </a:p>
                  </a:txBody>
                  <a:tcPr/>
                </a:tc>
                <a:tc>
                  <a:txBody>
                    <a:bodyPr/>
                    <a:lstStyle/>
                    <a:p>
                      <a:pPr algn="ctr"/>
                      <a:r>
                        <a:rPr lang="en-US" dirty="0"/>
                        <a:t>11.5</a:t>
                      </a:r>
                    </a:p>
                  </a:txBody>
                  <a:tcPr/>
                </a:tc>
                <a:tc>
                  <a:txBody>
                    <a:bodyPr/>
                    <a:lstStyle/>
                    <a:p>
                      <a:pPr algn="ctr"/>
                      <a:r>
                        <a:rPr lang="en-US" dirty="0"/>
                        <a:t>13.2</a:t>
                      </a:r>
                    </a:p>
                  </a:txBody>
                  <a:tcPr/>
                </a:tc>
                <a:extLst>
                  <a:ext uri="{0D108BD9-81ED-4DB2-BD59-A6C34878D82A}">
                    <a16:rowId xmlns:a16="http://schemas.microsoft.com/office/drawing/2014/main" val="211269177"/>
                  </a:ext>
                </a:extLst>
              </a:tr>
              <a:tr h="329138">
                <a:tc>
                  <a:txBody>
                    <a:bodyPr/>
                    <a:lstStyle/>
                    <a:p>
                      <a:r>
                        <a:rPr lang="en-US" dirty="0"/>
                        <a:t>Do not have a partner</a:t>
                      </a:r>
                    </a:p>
                  </a:txBody>
                  <a:tcPr/>
                </a:tc>
                <a:tc>
                  <a:txBody>
                    <a:bodyPr/>
                    <a:lstStyle/>
                    <a:p>
                      <a:pPr algn="ctr"/>
                      <a:r>
                        <a:rPr lang="en-US" dirty="0"/>
                        <a:t>39.2</a:t>
                      </a:r>
                    </a:p>
                  </a:txBody>
                  <a:tcPr/>
                </a:tc>
                <a:tc>
                  <a:txBody>
                    <a:bodyPr/>
                    <a:lstStyle/>
                    <a:p>
                      <a:pPr algn="ctr"/>
                      <a:r>
                        <a:rPr lang="en-US" dirty="0"/>
                        <a:t>40.1</a:t>
                      </a:r>
                    </a:p>
                  </a:txBody>
                  <a:tcPr/>
                </a:tc>
                <a:tc>
                  <a:txBody>
                    <a:bodyPr/>
                    <a:lstStyle/>
                    <a:p>
                      <a:pPr algn="ctr"/>
                      <a:r>
                        <a:rPr lang="en-US" dirty="0"/>
                        <a:t>52.3</a:t>
                      </a:r>
                    </a:p>
                  </a:txBody>
                  <a:tcPr/>
                </a:tc>
                <a:extLst>
                  <a:ext uri="{0D108BD9-81ED-4DB2-BD59-A6C34878D82A}">
                    <a16:rowId xmlns:a16="http://schemas.microsoft.com/office/drawing/2014/main" val="778403191"/>
                  </a:ext>
                </a:extLst>
              </a:tr>
            </a:tbl>
          </a:graphicData>
        </a:graphic>
      </p:graphicFrame>
      <p:sp>
        <p:nvSpPr>
          <p:cNvPr id="8" name="Rectangle 7">
            <a:extLst>
              <a:ext uri="{FF2B5EF4-FFF2-40B4-BE49-F238E27FC236}">
                <a16:creationId xmlns:a16="http://schemas.microsoft.com/office/drawing/2014/main" id="{E4040DEA-2070-9A49-AD39-72E50F600B9D}"/>
              </a:ext>
            </a:extLst>
          </p:cNvPr>
          <p:cNvSpPr/>
          <p:nvPr/>
        </p:nvSpPr>
        <p:spPr>
          <a:xfrm>
            <a:off x="2915974" y="5274946"/>
            <a:ext cx="3614008"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Thompson et al., 2011</a:t>
            </a:r>
            <a:endParaRPr lang="en-US" sz="20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02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0E4B44-3F51-FC4E-AEA5-1F21E87A3137}"/>
              </a:ext>
            </a:extLst>
          </p:cNvPr>
          <p:cNvPicPr>
            <a:picLocks noChangeAspect="1"/>
          </p:cNvPicPr>
          <p:nvPr/>
        </p:nvPicPr>
        <p:blipFill>
          <a:blip r:embed="rId2"/>
          <a:stretch>
            <a:fillRect/>
          </a:stretch>
        </p:blipFill>
        <p:spPr>
          <a:xfrm>
            <a:off x="114300" y="1465622"/>
            <a:ext cx="9017000" cy="2324100"/>
          </a:xfrm>
          <a:prstGeom prst="rect">
            <a:avLst/>
          </a:prstGeom>
        </p:spPr>
      </p:pic>
      <p:pic>
        <p:nvPicPr>
          <p:cNvPr id="5" name="Picture 4">
            <a:extLst>
              <a:ext uri="{FF2B5EF4-FFF2-40B4-BE49-F238E27FC236}">
                <a16:creationId xmlns:a16="http://schemas.microsoft.com/office/drawing/2014/main" id="{3A447899-70C1-D648-981D-870F7F198A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3325" y="614003"/>
            <a:ext cx="5540675" cy="1041400"/>
          </a:xfrm>
          <a:prstGeom prst="rect">
            <a:avLst/>
          </a:prstGeom>
        </p:spPr>
      </p:pic>
      <p:pic>
        <p:nvPicPr>
          <p:cNvPr id="6" name="Picture 5">
            <a:extLst>
              <a:ext uri="{FF2B5EF4-FFF2-40B4-BE49-F238E27FC236}">
                <a16:creationId xmlns:a16="http://schemas.microsoft.com/office/drawing/2014/main" id="{6825A94D-577D-784E-A923-516EBF40A54D}"/>
              </a:ext>
            </a:extLst>
          </p:cNvPr>
          <p:cNvPicPr>
            <a:picLocks noChangeAspect="1"/>
          </p:cNvPicPr>
          <p:nvPr/>
        </p:nvPicPr>
        <p:blipFill>
          <a:blip r:embed="rId4"/>
          <a:stretch>
            <a:fillRect/>
          </a:stretch>
        </p:blipFill>
        <p:spPr>
          <a:xfrm>
            <a:off x="228600" y="4678752"/>
            <a:ext cx="8788400" cy="2070100"/>
          </a:xfrm>
          <a:prstGeom prst="rect">
            <a:avLst/>
          </a:prstGeom>
        </p:spPr>
      </p:pic>
      <p:pic>
        <p:nvPicPr>
          <p:cNvPr id="7" name="Picture 6">
            <a:extLst>
              <a:ext uri="{FF2B5EF4-FFF2-40B4-BE49-F238E27FC236}">
                <a16:creationId xmlns:a16="http://schemas.microsoft.com/office/drawing/2014/main" id="{3990C018-28CC-D843-AB4D-D8CEF0298F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98859" y="4067033"/>
            <a:ext cx="5318141" cy="899186"/>
          </a:xfrm>
          <a:prstGeom prst="rect">
            <a:avLst/>
          </a:prstGeom>
        </p:spPr>
      </p:pic>
      <p:sp>
        <p:nvSpPr>
          <p:cNvPr id="8" name="Rectangle 7">
            <a:extLst>
              <a:ext uri="{FF2B5EF4-FFF2-40B4-BE49-F238E27FC236}">
                <a16:creationId xmlns:a16="http://schemas.microsoft.com/office/drawing/2014/main" id="{76CE2156-A91C-2448-8A46-4DF61BBC08A6}"/>
              </a:ext>
            </a:extLst>
          </p:cNvPr>
          <p:cNvSpPr/>
          <p:nvPr/>
        </p:nvSpPr>
        <p:spPr>
          <a:xfrm>
            <a:off x="3204836" y="213893"/>
            <a:ext cx="2835927"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Thompson et al., 2011</a:t>
            </a:r>
            <a:endParaRPr lang="en-US" sz="20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96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34B6A4-9762-7743-A614-7960646E28B6}"/>
              </a:ext>
            </a:extLst>
          </p:cNvPr>
          <p:cNvSpPr/>
          <p:nvPr/>
        </p:nvSpPr>
        <p:spPr>
          <a:xfrm>
            <a:off x="1335890" y="355447"/>
            <a:ext cx="6544101"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The English Longitudinal Study of Ageing</a:t>
            </a:r>
          </a:p>
        </p:txBody>
      </p:sp>
      <p:sp>
        <p:nvSpPr>
          <p:cNvPr id="4" name="Rectangle 3">
            <a:extLst>
              <a:ext uri="{FF2B5EF4-FFF2-40B4-BE49-F238E27FC236}">
                <a16:creationId xmlns:a16="http://schemas.microsoft.com/office/drawing/2014/main" id="{09426076-6916-B149-A5A3-65170C14E985}"/>
              </a:ext>
            </a:extLst>
          </p:cNvPr>
          <p:cNvSpPr/>
          <p:nvPr/>
        </p:nvSpPr>
        <p:spPr>
          <a:xfrm>
            <a:off x="1704379" y="878668"/>
            <a:ext cx="5807122"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Lee, </a:t>
            </a:r>
            <a:r>
              <a:rPr lang="en-US" b="1" dirty="0" err="1">
                <a:latin typeface="Arial" panose="020B0604020202020204" pitchFamily="34" charset="0"/>
                <a:cs typeface="Arial" panose="020B0604020202020204" pitchFamily="34" charset="0"/>
              </a:rPr>
              <a:t>Nazroo</a:t>
            </a:r>
            <a:r>
              <a:rPr lang="en-US" b="1" dirty="0">
                <a:latin typeface="Arial" panose="020B0604020202020204" pitchFamily="34" charset="0"/>
                <a:cs typeface="Arial" panose="020B0604020202020204" pitchFamily="34" charset="0"/>
              </a:rPr>
              <a:t>, O’Connor, Blake, &amp; Pendleton, 2016</a:t>
            </a:r>
          </a:p>
        </p:txBody>
      </p:sp>
      <p:graphicFrame>
        <p:nvGraphicFramePr>
          <p:cNvPr id="5" name="Table 4">
            <a:extLst>
              <a:ext uri="{FF2B5EF4-FFF2-40B4-BE49-F238E27FC236}">
                <a16:creationId xmlns:a16="http://schemas.microsoft.com/office/drawing/2014/main" id="{8C9382FA-6F45-2540-AF32-4610602B8A3E}"/>
              </a:ext>
            </a:extLst>
          </p:cNvPr>
          <p:cNvGraphicFramePr>
            <a:graphicFrameLocks noGrp="1"/>
          </p:cNvGraphicFramePr>
          <p:nvPr>
            <p:extLst>
              <p:ext uri="{D42A27DB-BD31-4B8C-83A1-F6EECF244321}">
                <p14:modId xmlns:p14="http://schemas.microsoft.com/office/powerpoint/2010/main" val="2109538497"/>
              </p:ext>
            </p:extLst>
          </p:nvPr>
        </p:nvGraphicFramePr>
        <p:xfrm>
          <a:off x="418434" y="1371111"/>
          <a:ext cx="8379015" cy="5135925"/>
        </p:xfrm>
        <a:graphic>
          <a:graphicData uri="http://schemas.openxmlformats.org/drawingml/2006/table">
            <a:tbl>
              <a:tblPr firstRow="1" firstCol="1" bandRow="1">
                <a:tableStyleId>{5C22544A-7EE6-4342-B048-85BDC9FD1C3A}</a:tableStyleId>
              </a:tblPr>
              <a:tblGrid>
                <a:gridCol w="3623145">
                  <a:extLst>
                    <a:ext uri="{9D8B030D-6E8A-4147-A177-3AD203B41FA5}">
                      <a16:colId xmlns:a16="http://schemas.microsoft.com/office/drawing/2014/main" val="2720769265"/>
                    </a:ext>
                  </a:extLst>
                </a:gridCol>
                <a:gridCol w="888308">
                  <a:extLst>
                    <a:ext uri="{9D8B030D-6E8A-4147-A177-3AD203B41FA5}">
                      <a16:colId xmlns:a16="http://schemas.microsoft.com/office/drawing/2014/main" val="2222565586"/>
                    </a:ext>
                  </a:extLst>
                </a:gridCol>
                <a:gridCol w="888308">
                  <a:extLst>
                    <a:ext uri="{9D8B030D-6E8A-4147-A177-3AD203B41FA5}">
                      <a16:colId xmlns:a16="http://schemas.microsoft.com/office/drawing/2014/main" val="3058892699"/>
                    </a:ext>
                  </a:extLst>
                </a:gridCol>
                <a:gridCol w="962334">
                  <a:extLst>
                    <a:ext uri="{9D8B030D-6E8A-4147-A177-3AD203B41FA5}">
                      <a16:colId xmlns:a16="http://schemas.microsoft.com/office/drawing/2014/main" val="3440347157"/>
                    </a:ext>
                  </a:extLst>
                </a:gridCol>
                <a:gridCol w="888308">
                  <a:extLst>
                    <a:ext uri="{9D8B030D-6E8A-4147-A177-3AD203B41FA5}">
                      <a16:colId xmlns:a16="http://schemas.microsoft.com/office/drawing/2014/main" val="1269588570"/>
                    </a:ext>
                  </a:extLst>
                </a:gridCol>
                <a:gridCol w="1128612">
                  <a:extLst>
                    <a:ext uri="{9D8B030D-6E8A-4147-A177-3AD203B41FA5}">
                      <a16:colId xmlns:a16="http://schemas.microsoft.com/office/drawing/2014/main" val="1469069249"/>
                    </a:ext>
                  </a:extLst>
                </a:gridCol>
              </a:tblGrid>
              <a:tr h="221871">
                <a:tc gridSpan="6">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Age group (years)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hMerge="1">
                  <a:txBody>
                    <a:bodyPr/>
                    <a:lstStyle/>
                    <a:p>
                      <a:pPr marL="0" marR="0" algn="l">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2323050"/>
                  </a:ext>
                </a:extLst>
              </a:tr>
              <a:tr h="184483">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 Men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All ages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50-59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60-69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70-79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80 to &gt;90</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3592747456"/>
                  </a:ext>
                </a:extLst>
              </a:tr>
              <a:tr h="196290">
                <a:tc gridSpan="6">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Any sexual activity in the past year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9907551"/>
                  </a:ext>
                </a:extLst>
              </a:tr>
              <a:tr h="184483">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All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77.7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94.1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84.5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59.3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31.1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2870328475"/>
                  </a:ext>
                </a:extLst>
              </a:tr>
              <a:tr h="184483">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Living with a partner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80.3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96.3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86.4</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60.6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37.0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3143894335"/>
                  </a:ext>
                </a:extLst>
              </a:tr>
              <a:tr h="196290">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Not living with a partner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70.5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89.0</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77.7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54.5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22.3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2162645669"/>
                  </a:ext>
                </a:extLst>
              </a:tr>
              <a:tr h="184483">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Thinking about sex frequently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80.2</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95.0</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84.7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65.7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38.7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2089311849"/>
                  </a:ext>
                </a:extLst>
              </a:tr>
              <a:tr h="184483">
                <a:tc gridSpan="6">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Frequent sexual intercourse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7658670"/>
                  </a:ext>
                </a:extLst>
              </a:tr>
              <a:tr h="196290">
                <a:tc>
                  <a:txBody>
                    <a:bodyPr/>
                    <a:lstStyle/>
                    <a:p>
                      <a:pPr marL="0" marR="0" algn="l">
                        <a:spcBef>
                          <a:spcPts val="0"/>
                        </a:spcBef>
                        <a:spcAft>
                          <a:spcPts val="0"/>
                        </a:spcAft>
                      </a:pPr>
                      <a:r>
                        <a:rPr lang="en-US" sz="1600">
                          <a:effectLst/>
                          <a:latin typeface="Arial" panose="020B0604020202020204" pitchFamily="34" charset="0"/>
                          <a:cs typeface="Arial" panose="020B0604020202020204" pitchFamily="34" charset="0"/>
                        </a:rPr>
                        <a:t>     All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48.5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59.6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44.2</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32.8</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19.0</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994209419"/>
                  </a:ext>
                </a:extLst>
              </a:tr>
              <a:tr h="196290">
                <a:tc gridSpan="6">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Frequent kissing, fondling, or petting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4151332"/>
                  </a:ext>
                </a:extLst>
              </a:tr>
              <a:tr h="184483">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All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63.6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68.4</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62.0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57.1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48.6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1050047136"/>
                  </a:ext>
                </a:extLst>
              </a:tr>
              <a:tr h="320085">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Frequent masturbation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44.3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54.0</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41.1</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30.4</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16.7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3624737025"/>
                  </a:ext>
                </a:extLst>
              </a:tr>
              <a:tr h="184483">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Erectile difficulties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39.2</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15.5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35.5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66.1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88.3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962407537"/>
                  </a:ext>
                </a:extLst>
              </a:tr>
              <a:tr h="196290">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Difficulty achieving orgasm</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15.6</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8.3</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14.9</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33.2</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52.2</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2969429467"/>
                  </a:ext>
                </a:extLst>
              </a:tr>
              <a:tr h="184483">
                <a:tc gridSpan="6">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Compared with a year ago decreased…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9778925"/>
                  </a:ext>
                </a:extLst>
              </a:tr>
              <a:tr h="184483">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Level of sexual drive/desire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32.3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24.2</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30.1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42.6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49.1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1400596929"/>
                  </a:ext>
                </a:extLst>
              </a:tr>
              <a:tr h="184483">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Frequency of sexual activities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36.8</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35.9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34.6</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42.9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42.3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2353087298"/>
                  </a:ext>
                </a:extLst>
              </a:tr>
              <a:tr h="184483">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Ability to have an erection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23.8</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16.5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24.9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36.8</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47.2</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3131" marR="53131" marT="0" marB="0"/>
                </a:tc>
                <a:extLst>
                  <a:ext uri="{0D108BD9-81ED-4DB2-BD59-A6C34878D82A}">
                    <a16:rowId xmlns:a16="http://schemas.microsoft.com/office/drawing/2014/main" val="2700416483"/>
                  </a:ext>
                </a:extLst>
              </a:tr>
            </a:tbl>
          </a:graphicData>
        </a:graphic>
      </p:graphicFrame>
    </p:spTree>
    <p:extLst>
      <p:ext uri="{BB962C8B-B14F-4D97-AF65-F5344CB8AC3E}">
        <p14:creationId xmlns:p14="http://schemas.microsoft.com/office/powerpoint/2010/main" val="2604790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C697A68-083B-514B-BF0B-C9E8C96C87D5}"/>
              </a:ext>
            </a:extLst>
          </p:cNvPr>
          <p:cNvGraphicFramePr>
            <a:graphicFrameLocks noGrp="1"/>
          </p:cNvGraphicFramePr>
          <p:nvPr>
            <p:extLst>
              <p:ext uri="{D42A27DB-BD31-4B8C-83A1-F6EECF244321}">
                <p14:modId xmlns:p14="http://schemas.microsoft.com/office/powerpoint/2010/main" val="4024376083"/>
              </p:ext>
            </p:extLst>
          </p:nvPr>
        </p:nvGraphicFramePr>
        <p:xfrm>
          <a:off x="204716" y="1217761"/>
          <a:ext cx="8777066" cy="5490460"/>
        </p:xfrm>
        <a:graphic>
          <a:graphicData uri="http://schemas.openxmlformats.org/drawingml/2006/table">
            <a:tbl>
              <a:tblPr firstRow="1" firstCol="1" bandRow="1">
                <a:tableStyleId>{5C22544A-7EE6-4342-B048-85BDC9FD1C3A}</a:tableStyleId>
              </a:tblPr>
              <a:tblGrid>
                <a:gridCol w="3876051">
                  <a:extLst>
                    <a:ext uri="{9D8B030D-6E8A-4147-A177-3AD203B41FA5}">
                      <a16:colId xmlns:a16="http://schemas.microsoft.com/office/drawing/2014/main" val="2102361190"/>
                    </a:ext>
                  </a:extLst>
                </a:gridCol>
                <a:gridCol w="964134">
                  <a:extLst>
                    <a:ext uri="{9D8B030D-6E8A-4147-A177-3AD203B41FA5}">
                      <a16:colId xmlns:a16="http://schemas.microsoft.com/office/drawing/2014/main" val="1230490618"/>
                    </a:ext>
                  </a:extLst>
                </a:gridCol>
                <a:gridCol w="964134">
                  <a:extLst>
                    <a:ext uri="{9D8B030D-6E8A-4147-A177-3AD203B41FA5}">
                      <a16:colId xmlns:a16="http://schemas.microsoft.com/office/drawing/2014/main" val="3128804038"/>
                    </a:ext>
                  </a:extLst>
                </a:gridCol>
                <a:gridCol w="1044479">
                  <a:extLst>
                    <a:ext uri="{9D8B030D-6E8A-4147-A177-3AD203B41FA5}">
                      <a16:colId xmlns:a16="http://schemas.microsoft.com/office/drawing/2014/main" val="1564512230"/>
                    </a:ext>
                  </a:extLst>
                </a:gridCol>
                <a:gridCol w="964134">
                  <a:extLst>
                    <a:ext uri="{9D8B030D-6E8A-4147-A177-3AD203B41FA5}">
                      <a16:colId xmlns:a16="http://schemas.microsoft.com/office/drawing/2014/main" val="4259798418"/>
                    </a:ext>
                  </a:extLst>
                </a:gridCol>
                <a:gridCol w="964134">
                  <a:extLst>
                    <a:ext uri="{9D8B030D-6E8A-4147-A177-3AD203B41FA5}">
                      <a16:colId xmlns:a16="http://schemas.microsoft.com/office/drawing/2014/main" val="446004298"/>
                    </a:ext>
                  </a:extLst>
                </a:gridCol>
              </a:tblGrid>
              <a:tr h="261109">
                <a:tc rowSpan="2">
                  <a:txBody>
                    <a:bodyPr/>
                    <a:lstStyle/>
                    <a:p>
                      <a:pPr marL="0" marR="0" algn="ctr">
                        <a:lnSpc>
                          <a:spcPct val="150000"/>
                        </a:lnSpc>
                        <a:spcBef>
                          <a:spcPts val="0"/>
                        </a:spcBef>
                        <a:spcAft>
                          <a:spcPts val="0"/>
                        </a:spcAft>
                      </a:pPr>
                      <a:r>
                        <a:rPr lang="en-US" sz="1600" dirty="0">
                          <a:effectLst/>
                          <a:latin typeface="Arial" panose="020B0604020202020204" pitchFamily="34" charset="0"/>
                          <a:cs typeface="Arial" panose="020B0604020202020204" pitchFamily="34" charset="0"/>
                        </a:rPr>
                        <a:t> Women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gridSpan="5">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Age group (years)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7065253"/>
                  </a:ext>
                </a:extLst>
              </a:tr>
              <a:tr h="261109">
                <a:tc vMerge="1">
                  <a:txBody>
                    <a:bodyPr/>
                    <a:lstStyle/>
                    <a:p>
                      <a:pPr marL="0" marR="0" algn="l">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All ages</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50-59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60-69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70-79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80 to &gt;90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968371955"/>
                  </a:ext>
                </a:extLst>
              </a:tr>
              <a:tr h="261109">
                <a:tc gridSpan="6">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Any sexual activity in the past year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5783983"/>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All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53.7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75.9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59.9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34.3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14.2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3290125998"/>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Living with a partner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69.9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86.1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69.6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48.3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41.1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4199504213"/>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Not living with a partner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30.4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57.6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36.8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16.8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1049788195"/>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Thinking about sex frequently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45.5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69.4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48.4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25.4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10.4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839341971"/>
                  </a:ext>
                </a:extLst>
              </a:tr>
              <a:tr h="261109">
                <a:tc gridSpan="6">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533548"/>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Frequent sexual intercourse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50.1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59.1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44.9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35.7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31.6</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2700813928"/>
                  </a:ext>
                </a:extLst>
              </a:tr>
              <a:tr h="261109">
                <a:tc gridSpan="6">
                  <a:txBody>
                    <a:bodyPr/>
                    <a:lstStyle/>
                    <a:p>
                      <a:pPr marL="0" marR="0" algn="l">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804469"/>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Frequent kissing, fondling, or petting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67.7</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72.8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64.7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58.6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61.5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1107585969"/>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Frequent masturbation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15.9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20.4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13.1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9.2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7.0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746822258"/>
                  </a:ext>
                </a:extLst>
              </a:tr>
              <a:tr h="302818">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Difficulties becoming sexually aroused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32.3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24.5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37.6</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51.0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34.6</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4060662480"/>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Difficulty achieving orgasm</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27.1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23.4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30.6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32.1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34.1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3813979678"/>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Dry vagina during sexual 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19.1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13.3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25.0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30.3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12.6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3207000445"/>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Pain during/after sexual 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10.1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8.4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11.6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14.5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6.2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3884995832"/>
                  </a:ext>
                </a:extLst>
              </a:tr>
              <a:tr h="261109">
                <a:tc gridSpan="6">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Compared with a year ago decreased…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0557448"/>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Level of sexual drive/desire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33.0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33.1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29.9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35.5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36.4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3339568969"/>
                  </a:ext>
                </a:extLst>
              </a:tr>
              <a:tr h="261109">
                <a:tc>
                  <a:txBody>
                    <a:bodyPr/>
                    <a:lstStyle/>
                    <a:p>
                      <a:pPr marL="0" marR="0" algn="l">
                        <a:spcBef>
                          <a:spcPts val="0"/>
                        </a:spcBef>
                        <a:spcAft>
                          <a:spcPts val="0"/>
                        </a:spcAft>
                      </a:pPr>
                      <a:r>
                        <a:rPr lang="en-US" sz="1600" dirty="0">
                          <a:effectLst/>
                          <a:latin typeface="Arial" panose="020B0604020202020204" pitchFamily="34" charset="0"/>
                          <a:cs typeface="Arial" panose="020B0604020202020204" pitchFamily="34" charset="0"/>
                        </a:rPr>
                        <a:t>     Frequency of sexual activities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39.2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38.0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37.9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44.3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48.1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677747062"/>
                  </a:ext>
                </a:extLst>
              </a:tr>
              <a:tr h="261109">
                <a:tc>
                  <a:txBody>
                    <a:bodyPr/>
                    <a:lstStyle/>
                    <a:p>
                      <a:pPr marL="0" marR="0" algn="l">
                        <a:spcBef>
                          <a:spcPts val="0"/>
                        </a:spcBef>
                        <a:spcAft>
                          <a:spcPts val="0"/>
                        </a:spcAft>
                      </a:pPr>
                      <a:r>
                        <a:rPr lang="en-US" sz="1600">
                          <a:effectLst/>
                          <a:latin typeface="Arial" panose="020B0604020202020204" pitchFamily="34" charset="0"/>
                          <a:cs typeface="Arial" panose="020B0604020202020204" pitchFamily="34" charset="0"/>
                        </a:rPr>
                        <a:t>     Ability to become sexually aroused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26.6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25.2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27.4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28.0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36.3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48734" marR="48734" marT="0" marB="0"/>
                </a:tc>
                <a:extLst>
                  <a:ext uri="{0D108BD9-81ED-4DB2-BD59-A6C34878D82A}">
                    <a16:rowId xmlns:a16="http://schemas.microsoft.com/office/drawing/2014/main" val="3694733819"/>
                  </a:ext>
                </a:extLst>
              </a:tr>
            </a:tbl>
          </a:graphicData>
        </a:graphic>
      </p:graphicFrame>
      <p:sp>
        <p:nvSpPr>
          <p:cNvPr id="7" name="Rectangle 6">
            <a:extLst>
              <a:ext uri="{FF2B5EF4-FFF2-40B4-BE49-F238E27FC236}">
                <a16:creationId xmlns:a16="http://schemas.microsoft.com/office/drawing/2014/main" id="{7BCE8C65-5820-9944-A2B0-E0A3582BD62B}"/>
              </a:ext>
            </a:extLst>
          </p:cNvPr>
          <p:cNvSpPr/>
          <p:nvPr/>
        </p:nvSpPr>
        <p:spPr>
          <a:xfrm>
            <a:off x="1248768" y="355447"/>
            <a:ext cx="6544101"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The English Longitudinal Study of Ageing</a:t>
            </a:r>
          </a:p>
        </p:txBody>
      </p:sp>
      <p:sp>
        <p:nvSpPr>
          <p:cNvPr id="8" name="Rectangle 7">
            <a:extLst>
              <a:ext uri="{FF2B5EF4-FFF2-40B4-BE49-F238E27FC236}">
                <a16:creationId xmlns:a16="http://schemas.microsoft.com/office/drawing/2014/main" id="{2CDA5589-85CF-BE4B-80B1-D347E4528DEA}"/>
              </a:ext>
            </a:extLst>
          </p:cNvPr>
          <p:cNvSpPr/>
          <p:nvPr/>
        </p:nvSpPr>
        <p:spPr>
          <a:xfrm>
            <a:off x="1617257" y="801993"/>
            <a:ext cx="5807122"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Lee, </a:t>
            </a:r>
            <a:r>
              <a:rPr lang="en-US" b="1" dirty="0" err="1">
                <a:latin typeface="Arial" panose="020B0604020202020204" pitchFamily="34" charset="0"/>
                <a:cs typeface="Arial" panose="020B0604020202020204" pitchFamily="34" charset="0"/>
              </a:rPr>
              <a:t>Nazroo</a:t>
            </a:r>
            <a:r>
              <a:rPr lang="en-US" b="1" dirty="0">
                <a:latin typeface="Arial" panose="020B0604020202020204" pitchFamily="34" charset="0"/>
                <a:cs typeface="Arial" panose="020B0604020202020204" pitchFamily="34" charset="0"/>
              </a:rPr>
              <a:t>, O’Connor, Blake, &amp; Pendleton, 2016</a:t>
            </a:r>
          </a:p>
        </p:txBody>
      </p:sp>
    </p:spTree>
    <p:extLst>
      <p:ext uri="{BB962C8B-B14F-4D97-AF65-F5344CB8AC3E}">
        <p14:creationId xmlns:p14="http://schemas.microsoft.com/office/powerpoint/2010/main" val="254948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81EF91-E4F2-854C-AF92-BF85E2D58E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495" y="955344"/>
            <a:ext cx="6108700" cy="4354642"/>
          </a:xfrm>
          <a:prstGeom prst="rect">
            <a:avLst/>
          </a:prstGeom>
        </p:spPr>
      </p:pic>
      <p:sp>
        <p:nvSpPr>
          <p:cNvPr id="6" name="TextBox 5">
            <a:extLst>
              <a:ext uri="{FF2B5EF4-FFF2-40B4-BE49-F238E27FC236}">
                <a16:creationId xmlns:a16="http://schemas.microsoft.com/office/drawing/2014/main" id="{3D045941-2C84-484D-BDEE-5C08D51B6A3A}"/>
              </a:ext>
            </a:extLst>
          </p:cNvPr>
          <p:cNvSpPr txBox="1"/>
          <p:nvPr/>
        </p:nvSpPr>
        <p:spPr>
          <a:xfrm>
            <a:off x="766662" y="5690707"/>
            <a:ext cx="7813436" cy="584775"/>
          </a:xfrm>
          <a:prstGeom prst="rect">
            <a:avLst/>
          </a:prstGeom>
          <a:noFill/>
        </p:spPr>
        <p:txBody>
          <a:bodyPr wrap="square" rtlCol="0">
            <a:spAutoFit/>
          </a:bodyPr>
          <a:lstStyle/>
          <a:p>
            <a:pPr marL="863600" indent="-693738"/>
            <a:r>
              <a:rPr lang="en-US" sz="1600" b="1" dirty="0" err="1"/>
              <a:t>Ballesterosa</a:t>
            </a:r>
            <a:r>
              <a:rPr lang="en-US" sz="1600" b="1" dirty="0"/>
              <a:t>, S., </a:t>
            </a:r>
            <a:r>
              <a:rPr lang="en-US" sz="1600" b="1" dirty="0" err="1"/>
              <a:t>Kraftb</a:t>
            </a:r>
            <a:r>
              <a:rPr lang="en-US" sz="1600" b="1" dirty="0"/>
              <a:t>, E., &amp; </a:t>
            </a:r>
            <a:r>
              <a:rPr lang="en-US" sz="1600" b="1" dirty="0" err="1"/>
              <a:t>Tzirakid</a:t>
            </a:r>
            <a:r>
              <a:rPr lang="en-US" sz="1600" b="1" dirty="0"/>
              <a:t>, C (2015). Maintaining older brain functionality: A targeted review. </a:t>
            </a:r>
            <a:r>
              <a:rPr lang="en-US" sz="1600" b="1" i="1" dirty="0"/>
              <a:t>Neuroscience and </a:t>
            </a:r>
            <a:r>
              <a:rPr lang="en-US" sz="1600" b="1" i="1" dirty="0" err="1"/>
              <a:t>Biobehavioral</a:t>
            </a:r>
            <a:r>
              <a:rPr lang="en-US" sz="1600" b="1" i="1" dirty="0"/>
              <a:t> Reviews, 55, </a:t>
            </a:r>
            <a:r>
              <a:rPr lang="en-US" sz="1600" b="1" dirty="0"/>
              <a:t>453–477.</a:t>
            </a:r>
          </a:p>
        </p:txBody>
      </p:sp>
    </p:spTree>
    <p:extLst>
      <p:ext uri="{BB962C8B-B14F-4D97-AF65-F5344CB8AC3E}">
        <p14:creationId xmlns:p14="http://schemas.microsoft.com/office/powerpoint/2010/main" val="3696187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921B9C-60D2-2F49-B87A-2A0EAD99BE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4394" y="2606722"/>
            <a:ext cx="4372338" cy="3116861"/>
          </a:xfrm>
          <a:prstGeom prst="rect">
            <a:avLst/>
          </a:prstGeom>
        </p:spPr>
      </p:pic>
      <p:pic>
        <p:nvPicPr>
          <p:cNvPr id="5" name="Picture 4">
            <a:extLst>
              <a:ext uri="{FF2B5EF4-FFF2-40B4-BE49-F238E27FC236}">
                <a16:creationId xmlns:a16="http://schemas.microsoft.com/office/drawing/2014/main" id="{37508F48-B686-DE47-BCC9-55281A8965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1606" y="349648"/>
            <a:ext cx="2192788" cy="2114973"/>
          </a:xfrm>
          <a:prstGeom prst="rect">
            <a:avLst/>
          </a:prstGeom>
        </p:spPr>
      </p:pic>
      <p:cxnSp>
        <p:nvCxnSpPr>
          <p:cNvPr id="6" name="Straight Arrow Connector 5">
            <a:extLst>
              <a:ext uri="{FF2B5EF4-FFF2-40B4-BE49-F238E27FC236}">
                <a16:creationId xmlns:a16="http://schemas.microsoft.com/office/drawing/2014/main" id="{AD9BCD46-F9F3-3F47-A271-07EF574683E7}"/>
              </a:ext>
            </a:extLst>
          </p:cNvPr>
          <p:cNvCxnSpPr/>
          <p:nvPr/>
        </p:nvCxnSpPr>
        <p:spPr>
          <a:xfrm>
            <a:off x="2998069" y="2161926"/>
            <a:ext cx="928048" cy="926787"/>
          </a:xfrm>
          <a:prstGeom prst="straightConnector1">
            <a:avLst/>
          </a:prstGeom>
          <a:ln w="114300">
            <a:solidFill>
              <a:srgbClr val="C00000"/>
            </a:solidFill>
            <a:tailEnd type="triangle"/>
          </a:ln>
        </p:spPr>
        <p:style>
          <a:lnRef idx="3">
            <a:schemeClr val="accent2"/>
          </a:lnRef>
          <a:fillRef idx="0">
            <a:schemeClr val="accent2"/>
          </a:fillRef>
          <a:effectRef idx="2">
            <a:schemeClr val="accent2"/>
          </a:effectRef>
          <a:fontRef idx="minor">
            <a:schemeClr val="tx1"/>
          </a:fontRef>
        </p:style>
      </p:cxnSp>
      <p:pic>
        <p:nvPicPr>
          <p:cNvPr id="1026" name="Picture 2" descr="https://tse1.mm.bing.net/th?id=OIP.DtLTPGCEm7wt8EBgfapm4wHaHa&amp;pid=15.1&amp;P=0&amp;w=300&amp;h=300">
            <a:extLst>
              <a:ext uri="{FF2B5EF4-FFF2-40B4-BE49-F238E27FC236}">
                <a16:creationId xmlns:a16="http://schemas.microsoft.com/office/drawing/2014/main" id="{D83F14C5-B068-0B4C-8F92-65114CA5F3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2588" y="655756"/>
            <a:ext cx="1213792" cy="12137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ixabay.com/static/uploads/photo/2014/09/25/19/36/question-mark-460864_960_720.png">
            <a:extLst>
              <a:ext uri="{FF2B5EF4-FFF2-40B4-BE49-F238E27FC236}">
                <a16:creationId xmlns:a16="http://schemas.microsoft.com/office/drawing/2014/main" id="{30A17395-AA24-5545-9BB9-7CB8FA8156C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33104" y="621794"/>
            <a:ext cx="1400172" cy="1400172"/>
          </a:xfrm>
          <a:prstGeom prst="rect">
            <a:avLst/>
          </a:prstGeom>
          <a:noFill/>
          <a:scene3d>
            <a:camera prst="orthographicFront">
              <a:rot lat="0" lon="0" rev="19800000"/>
            </a:camera>
            <a:lightRig rig="threePt" dir="t"/>
          </a:scene3d>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BAEE9A1-293A-F142-A24D-A766608080C7}"/>
              </a:ext>
            </a:extLst>
          </p:cNvPr>
          <p:cNvSpPr/>
          <p:nvPr/>
        </p:nvSpPr>
        <p:spPr>
          <a:xfrm>
            <a:off x="5368194" y="455873"/>
            <a:ext cx="3575414" cy="2031325"/>
          </a:xfrm>
          <a:prstGeom prst="rect">
            <a:avLst/>
          </a:prstGeom>
        </p:spPr>
        <p:txBody>
          <a:bodyPr wrap="square">
            <a:spAutoFit/>
          </a:bodyPr>
          <a:lstStyle/>
          <a:p>
            <a:r>
              <a:rPr lang="en-GB" altLang="en-US" b="1" dirty="0">
                <a:latin typeface="Arial" panose="020B0604020202020204" pitchFamily="34" charset="0"/>
                <a:cs typeface="Arial" panose="020B0604020202020204" pitchFamily="34" charset="0"/>
              </a:rPr>
              <a:t>Sexual activity is a rewarding social interaction that might offer some protection against cognitive decline in older adulthood (</a:t>
            </a:r>
            <a:r>
              <a:rPr lang="en-US" b="1" dirty="0" err="1">
                <a:latin typeface="Arial" panose="020B0604020202020204" pitchFamily="34" charset="0"/>
                <a:cs typeface="Arial" panose="020B0604020202020204" pitchFamily="34" charset="0"/>
              </a:rPr>
              <a:t>Opendak</a:t>
            </a:r>
            <a:r>
              <a:rPr lang="en-US" b="1" dirty="0">
                <a:latin typeface="Arial" panose="020B0604020202020204" pitchFamily="34" charset="0"/>
                <a:cs typeface="Arial" panose="020B0604020202020204" pitchFamily="34" charset="0"/>
              </a:rPr>
              <a:t>, Briones, &amp; Gould, 2016; Paredes, 2009)</a:t>
            </a:r>
          </a:p>
          <a:p>
            <a:r>
              <a:rPr lang="en-US" b="1" dirty="0">
                <a:latin typeface="Arial" panose="020B0604020202020204" pitchFamily="34" charset="0"/>
                <a:cs typeface="Arial" panose="020B0604020202020204" pitchFamily="34" charset="0"/>
              </a:rPr>
              <a:t> </a:t>
            </a:r>
            <a:endParaRPr lang="en-GB" altLang="en-US"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CA653E7-A327-204D-A755-D60FFE314D2B}"/>
              </a:ext>
            </a:extLst>
          </p:cNvPr>
          <p:cNvSpPr txBox="1"/>
          <p:nvPr/>
        </p:nvSpPr>
        <p:spPr>
          <a:xfrm>
            <a:off x="919062" y="5843107"/>
            <a:ext cx="7813436" cy="584775"/>
          </a:xfrm>
          <a:prstGeom prst="rect">
            <a:avLst/>
          </a:prstGeom>
          <a:noFill/>
        </p:spPr>
        <p:txBody>
          <a:bodyPr wrap="square" rtlCol="0">
            <a:spAutoFit/>
          </a:bodyPr>
          <a:lstStyle/>
          <a:p>
            <a:pPr marL="863600" indent="-693738"/>
            <a:r>
              <a:rPr lang="en-US" sz="1600" b="1" dirty="0" err="1"/>
              <a:t>Ballesterosa</a:t>
            </a:r>
            <a:r>
              <a:rPr lang="en-US" sz="1600" b="1" dirty="0"/>
              <a:t>, S., </a:t>
            </a:r>
            <a:r>
              <a:rPr lang="en-US" sz="1600" b="1" dirty="0" err="1"/>
              <a:t>Kraftb</a:t>
            </a:r>
            <a:r>
              <a:rPr lang="en-US" sz="1600" b="1" dirty="0"/>
              <a:t>, E., &amp; </a:t>
            </a:r>
            <a:r>
              <a:rPr lang="en-US" sz="1600" b="1" dirty="0" err="1"/>
              <a:t>Tzirakid</a:t>
            </a:r>
            <a:r>
              <a:rPr lang="en-US" sz="1600" b="1" dirty="0"/>
              <a:t>, C (2015). Maintaining older brain functionality: A targeted review. </a:t>
            </a:r>
            <a:r>
              <a:rPr lang="en-US" sz="1600" b="1" i="1" dirty="0"/>
              <a:t>Neuroscience and </a:t>
            </a:r>
            <a:r>
              <a:rPr lang="en-US" sz="1600" b="1" i="1" dirty="0" err="1"/>
              <a:t>Biobehavioral</a:t>
            </a:r>
            <a:r>
              <a:rPr lang="en-US" sz="1600" b="1" i="1" dirty="0"/>
              <a:t> Reviews, 55, </a:t>
            </a:r>
            <a:r>
              <a:rPr lang="en-US" sz="1600" b="1" dirty="0"/>
              <a:t>453–477.</a:t>
            </a:r>
          </a:p>
        </p:txBody>
      </p:sp>
    </p:spTree>
    <p:extLst>
      <p:ext uri="{BB962C8B-B14F-4D97-AF65-F5344CB8AC3E}">
        <p14:creationId xmlns:p14="http://schemas.microsoft.com/office/powerpoint/2010/main" val="122011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0EFD24-6F3B-D649-B9F2-6923EB740D4B}"/>
              </a:ext>
            </a:extLst>
          </p:cNvPr>
          <p:cNvSpPr/>
          <p:nvPr/>
        </p:nvSpPr>
        <p:spPr>
          <a:xfrm>
            <a:off x="316740" y="420373"/>
            <a:ext cx="8250071" cy="2169825"/>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Satisfaction with overall sex life </a:t>
            </a:r>
          </a:p>
          <a:p>
            <a:pPr marL="458788">
              <a:spcBef>
                <a:spcPts val="600"/>
              </a:spcBef>
              <a:buFont typeface="Wingdings" pitchFamily="2" charset="2"/>
              <a:buChar char="Ø"/>
            </a:pPr>
            <a:r>
              <a:rPr lang="en-US" sz="2000" b="1" dirty="0">
                <a:latin typeface="Arial" panose="020B0604020202020204" pitchFamily="34" charset="0"/>
                <a:cs typeface="Arial" panose="020B0604020202020204" pitchFamily="34" charset="0"/>
              </a:rPr>
              <a:t>	Positively associated with SF-36 mental health and SRQL</a:t>
            </a:r>
          </a:p>
          <a:p>
            <a:pPr marL="458788">
              <a:spcBef>
                <a:spcPts val="600"/>
              </a:spcBef>
              <a:buFont typeface="Wingdings" pitchFamily="2" charset="2"/>
              <a:buChar char="Ø"/>
            </a:pPr>
            <a:r>
              <a:rPr lang="en-US" sz="2000" b="1" dirty="0">
                <a:latin typeface="Arial" panose="020B0604020202020204" pitchFamily="34" charset="0"/>
                <a:cs typeface="Arial" panose="020B0604020202020204" pitchFamily="34" charset="0"/>
              </a:rPr>
              <a:t>	Negatively associated with CES-Depression</a:t>
            </a:r>
          </a:p>
          <a:p>
            <a:pPr>
              <a:spcBef>
                <a:spcPts val="600"/>
              </a:spcBef>
            </a:pPr>
            <a:r>
              <a:rPr lang="en-US" sz="2000" b="1" dirty="0">
                <a:latin typeface="Arial" panose="020B0604020202020204" pitchFamily="34" charset="0"/>
                <a:cs typeface="Arial" panose="020B0604020202020204" pitchFamily="34" charset="0"/>
              </a:rPr>
              <a:t>Sexual activity was positively associated with</a:t>
            </a:r>
          </a:p>
          <a:p>
            <a:pPr marL="809625" indent="-350838">
              <a:buFont typeface="Wingdings" pitchFamily="2" charset="2"/>
              <a:buChar char="Ø"/>
            </a:pPr>
            <a:r>
              <a:rPr lang="en-US" sz="2000" b="1" dirty="0">
                <a:latin typeface="Arial" panose="020B0604020202020204" pitchFamily="34" charset="0"/>
                <a:cs typeface="Arial" panose="020B0604020202020204" pitchFamily="34" charset="0"/>
              </a:rPr>
              <a:t>	SRSA</a:t>
            </a:r>
          </a:p>
          <a:p>
            <a:pPr marL="809625" indent="-350838">
              <a:buFont typeface="Wingdings" pitchFamily="2" charset="2"/>
              <a:buChar char="Ø"/>
            </a:pPr>
            <a:r>
              <a:rPr lang="en-US" sz="2000" b="1" dirty="0">
                <a:latin typeface="Arial" panose="020B0604020202020204" pitchFamily="34" charset="0"/>
                <a:cs typeface="Arial" panose="020B0604020202020204" pitchFamily="34" charset="0"/>
              </a:rPr>
              <a:t>	SRQL</a:t>
            </a:r>
          </a:p>
        </p:txBody>
      </p:sp>
      <p:pic>
        <p:nvPicPr>
          <p:cNvPr id="2" name="Picture 1">
            <a:extLst>
              <a:ext uri="{FF2B5EF4-FFF2-40B4-BE49-F238E27FC236}">
                <a16:creationId xmlns:a16="http://schemas.microsoft.com/office/drawing/2014/main" id="{98D0FA2C-D2C1-4A4C-9872-0D67B59A29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691" y="2667142"/>
            <a:ext cx="9022309" cy="3697574"/>
          </a:xfrm>
          <a:prstGeom prst="rect">
            <a:avLst/>
          </a:prstGeom>
        </p:spPr>
      </p:pic>
      <p:sp>
        <p:nvSpPr>
          <p:cNvPr id="6" name="Rectangle 5">
            <a:extLst>
              <a:ext uri="{FF2B5EF4-FFF2-40B4-BE49-F238E27FC236}">
                <a16:creationId xmlns:a16="http://schemas.microsoft.com/office/drawing/2014/main" id="{94D7ECFC-D7C0-464E-BC83-C4D68C07BF18}"/>
              </a:ext>
            </a:extLst>
          </p:cNvPr>
          <p:cNvSpPr/>
          <p:nvPr/>
        </p:nvSpPr>
        <p:spPr>
          <a:xfrm>
            <a:off x="3201890" y="6364716"/>
            <a:ext cx="3614008"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Thompson et al., 2011</a:t>
            </a:r>
            <a:endParaRPr lang="en-US" sz="20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96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07F088-781E-0E41-B8C8-831E01CFCBCA}"/>
              </a:ext>
            </a:extLst>
          </p:cNvPr>
          <p:cNvSpPr txBox="1"/>
          <p:nvPr/>
        </p:nvSpPr>
        <p:spPr>
          <a:xfrm>
            <a:off x="1528551" y="1746913"/>
            <a:ext cx="553068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Any Impact on Cognitive Functions?</a:t>
            </a:r>
          </a:p>
        </p:txBody>
      </p:sp>
      <p:pic>
        <p:nvPicPr>
          <p:cNvPr id="5" name="Picture 2" descr="https://tse1.mm.bing.net/th?id=OIP.DtLTPGCEm7wt8EBgfapm4wHaHa&amp;pid=15.1&amp;P=0&amp;w=300&amp;h=300">
            <a:extLst>
              <a:ext uri="{FF2B5EF4-FFF2-40B4-BE49-F238E27FC236}">
                <a16:creationId xmlns:a16="http://schemas.microsoft.com/office/drawing/2014/main" id="{9890154D-DC74-824B-881C-85B9408D6C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188" y="2757511"/>
            <a:ext cx="2415418" cy="26600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pixabay.com/static/uploads/photo/2014/09/25/19/36/question-mark-460864_960_720.png">
            <a:extLst>
              <a:ext uri="{FF2B5EF4-FFF2-40B4-BE49-F238E27FC236}">
                <a16:creationId xmlns:a16="http://schemas.microsoft.com/office/drawing/2014/main" id="{C6072E6E-7F36-0441-A464-F19E9B1A42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0451" y="2757511"/>
            <a:ext cx="2786310" cy="3068496"/>
          </a:xfrm>
          <a:prstGeom prst="rect">
            <a:avLst/>
          </a:prstGeom>
          <a:noFill/>
          <a:scene3d>
            <a:camera prst="orthographicFront">
              <a:rot lat="0" lon="0" rev="198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966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9E36B7-0402-8240-91D9-4D683EE1180F}"/>
              </a:ext>
            </a:extLst>
          </p:cNvPr>
          <p:cNvSpPr txBox="1"/>
          <p:nvPr/>
        </p:nvSpPr>
        <p:spPr>
          <a:xfrm>
            <a:off x="777087" y="420269"/>
            <a:ext cx="7813436" cy="707886"/>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Studies do show that there seem to be a correlation between sexual activities and cognitive function in older adults</a:t>
            </a:r>
          </a:p>
        </p:txBody>
      </p:sp>
      <p:pic>
        <p:nvPicPr>
          <p:cNvPr id="10" name="Picture 9">
            <a:extLst>
              <a:ext uri="{FF2B5EF4-FFF2-40B4-BE49-F238E27FC236}">
                <a16:creationId xmlns:a16="http://schemas.microsoft.com/office/drawing/2014/main" id="{F0382754-26A3-C24A-86A8-C7CF956C8E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57392" y="1279762"/>
            <a:ext cx="6561614" cy="1055998"/>
          </a:xfrm>
          <a:prstGeom prst="rect">
            <a:avLst/>
          </a:prstGeom>
        </p:spPr>
      </p:pic>
      <p:pic>
        <p:nvPicPr>
          <p:cNvPr id="12" name="Picture 11">
            <a:extLst>
              <a:ext uri="{FF2B5EF4-FFF2-40B4-BE49-F238E27FC236}">
                <a16:creationId xmlns:a16="http://schemas.microsoft.com/office/drawing/2014/main" id="{57AF55DD-9FB6-574B-9CD2-AEE4986FE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7392" y="3793557"/>
            <a:ext cx="6561614" cy="1247335"/>
          </a:xfrm>
          <a:prstGeom prst="rect">
            <a:avLst/>
          </a:prstGeom>
        </p:spPr>
      </p:pic>
      <p:pic>
        <p:nvPicPr>
          <p:cNvPr id="14" name="Picture 13">
            <a:extLst>
              <a:ext uri="{FF2B5EF4-FFF2-40B4-BE49-F238E27FC236}">
                <a16:creationId xmlns:a16="http://schemas.microsoft.com/office/drawing/2014/main" id="{66615B8D-1A8A-534D-B341-BF690E6C57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7392" y="5273923"/>
            <a:ext cx="6655812" cy="914405"/>
          </a:xfrm>
          <a:prstGeom prst="rect">
            <a:avLst/>
          </a:prstGeom>
        </p:spPr>
      </p:pic>
      <p:grpSp>
        <p:nvGrpSpPr>
          <p:cNvPr id="19" name="Group 18">
            <a:extLst>
              <a:ext uri="{FF2B5EF4-FFF2-40B4-BE49-F238E27FC236}">
                <a16:creationId xmlns:a16="http://schemas.microsoft.com/office/drawing/2014/main" id="{0F5A653A-D708-8041-AA91-DEAC925287AD}"/>
              </a:ext>
            </a:extLst>
          </p:cNvPr>
          <p:cNvGrpSpPr/>
          <p:nvPr/>
        </p:nvGrpSpPr>
        <p:grpSpPr>
          <a:xfrm>
            <a:off x="795858" y="2597236"/>
            <a:ext cx="7451883" cy="934845"/>
            <a:chOff x="1091821" y="1286864"/>
            <a:chExt cx="7451883" cy="934845"/>
          </a:xfrm>
        </p:grpSpPr>
        <p:pic>
          <p:nvPicPr>
            <p:cNvPr id="8" name="Picture 7">
              <a:extLst>
                <a:ext uri="{FF2B5EF4-FFF2-40B4-BE49-F238E27FC236}">
                  <a16:creationId xmlns:a16="http://schemas.microsoft.com/office/drawing/2014/main" id="{13500071-CFF1-9C49-ADA8-EEDFFBA4D1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3847" y="1286864"/>
              <a:ext cx="6359857" cy="934845"/>
            </a:xfrm>
            <a:prstGeom prst="rect">
              <a:avLst/>
            </a:prstGeom>
          </p:spPr>
        </p:pic>
        <p:sp>
          <p:nvSpPr>
            <p:cNvPr id="15" name="TextBox 14">
              <a:extLst>
                <a:ext uri="{FF2B5EF4-FFF2-40B4-BE49-F238E27FC236}">
                  <a16:creationId xmlns:a16="http://schemas.microsoft.com/office/drawing/2014/main" id="{F41937D4-2C89-DB47-B00A-EDAF6081E14E}"/>
                </a:ext>
              </a:extLst>
            </p:cNvPr>
            <p:cNvSpPr txBox="1"/>
            <p:nvPr/>
          </p:nvSpPr>
          <p:spPr>
            <a:xfrm>
              <a:off x="1091821" y="1585221"/>
              <a:ext cx="87075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2017</a:t>
              </a:r>
            </a:p>
          </p:txBody>
        </p:sp>
      </p:grpSp>
      <p:sp>
        <p:nvSpPr>
          <p:cNvPr id="16" name="TextBox 15">
            <a:extLst>
              <a:ext uri="{FF2B5EF4-FFF2-40B4-BE49-F238E27FC236}">
                <a16:creationId xmlns:a16="http://schemas.microsoft.com/office/drawing/2014/main" id="{079278EE-D0D6-1B41-8C8B-ED30C497CCE3}"/>
              </a:ext>
            </a:extLst>
          </p:cNvPr>
          <p:cNvSpPr txBox="1"/>
          <p:nvPr/>
        </p:nvSpPr>
        <p:spPr>
          <a:xfrm>
            <a:off x="730268" y="1440652"/>
            <a:ext cx="87075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2016</a:t>
            </a:r>
          </a:p>
        </p:txBody>
      </p:sp>
      <p:sp>
        <p:nvSpPr>
          <p:cNvPr id="17" name="TextBox 16">
            <a:extLst>
              <a:ext uri="{FF2B5EF4-FFF2-40B4-BE49-F238E27FC236}">
                <a16:creationId xmlns:a16="http://schemas.microsoft.com/office/drawing/2014/main" id="{8B91C8E5-4ECD-854B-92C9-66546F416BD7}"/>
              </a:ext>
            </a:extLst>
          </p:cNvPr>
          <p:cNvSpPr txBox="1"/>
          <p:nvPr/>
        </p:nvSpPr>
        <p:spPr>
          <a:xfrm>
            <a:off x="777088" y="4118506"/>
            <a:ext cx="87075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2018</a:t>
            </a:r>
          </a:p>
        </p:txBody>
      </p:sp>
      <p:sp>
        <p:nvSpPr>
          <p:cNvPr id="18" name="TextBox 17">
            <a:extLst>
              <a:ext uri="{FF2B5EF4-FFF2-40B4-BE49-F238E27FC236}">
                <a16:creationId xmlns:a16="http://schemas.microsoft.com/office/drawing/2014/main" id="{C9F464A1-0C44-4643-88F6-BC2450BBAACE}"/>
              </a:ext>
            </a:extLst>
          </p:cNvPr>
          <p:cNvSpPr txBox="1"/>
          <p:nvPr/>
        </p:nvSpPr>
        <p:spPr>
          <a:xfrm>
            <a:off x="777087" y="5360959"/>
            <a:ext cx="87075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2018</a:t>
            </a:r>
          </a:p>
        </p:txBody>
      </p:sp>
    </p:spTree>
    <p:extLst>
      <p:ext uri="{BB962C8B-B14F-4D97-AF65-F5344CB8AC3E}">
        <p14:creationId xmlns:p14="http://schemas.microsoft.com/office/powerpoint/2010/main" val="418392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charset="0"/>
                <a:ea typeface="Arial" charset="0"/>
                <a:cs typeface="Arial" charset="0"/>
              </a:rPr>
              <a:t>Outline</a:t>
            </a:r>
          </a:p>
        </p:txBody>
      </p:sp>
      <p:sp>
        <p:nvSpPr>
          <p:cNvPr id="3" name="Content Placeholder 2"/>
          <p:cNvSpPr>
            <a:spLocks noGrp="1"/>
          </p:cNvSpPr>
          <p:nvPr>
            <p:ph idx="1"/>
          </p:nvPr>
        </p:nvSpPr>
        <p:spPr>
          <a:xfrm>
            <a:off x="743657" y="1548507"/>
            <a:ext cx="7322170" cy="3910598"/>
          </a:xfrm>
        </p:spPr>
        <p:txBody>
          <a:bodyPr>
            <a:noAutofit/>
          </a:bodyPr>
          <a:lstStyle/>
          <a:p>
            <a:pPr marL="688975" marR="0" lvl="0" indent="-514350" defTabSz="914400" eaLnBrk="1" fontAlgn="auto" latinLnBrk="0" hangingPunct="1">
              <a:lnSpc>
                <a:spcPct val="100000"/>
              </a:lnSpc>
              <a:spcBef>
                <a:spcPts val="1200"/>
              </a:spcBef>
              <a:spcAft>
                <a:spcPts val="0"/>
              </a:spcAft>
              <a:buClrTx/>
              <a:buSzTx/>
              <a:buFont typeface="Wingdings" charset="2"/>
              <a:buChar char="Ø"/>
              <a:defRPr/>
            </a:pPr>
            <a:r>
              <a:rPr lang="en-US" sz="2000" b="1" dirty="0">
                <a:latin typeface="Arial" charset="0"/>
                <a:ea typeface="Arial" charset="0"/>
                <a:cs typeface="Arial" charset="0"/>
              </a:rPr>
              <a:t>A brief review of the studies on changes in sexual activities in older adults</a:t>
            </a:r>
          </a:p>
          <a:p>
            <a:pPr marL="688975" indent="-514350">
              <a:lnSpc>
                <a:spcPct val="110000"/>
              </a:lnSpc>
              <a:spcBef>
                <a:spcPts val="1800"/>
              </a:spcBef>
              <a:buFont typeface="Wingdings" charset="2"/>
              <a:buChar char="Ø"/>
              <a:defRPr/>
            </a:pPr>
            <a:r>
              <a:rPr lang="en-US" sz="2000" b="1" dirty="0">
                <a:latin typeface="Arial" charset="0"/>
                <a:ea typeface="Arial" charset="0"/>
                <a:cs typeface="Arial" charset="0"/>
              </a:rPr>
              <a:t>Relationships among sexual activities, cognitive functions, and aging</a:t>
            </a:r>
          </a:p>
          <a:p>
            <a:pPr marL="688975" marR="0" lvl="0" indent="-514350" defTabSz="914400" eaLnBrk="1" fontAlgn="auto" latinLnBrk="0" hangingPunct="1">
              <a:lnSpc>
                <a:spcPct val="110000"/>
              </a:lnSpc>
              <a:spcBef>
                <a:spcPts val="1800"/>
              </a:spcBef>
              <a:spcAft>
                <a:spcPts val="0"/>
              </a:spcAft>
              <a:buClrTx/>
              <a:buSzTx/>
              <a:buFont typeface="Wingdings" charset="2"/>
              <a:buChar char="Ø"/>
              <a:defRPr/>
            </a:pPr>
            <a:r>
              <a:rPr lang="en-US" sz="2000" b="1" dirty="0">
                <a:latin typeface="Arial" charset="0"/>
                <a:ea typeface="Arial" charset="0"/>
                <a:cs typeface="Arial" charset="0"/>
              </a:rPr>
              <a:t>Possible paths of influences between sexual activities and cognitive functions </a:t>
            </a:r>
          </a:p>
          <a:p>
            <a:pPr marL="1431925" lvl="2" indent="-342900">
              <a:lnSpc>
                <a:spcPct val="110000"/>
              </a:lnSpc>
              <a:spcBef>
                <a:spcPts val="1200"/>
              </a:spcBef>
              <a:buFont typeface="Wingdings" pitchFamily="2" charset="2"/>
              <a:buChar char="§"/>
              <a:defRPr/>
            </a:pPr>
            <a:r>
              <a:rPr lang="en-US" sz="1800" b="1" dirty="0">
                <a:latin typeface="Arial" charset="0"/>
                <a:ea typeface="Arial" charset="0"/>
                <a:cs typeface="Arial" charset="0"/>
              </a:rPr>
              <a:t>Neurogenesis</a:t>
            </a:r>
          </a:p>
          <a:p>
            <a:pPr marL="1431925" lvl="2" indent="-342900">
              <a:lnSpc>
                <a:spcPct val="110000"/>
              </a:lnSpc>
              <a:spcBef>
                <a:spcPts val="1200"/>
              </a:spcBef>
              <a:buFont typeface="Wingdings" pitchFamily="2" charset="2"/>
              <a:buChar char="§"/>
              <a:defRPr/>
            </a:pPr>
            <a:r>
              <a:rPr lang="en-US" sz="1800" b="1" dirty="0">
                <a:latin typeface="Arial" charset="0"/>
                <a:ea typeface="Arial" charset="0"/>
                <a:cs typeface="Arial" charset="0"/>
              </a:rPr>
              <a:t>Dendritic density</a:t>
            </a:r>
          </a:p>
          <a:p>
            <a:pPr marL="1431925" lvl="2" indent="-342900">
              <a:lnSpc>
                <a:spcPct val="110000"/>
              </a:lnSpc>
              <a:spcBef>
                <a:spcPts val="1200"/>
              </a:spcBef>
              <a:buFont typeface="Wingdings" pitchFamily="2" charset="2"/>
              <a:buChar char="§"/>
              <a:defRPr/>
            </a:pPr>
            <a:r>
              <a:rPr lang="en-US" sz="1800" b="1" dirty="0">
                <a:latin typeface="Arial" charset="0"/>
                <a:ea typeface="Arial" charset="0"/>
                <a:cs typeface="Arial" charset="0"/>
              </a:rPr>
              <a:t>Sex hormones </a:t>
            </a:r>
          </a:p>
          <a:p>
            <a:pPr marL="174625" indent="0">
              <a:lnSpc>
                <a:spcPct val="110000"/>
              </a:lnSpc>
              <a:spcBef>
                <a:spcPts val="1800"/>
              </a:spcBef>
              <a:buNone/>
              <a:defRPr/>
            </a:pPr>
            <a:endParaRPr lang="en-US" sz="2000" b="1" dirty="0">
              <a:latin typeface="Arial" charset="0"/>
              <a:ea typeface="Arial" charset="0"/>
              <a:cs typeface="Arial" charset="0"/>
            </a:endParaRPr>
          </a:p>
        </p:txBody>
      </p:sp>
    </p:spTree>
    <p:extLst>
      <p:ext uri="{BB962C8B-B14F-4D97-AF65-F5344CB8AC3E}">
        <p14:creationId xmlns:p14="http://schemas.microsoft.com/office/powerpoint/2010/main" val="32279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9E36B7-0402-8240-91D9-4D683EE1180F}"/>
              </a:ext>
            </a:extLst>
          </p:cNvPr>
          <p:cNvSpPr txBox="1"/>
          <p:nvPr/>
        </p:nvSpPr>
        <p:spPr>
          <a:xfrm>
            <a:off x="730268" y="399924"/>
            <a:ext cx="1948663"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Earlier studies </a:t>
            </a:r>
          </a:p>
        </p:txBody>
      </p:sp>
      <p:sp>
        <p:nvSpPr>
          <p:cNvPr id="20" name="TextBox 19">
            <a:extLst>
              <a:ext uri="{FF2B5EF4-FFF2-40B4-BE49-F238E27FC236}">
                <a16:creationId xmlns:a16="http://schemas.microsoft.com/office/drawing/2014/main" id="{96D32DCE-A62F-DB47-92FD-980D7C01507A}"/>
              </a:ext>
            </a:extLst>
          </p:cNvPr>
          <p:cNvSpPr txBox="1"/>
          <p:nvPr/>
        </p:nvSpPr>
        <p:spPr>
          <a:xfrm>
            <a:off x="730268" y="2070135"/>
            <a:ext cx="1835511"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2014</a:t>
            </a:r>
          </a:p>
        </p:txBody>
      </p:sp>
      <p:pic>
        <p:nvPicPr>
          <p:cNvPr id="3" name="Picture 2">
            <a:extLst>
              <a:ext uri="{FF2B5EF4-FFF2-40B4-BE49-F238E27FC236}">
                <a16:creationId xmlns:a16="http://schemas.microsoft.com/office/drawing/2014/main" id="{04AFE28E-315A-B647-A321-35E21B8755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0822" y="3712658"/>
            <a:ext cx="6943633" cy="2585168"/>
          </a:xfrm>
          <a:prstGeom prst="rect">
            <a:avLst/>
          </a:prstGeom>
        </p:spPr>
      </p:pic>
      <p:grpSp>
        <p:nvGrpSpPr>
          <p:cNvPr id="4" name="Group 3">
            <a:extLst>
              <a:ext uri="{FF2B5EF4-FFF2-40B4-BE49-F238E27FC236}">
                <a16:creationId xmlns:a16="http://schemas.microsoft.com/office/drawing/2014/main" id="{C6A7CB19-1662-3948-B147-39777AF7C9E8}"/>
              </a:ext>
            </a:extLst>
          </p:cNvPr>
          <p:cNvGrpSpPr/>
          <p:nvPr/>
        </p:nvGrpSpPr>
        <p:grpSpPr>
          <a:xfrm>
            <a:off x="2886983" y="1105404"/>
            <a:ext cx="5530596" cy="1929461"/>
            <a:chOff x="3013108" y="1948857"/>
            <a:chExt cx="5530596" cy="1929461"/>
          </a:xfrm>
        </p:grpSpPr>
        <p:pic>
          <p:nvPicPr>
            <p:cNvPr id="2" name="Picture 1">
              <a:extLst>
                <a:ext uri="{FF2B5EF4-FFF2-40B4-BE49-F238E27FC236}">
                  <a16:creationId xmlns:a16="http://schemas.microsoft.com/office/drawing/2014/main" id="{40EDFFF2-89A8-C149-B540-D5ADEA6DF9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13108" y="3326524"/>
              <a:ext cx="5530596" cy="551794"/>
            </a:xfrm>
            <a:prstGeom prst="rect">
              <a:avLst/>
            </a:prstGeom>
          </p:spPr>
        </p:pic>
        <p:pic>
          <p:nvPicPr>
            <p:cNvPr id="6" name="Picture 5">
              <a:extLst>
                <a:ext uri="{FF2B5EF4-FFF2-40B4-BE49-F238E27FC236}">
                  <a16:creationId xmlns:a16="http://schemas.microsoft.com/office/drawing/2014/main" id="{CDADAB13-2A93-D943-A18C-DCAD412AAB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13108" y="1948857"/>
              <a:ext cx="5530596" cy="1377667"/>
            </a:xfrm>
            <a:prstGeom prst="rect">
              <a:avLst/>
            </a:prstGeom>
          </p:spPr>
        </p:pic>
      </p:grpSp>
      <p:sp>
        <p:nvSpPr>
          <p:cNvPr id="8" name="TextBox 7">
            <a:extLst>
              <a:ext uri="{FF2B5EF4-FFF2-40B4-BE49-F238E27FC236}">
                <a16:creationId xmlns:a16="http://schemas.microsoft.com/office/drawing/2014/main" id="{BCA79B60-F0C4-D04C-B6C9-878ABE369B8F}"/>
              </a:ext>
            </a:extLst>
          </p:cNvPr>
          <p:cNvSpPr txBox="1"/>
          <p:nvPr/>
        </p:nvSpPr>
        <p:spPr>
          <a:xfrm>
            <a:off x="730267" y="5005242"/>
            <a:ext cx="1835511"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2013</a:t>
            </a:r>
          </a:p>
        </p:txBody>
      </p:sp>
    </p:spTree>
    <p:extLst>
      <p:ext uri="{BB962C8B-B14F-4D97-AF65-F5344CB8AC3E}">
        <p14:creationId xmlns:p14="http://schemas.microsoft.com/office/powerpoint/2010/main" val="3855183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4970F6-8B98-B743-87D4-00B214A9961D}"/>
              </a:ext>
            </a:extLst>
          </p:cNvPr>
          <p:cNvSpPr txBox="1"/>
          <p:nvPr/>
        </p:nvSpPr>
        <p:spPr>
          <a:xfrm>
            <a:off x="37648" y="3732819"/>
            <a:ext cx="250164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Wright &amp; Jenks, 2016</a:t>
            </a:r>
          </a:p>
        </p:txBody>
      </p:sp>
      <p:sp>
        <p:nvSpPr>
          <p:cNvPr id="3" name="TextBox 2">
            <a:extLst>
              <a:ext uri="{FF2B5EF4-FFF2-40B4-BE49-F238E27FC236}">
                <a16:creationId xmlns:a16="http://schemas.microsoft.com/office/drawing/2014/main" id="{342F2A26-5D22-2A47-A39C-626347F37218}"/>
              </a:ext>
            </a:extLst>
          </p:cNvPr>
          <p:cNvSpPr txBox="1"/>
          <p:nvPr/>
        </p:nvSpPr>
        <p:spPr>
          <a:xfrm>
            <a:off x="118623" y="1954339"/>
            <a:ext cx="2265894"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N = 6,833 Men=3060 Woman=3773</a:t>
            </a:r>
          </a:p>
          <a:p>
            <a:pPr algn="ctr"/>
            <a:r>
              <a:rPr lang="en-US" b="1" dirty="0">
                <a:latin typeface="Arial" panose="020B0604020202020204" pitchFamily="34" charset="0"/>
                <a:cs typeface="Arial" panose="020B0604020202020204" pitchFamily="34" charset="0"/>
              </a:rPr>
              <a:t>Ages: 50-89 years</a:t>
            </a:r>
          </a:p>
        </p:txBody>
      </p:sp>
      <p:pic>
        <p:nvPicPr>
          <p:cNvPr id="6" name="Picture 5">
            <a:extLst>
              <a:ext uri="{FF2B5EF4-FFF2-40B4-BE49-F238E27FC236}">
                <a16:creationId xmlns:a16="http://schemas.microsoft.com/office/drawing/2014/main" id="{6804BA36-DD53-C741-BE9B-976F9A290B2B}"/>
              </a:ext>
            </a:extLst>
          </p:cNvPr>
          <p:cNvPicPr>
            <a:picLocks noChangeAspect="1"/>
          </p:cNvPicPr>
          <p:nvPr/>
        </p:nvPicPr>
        <p:blipFill>
          <a:blip r:embed="rId2"/>
          <a:stretch>
            <a:fillRect/>
          </a:stretch>
        </p:blipFill>
        <p:spPr>
          <a:xfrm>
            <a:off x="2694074" y="373439"/>
            <a:ext cx="6054141" cy="6400993"/>
          </a:xfrm>
          <a:prstGeom prst="rect">
            <a:avLst/>
          </a:prstGeom>
        </p:spPr>
      </p:pic>
      <p:sp>
        <p:nvSpPr>
          <p:cNvPr id="2" name="Rectangle 1">
            <a:extLst>
              <a:ext uri="{FF2B5EF4-FFF2-40B4-BE49-F238E27FC236}">
                <a16:creationId xmlns:a16="http://schemas.microsoft.com/office/drawing/2014/main" id="{5EA99087-D0AF-9545-A9F5-09EC4B00240C}"/>
              </a:ext>
            </a:extLst>
          </p:cNvPr>
          <p:cNvSpPr/>
          <p:nvPr/>
        </p:nvSpPr>
        <p:spPr>
          <a:xfrm>
            <a:off x="1478821" y="0"/>
            <a:ext cx="6707875"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Wave 6 English Longitudinal Study of Ageing (ELSA)</a:t>
            </a:r>
          </a:p>
        </p:txBody>
      </p:sp>
      <p:cxnSp>
        <p:nvCxnSpPr>
          <p:cNvPr id="7" name="Straight Arrow Connector 6">
            <a:extLst>
              <a:ext uri="{FF2B5EF4-FFF2-40B4-BE49-F238E27FC236}">
                <a16:creationId xmlns:a16="http://schemas.microsoft.com/office/drawing/2014/main" id="{59923F67-737E-D047-89E3-3BD6C44FD3E4}"/>
              </a:ext>
            </a:extLst>
          </p:cNvPr>
          <p:cNvCxnSpPr/>
          <p:nvPr/>
        </p:nvCxnSpPr>
        <p:spPr>
          <a:xfrm flipH="1">
            <a:off x="7014949" y="2292824"/>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672FCDF-091F-8245-A707-CD45CE9F6752}"/>
              </a:ext>
            </a:extLst>
          </p:cNvPr>
          <p:cNvCxnSpPr/>
          <p:nvPr/>
        </p:nvCxnSpPr>
        <p:spPr>
          <a:xfrm flipH="1">
            <a:off x="7014948" y="2704532"/>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0861B82-9CE8-BF4B-B379-445A73083DC2}"/>
              </a:ext>
            </a:extLst>
          </p:cNvPr>
          <p:cNvCxnSpPr/>
          <p:nvPr/>
        </p:nvCxnSpPr>
        <p:spPr>
          <a:xfrm flipH="1">
            <a:off x="7014947" y="3246052"/>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B0D5008-BCA8-BE49-82C9-91143B255FBC}"/>
              </a:ext>
            </a:extLst>
          </p:cNvPr>
          <p:cNvCxnSpPr/>
          <p:nvPr/>
        </p:nvCxnSpPr>
        <p:spPr>
          <a:xfrm flipH="1">
            <a:off x="7014946" y="4196934"/>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1B9D4AA-224E-4F49-B13F-F1A38B331312}"/>
              </a:ext>
            </a:extLst>
          </p:cNvPr>
          <p:cNvCxnSpPr/>
          <p:nvPr/>
        </p:nvCxnSpPr>
        <p:spPr>
          <a:xfrm flipH="1">
            <a:off x="4001065" y="4458613"/>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28B3CE-B53E-764A-B6D9-815989FDE672}"/>
              </a:ext>
            </a:extLst>
          </p:cNvPr>
          <p:cNvCxnSpPr/>
          <p:nvPr/>
        </p:nvCxnSpPr>
        <p:spPr>
          <a:xfrm flipH="1">
            <a:off x="3701333" y="5747361"/>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F1D86D9-9C98-EF45-AE04-91E39B50616D}"/>
              </a:ext>
            </a:extLst>
          </p:cNvPr>
          <p:cNvCxnSpPr/>
          <p:nvPr/>
        </p:nvCxnSpPr>
        <p:spPr>
          <a:xfrm flipH="1">
            <a:off x="3671766" y="5485682"/>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E10F075-ED85-FA45-93A3-12014685BB0B}"/>
              </a:ext>
            </a:extLst>
          </p:cNvPr>
          <p:cNvCxnSpPr/>
          <p:nvPr/>
        </p:nvCxnSpPr>
        <p:spPr>
          <a:xfrm flipH="1">
            <a:off x="3701332" y="5999217"/>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61DD8AB-2A68-1147-9684-46D35D8B1622}"/>
              </a:ext>
            </a:extLst>
          </p:cNvPr>
          <p:cNvCxnSpPr/>
          <p:nvPr/>
        </p:nvCxnSpPr>
        <p:spPr>
          <a:xfrm flipH="1">
            <a:off x="4010889" y="6184319"/>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4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EC51A-A113-7B4C-9059-CFE65992C53C}"/>
              </a:ext>
            </a:extLst>
          </p:cNvPr>
          <p:cNvPicPr>
            <a:picLocks noChangeAspect="1"/>
          </p:cNvPicPr>
          <p:nvPr/>
        </p:nvPicPr>
        <p:blipFill>
          <a:blip r:embed="rId2"/>
          <a:stretch>
            <a:fillRect/>
          </a:stretch>
        </p:blipFill>
        <p:spPr>
          <a:xfrm>
            <a:off x="2754701" y="955964"/>
            <a:ext cx="5963259" cy="5755841"/>
          </a:xfrm>
          <a:prstGeom prst="rect">
            <a:avLst/>
          </a:prstGeom>
        </p:spPr>
      </p:pic>
      <p:pic>
        <p:nvPicPr>
          <p:cNvPr id="4" name="Picture 3">
            <a:extLst>
              <a:ext uri="{FF2B5EF4-FFF2-40B4-BE49-F238E27FC236}">
                <a16:creationId xmlns:a16="http://schemas.microsoft.com/office/drawing/2014/main" id="{BF6FA3ED-9C54-024A-A445-B4A3BE9B59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35375" y="596901"/>
            <a:ext cx="4282585" cy="359063"/>
          </a:xfrm>
          <a:prstGeom prst="rect">
            <a:avLst/>
          </a:prstGeom>
        </p:spPr>
      </p:pic>
      <p:sp>
        <p:nvSpPr>
          <p:cNvPr id="7" name="TextBox 6">
            <a:extLst>
              <a:ext uri="{FF2B5EF4-FFF2-40B4-BE49-F238E27FC236}">
                <a16:creationId xmlns:a16="http://schemas.microsoft.com/office/drawing/2014/main" id="{703FB4D3-2D05-EF4B-9DF8-9E33C3E849B9}"/>
              </a:ext>
            </a:extLst>
          </p:cNvPr>
          <p:cNvSpPr txBox="1"/>
          <p:nvPr/>
        </p:nvSpPr>
        <p:spPr>
          <a:xfrm>
            <a:off x="204717" y="3960388"/>
            <a:ext cx="250164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Wright &amp; Jenks, 2016</a:t>
            </a:r>
          </a:p>
        </p:txBody>
      </p:sp>
      <p:sp>
        <p:nvSpPr>
          <p:cNvPr id="8" name="TextBox 7">
            <a:extLst>
              <a:ext uri="{FF2B5EF4-FFF2-40B4-BE49-F238E27FC236}">
                <a16:creationId xmlns:a16="http://schemas.microsoft.com/office/drawing/2014/main" id="{F1E6E0AA-0176-C947-B55A-1457740E3D32}"/>
              </a:ext>
            </a:extLst>
          </p:cNvPr>
          <p:cNvSpPr txBox="1"/>
          <p:nvPr/>
        </p:nvSpPr>
        <p:spPr>
          <a:xfrm>
            <a:off x="285692" y="2181908"/>
            <a:ext cx="2265894"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N = 6,833 Men=3060 Woman=3773</a:t>
            </a:r>
          </a:p>
          <a:p>
            <a:pPr algn="ctr"/>
            <a:r>
              <a:rPr lang="en-US" b="1" dirty="0">
                <a:latin typeface="Arial" panose="020B0604020202020204" pitchFamily="34" charset="0"/>
                <a:cs typeface="Arial" panose="020B0604020202020204" pitchFamily="34" charset="0"/>
              </a:rPr>
              <a:t>Ages: 50-89 years</a:t>
            </a:r>
          </a:p>
        </p:txBody>
      </p:sp>
      <p:sp>
        <p:nvSpPr>
          <p:cNvPr id="9" name="Rectangle 8">
            <a:extLst>
              <a:ext uri="{FF2B5EF4-FFF2-40B4-BE49-F238E27FC236}">
                <a16:creationId xmlns:a16="http://schemas.microsoft.com/office/drawing/2014/main" id="{83C81B74-AE1E-A043-A298-393D649E3B29}"/>
              </a:ext>
            </a:extLst>
          </p:cNvPr>
          <p:cNvSpPr/>
          <p:nvPr/>
        </p:nvSpPr>
        <p:spPr>
          <a:xfrm>
            <a:off x="1441173" y="240269"/>
            <a:ext cx="6707875"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Wave 6 English Longitudinal Study of Ageing (ELSA)</a:t>
            </a:r>
          </a:p>
        </p:txBody>
      </p:sp>
      <p:cxnSp>
        <p:nvCxnSpPr>
          <p:cNvPr id="10" name="Straight Arrow Connector 9">
            <a:extLst>
              <a:ext uri="{FF2B5EF4-FFF2-40B4-BE49-F238E27FC236}">
                <a16:creationId xmlns:a16="http://schemas.microsoft.com/office/drawing/2014/main" id="{CC57AEC1-7A92-3B4F-A94E-1B1E48EC0F40}"/>
              </a:ext>
            </a:extLst>
          </p:cNvPr>
          <p:cNvCxnSpPr/>
          <p:nvPr/>
        </p:nvCxnSpPr>
        <p:spPr>
          <a:xfrm flipH="1">
            <a:off x="6977298" y="2242898"/>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BE7A3A6-F4D6-3241-9AF8-1E8C1D02AAD1}"/>
              </a:ext>
            </a:extLst>
          </p:cNvPr>
          <p:cNvCxnSpPr/>
          <p:nvPr/>
        </p:nvCxnSpPr>
        <p:spPr>
          <a:xfrm flipH="1">
            <a:off x="6977298" y="3213142"/>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F9019D6-B4DF-B14C-B6ED-6311D3273811}"/>
              </a:ext>
            </a:extLst>
          </p:cNvPr>
          <p:cNvCxnSpPr/>
          <p:nvPr/>
        </p:nvCxnSpPr>
        <p:spPr>
          <a:xfrm flipH="1">
            <a:off x="6960688" y="4686181"/>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BFC2C8C-D33A-0549-9EA0-E52CCC29EBB1}"/>
              </a:ext>
            </a:extLst>
          </p:cNvPr>
          <p:cNvCxnSpPr/>
          <p:nvPr/>
        </p:nvCxnSpPr>
        <p:spPr>
          <a:xfrm flipH="1">
            <a:off x="6977298" y="5358504"/>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A6474A-E59D-6F4D-84B7-2CEA15B964D1}"/>
              </a:ext>
            </a:extLst>
          </p:cNvPr>
          <p:cNvCxnSpPr/>
          <p:nvPr/>
        </p:nvCxnSpPr>
        <p:spPr>
          <a:xfrm flipH="1">
            <a:off x="5455000" y="5358503"/>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ECF2D22-A883-4245-927F-78D091A41FDC}"/>
              </a:ext>
            </a:extLst>
          </p:cNvPr>
          <p:cNvCxnSpPr/>
          <p:nvPr/>
        </p:nvCxnSpPr>
        <p:spPr>
          <a:xfrm flipH="1">
            <a:off x="3886486" y="5620182"/>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8F2FCDB-51ED-9C43-94A1-57A8D99A6A23}"/>
              </a:ext>
            </a:extLst>
          </p:cNvPr>
          <p:cNvCxnSpPr/>
          <p:nvPr/>
        </p:nvCxnSpPr>
        <p:spPr>
          <a:xfrm flipH="1">
            <a:off x="3872293" y="5904314"/>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FCC78C-FFC1-2B4A-97FE-79A9789DA78F}"/>
              </a:ext>
            </a:extLst>
          </p:cNvPr>
          <p:cNvCxnSpPr/>
          <p:nvPr/>
        </p:nvCxnSpPr>
        <p:spPr>
          <a:xfrm flipH="1">
            <a:off x="4104850" y="6196082"/>
            <a:ext cx="436729" cy="26167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417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783E25-998F-6E42-B5F8-5860F6B27E35}"/>
              </a:ext>
            </a:extLst>
          </p:cNvPr>
          <p:cNvSpPr txBox="1"/>
          <p:nvPr/>
        </p:nvSpPr>
        <p:spPr>
          <a:xfrm>
            <a:off x="3102924" y="662517"/>
            <a:ext cx="2965168"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Wright &amp; Jenks, 2016</a:t>
            </a:r>
          </a:p>
        </p:txBody>
      </p:sp>
      <p:sp>
        <p:nvSpPr>
          <p:cNvPr id="5" name="TextBox 4">
            <a:extLst>
              <a:ext uri="{FF2B5EF4-FFF2-40B4-BE49-F238E27FC236}">
                <a16:creationId xmlns:a16="http://schemas.microsoft.com/office/drawing/2014/main" id="{01E9FA41-9ACC-9445-ABC6-9D2F539D0EBD}"/>
              </a:ext>
            </a:extLst>
          </p:cNvPr>
          <p:cNvSpPr txBox="1"/>
          <p:nvPr/>
        </p:nvSpPr>
        <p:spPr>
          <a:xfrm>
            <a:off x="400647" y="1624319"/>
            <a:ext cx="3434374" cy="351634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Covariates: </a:t>
            </a:r>
          </a:p>
          <a:p>
            <a:pPr marL="296863" lvl="1" indent="-134938">
              <a:spcBef>
                <a:spcPts val="300"/>
              </a:spcBef>
              <a:buFont typeface="Wingdings" pitchFamily="2" charset="2"/>
              <a:buChar char="§"/>
              <a:tabLst>
                <a:tab pos="390525" algn="l"/>
              </a:tabLst>
            </a:pPr>
            <a:r>
              <a:rPr lang="en-US" sz="2000" b="1" dirty="0">
                <a:latin typeface="Arial" panose="020B0604020202020204" pitchFamily="34" charset="0"/>
                <a:cs typeface="Arial" panose="020B0604020202020204" pitchFamily="34" charset="0"/>
              </a:rPr>
              <a:t>	Age</a:t>
            </a:r>
          </a:p>
          <a:p>
            <a:pPr marL="296863" lvl="1" indent="-134938">
              <a:spcBef>
                <a:spcPts val="300"/>
              </a:spcBef>
              <a:buFont typeface="Wingdings" pitchFamily="2" charset="2"/>
              <a:buChar char="§"/>
              <a:tabLst>
                <a:tab pos="390525" algn="l"/>
              </a:tabLst>
            </a:pPr>
            <a:r>
              <a:rPr lang="en-US" sz="2000" b="1" dirty="0">
                <a:latin typeface="Arial" panose="020B0604020202020204" pitchFamily="34" charset="0"/>
                <a:cs typeface="Arial" panose="020B0604020202020204" pitchFamily="34" charset="0"/>
              </a:rPr>
              <a:t>	Education</a:t>
            </a:r>
          </a:p>
          <a:p>
            <a:pPr marL="296863" lvl="1" indent="-134938">
              <a:spcBef>
                <a:spcPts val="300"/>
              </a:spcBef>
              <a:buFont typeface="Wingdings" pitchFamily="2" charset="2"/>
              <a:buChar char="§"/>
              <a:tabLst>
                <a:tab pos="390525" algn="l"/>
              </a:tabLst>
            </a:pPr>
            <a:r>
              <a:rPr lang="en-US" sz="2000" b="1" dirty="0">
                <a:latin typeface="Arial" panose="020B0604020202020204" pitchFamily="34" charset="0"/>
                <a:cs typeface="Arial" panose="020B0604020202020204" pitchFamily="34" charset="0"/>
              </a:rPr>
              <a:t>	Wealth</a:t>
            </a:r>
          </a:p>
          <a:p>
            <a:pPr marL="296863" lvl="1" indent="-134938">
              <a:spcBef>
                <a:spcPts val="300"/>
              </a:spcBef>
              <a:buFont typeface="Wingdings" pitchFamily="2" charset="2"/>
              <a:buChar char="§"/>
              <a:tabLst>
                <a:tab pos="390525" algn="l"/>
              </a:tabLst>
            </a:pPr>
            <a:r>
              <a:rPr lang="en-US" sz="2000" b="1" dirty="0">
                <a:latin typeface="Arial" panose="020B0604020202020204" pitchFamily="34" charset="0"/>
                <a:cs typeface="Arial" panose="020B0604020202020204" pitchFamily="34" charset="0"/>
              </a:rPr>
              <a:t>	Physical activity</a:t>
            </a:r>
          </a:p>
          <a:p>
            <a:pPr marL="296863" lvl="1" indent="-134938">
              <a:spcBef>
                <a:spcPts val="300"/>
              </a:spcBef>
              <a:buFont typeface="Wingdings" pitchFamily="2" charset="2"/>
              <a:buChar char="§"/>
              <a:tabLst>
                <a:tab pos="390525" algn="l"/>
              </a:tabLst>
            </a:pPr>
            <a:r>
              <a:rPr lang="en-US" sz="2000" b="1" dirty="0">
                <a:latin typeface="Arial" panose="020B0604020202020204" pitchFamily="34" charset="0"/>
                <a:cs typeface="Arial" panose="020B0604020202020204" pitchFamily="34" charset="0"/>
              </a:rPr>
              <a:t>	Depression</a:t>
            </a:r>
          </a:p>
          <a:p>
            <a:pPr marL="296863" lvl="1" indent="-134938">
              <a:spcBef>
                <a:spcPts val="300"/>
              </a:spcBef>
              <a:buFont typeface="Wingdings" pitchFamily="2" charset="2"/>
              <a:buChar char="§"/>
              <a:tabLst>
                <a:tab pos="390525" algn="l"/>
              </a:tabLst>
            </a:pPr>
            <a:r>
              <a:rPr lang="en-US" sz="2000" b="1" dirty="0">
                <a:latin typeface="Arial" panose="020B0604020202020204" pitchFamily="34" charset="0"/>
                <a:cs typeface="Arial" panose="020B0604020202020204" pitchFamily="34" charset="0"/>
              </a:rPr>
              <a:t>	Cohabiting</a:t>
            </a:r>
          </a:p>
          <a:p>
            <a:pPr marL="296863" lvl="1" indent="-134938">
              <a:spcBef>
                <a:spcPts val="300"/>
              </a:spcBef>
              <a:buFont typeface="Wingdings" pitchFamily="2" charset="2"/>
              <a:buChar char="§"/>
              <a:tabLst>
                <a:tab pos="390525" algn="l"/>
              </a:tabLst>
            </a:pPr>
            <a:r>
              <a:rPr lang="en-US" sz="2000" b="1" dirty="0">
                <a:latin typeface="Arial" panose="020B0604020202020204" pitchFamily="34" charset="0"/>
                <a:cs typeface="Arial" panose="020B0604020202020204" pitchFamily="34" charset="0"/>
              </a:rPr>
              <a:t>	Self-rated health</a:t>
            </a:r>
          </a:p>
          <a:p>
            <a:pPr marL="296863" lvl="1" indent="-134938">
              <a:spcBef>
                <a:spcPts val="300"/>
              </a:spcBef>
              <a:buFont typeface="Wingdings" pitchFamily="2" charset="2"/>
              <a:buChar char="§"/>
              <a:tabLst>
                <a:tab pos="390525" algn="l"/>
              </a:tabLst>
            </a:pPr>
            <a:r>
              <a:rPr lang="en-US" sz="2000" b="1" dirty="0">
                <a:latin typeface="Arial" panose="020B0604020202020204" pitchFamily="34" charset="0"/>
                <a:cs typeface="Arial" panose="020B0604020202020204" pitchFamily="34" charset="0"/>
              </a:rPr>
              <a:t>	Loneliness</a:t>
            </a:r>
          </a:p>
          <a:p>
            <a:pPr marL="296863" lvl="1" indent="-134938">
              <a:spcBef>
                <a:spcPts val="300"/>
              </a:spcBef>
              <a:buFont typeface="Wingdings" pitchFamily="2" charset="2"/>
              <a:buChar char="§"/>
              <a:tabLst>
                <a:tab pos="390525" algn="l"/>
              </a:tabLst>
            </a:pPr>
            <a:r>
              <a:rPr lang="en-US" sz="2000" b="1" dirty="0">
                <a:latin typeface="Arial" panose="020B0604020202020204" pitchFamily="34" charset="0"/>
                <a:cs typeface="Arial" panose="020B0604020202020204" pitchFamily="34" charset="0"/>
              </a:rPr>
              <a:t>	Quality of life </a:t>
            </a:r>
          </a:p>
        </p:txBody>
      </p:sp>
      <p:sp>
        <p:nvSpPr>
          <p:cNvPr id="6" name="TextBox 5">
            <a:extLst>
              <a:ext uri="{FF2B5EF4-FFF2-40B4-BE49-F238E27FC236}">
                <a16:creationId xmlns:a16="http://schemas.microsoft.com/office/drawing/2014/main" id="{F3518B77-4C23-E444-A00F-1C358F9301D4}"/>
              </a:ext>
            </a:extLst>
          </p:cNvPr>
          <p:cNvSpPr txBox="1"/>
          <p:nvPr/>
        </p:nvSpPr>
        <p:spPr>
          <a:xfrm>
            <a:off x="3452884" y="1624319"/>
            <a:ext cx="5691116" cy="255454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Sexual activity significantly correlated with</a:t>
            </a:r>
          </a:p>
          <a:p>
            <a:pPr marL="800100" lvl="1" indent="-342900">
              <a:spcBef>
                <a:spcPts val="1200"/>
              </a:spcBef>
              <a:buFont typeface="Wingdings" pitchFamily="2" charset="2"/>
              <a:buChar char="Ø"/>
            </a:pPr>
            <a:r>
              <a:rPr lang="en-US" sz="2000" b="1" dirty="0">
                <a:latin typeface="Arial" panose="020B0604020202020204" pitchFamily="34" charset="0"/>
                <a:cs typeface="Arial" panose="020B0604020202020204" pitchFamily="34" charset="0"/>
              </a:rPr>
              <a:t>Men: </a:t>
            </a:r>
          </a:p>
          <a:p>
            <a:pPr lvl="1">
              <a:spcBef>
                <a:spcPts val="1200"/>
              </a:spcBef>
            </a:pPr>
            <a:r>
              <a:rPr lang="en-US" sz="2000" b="1" dirty="0">
                <a:latin typeface="Arial" panose="020B0604020202020204" pitchFamily="34" charset="0"/>
                <a:cs typeface="Arial" panose="020B0604020202020204" pitchFamily="34" charset="0"/>
              </a:rPr>
              <a:t>	 Number sequencing and Recall</a:t>
            </a:r>
          </a:p>
          <a:p>
            <a:pPr marL="800100" lvl="1" indent="-342900">
              <a:spcBef>
                <a:spcPts val="1200"/>
              </a:spcBef>
              <a:buFont typeface="Wingdings" pitchFamily="2" charset="2"/>
              <a:buChar char="Ø"/>
            </a:pPr>
            <a:r>
              <a:rPr lang="en-US" sz="2000" b="1" dirty="0">
                <a:latin typeface="Arial" panose="020B0604020202020204" pitchFamily="34" charset="0"/>
                <a:cs typeface="Arial" panose="020B0604020202020204" pitchFamily="34" charset="0"/>
              </a:rPr>
              <a:t>Women: </a:t>
            </a:r>
          </a:p>
          <a:p>
            <a:pPr lvl="1">
              <a:spcBef>
                <a:spcPts val="1200"/>
              </a:spcBef>
            </a:pPr>
            <a:r>
              <a:rPr lang="en-US" sz="2000" b="1" dirty="0">
                <a:latin typeface="Arial" panose="020B0604020202020204" pitchFamily="34" charset="0"/>
                <a:cs typeface="Arial" panose="020B0604020202020204" pitchFamily="34" charset="0"/>
              </a:rPr>
              <a:t>	 Recall but not Number sequencing</a:t>
            </a:r>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8586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9558CE-33D0-084D-9C29-64C269184E50}"/>
              </a:ext>
            </a:extLst>
          </p:cNvPr>
          <p:cNvSpPr/>
          <p:nvPr/>
        </p:nvSpPr>
        <p:spPr>
          <a:xfrm>
            <a:off x="1713144" y="928069"/>
            <a:ext cx="5959865" cy="386259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Wright, Jenks, &amp; </a:t>
            </a:r>
            <a:r>
              <a:rPr lang="en-US" sz="2000" b="1" dirty="0" err="1">
                <a:latin typeface="Arial" panose="020B0604020202020204" pitchFamily="34" charset="0"/>
                <a:cs typeface="Arial" panose="020B0604020202020204" pitchFamily="34" charset="0"/>
              </a:rPr>
              <a:t>Demeyere</a:t>
            </a:r>
            <a:r>
              <a:rPr lang="en-US" sz="2000" b="1" dirty="0">
                <a:latin typeface="Arial" panose="020B0604020202020204" pitchFamily="34" charset="0"/>
                <a:cs typeface="Arial" panose="020B0604020202020204" pitchFamily="34" charset="0"/>
              </a:rPr>
              <a:t> (2017)</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In a much smaller sample, </a:t>
            </a:r>
          </a:p>
          <a:p>
            <a:pPr marL="461963">
              <a:spcBef>
                <a:spcPts val="600"/>
              </a:spcBef>
            </a:pPr>
            <a:r>
              <a:rPr lang="en-US" sz="2000" b="1" dirty="0">
                <a:latin typeface="Arial" panose="020B0604020202020204" pitchFamily="34" charset="0"/>
                <a:cs typeface="Arial" panose="020B0604020202020204" pitchFamily="34" charset="0"/>
              </a:rPr>
              <a:t>N=73 </a:t>
            </a:r>
          </a:p>
          <a:p>
            <a:pPr marL="461963">
              <a:spcBef>
                <a:spcPts val="600"/>
              </a:spcBef>
            </a:pPr>
            <a:r>
              <a:rPr lang="en-US" sz="2000" b="1" dirty="0">
                <a:latin typeface="Arial" panose="020B0604020202020204" pitchFamily="34" charset="0"/>
                <a:cs typeface="Arial" panose="020B0604020202020204" pitchFamily="34" charset="0"/>
              </a:rPr>
              <a:t>Ages: 50-83, 61.6% female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Greater frequency of sexual activity predicts: </a:t>
            </a:r>
          </a:p>
          <a:p>
            <a:pPr marL="754063" indent="-317500">
              <a:spcBef>
                <a:spcPts val="600"/>
              </a:spcBef>
              <a:buFont typeface="Wingdings" pitchFamily="2" charset="2"/>
              <a:buChar char="Ø"/>
            </a:pPr>
            <a:r>
              <a:rPr lang="en-US" sz="2000" b="1" dirty="0">
                <a:latin typeface="Arial" panose="020B0604020202020204" pitchFamily="34" charset="0"/>
                <a:cs typeface="Arial" panose="020B0604020202020204" pitchFamily="34" charset="0"/>
              </a:rPr>
              <a:t>Better total ACE-II</a:t>
            </a:r>
          </a:p>
          <a:p>
            <a:pPr marL="754063" indent="-317500">
              <a:spcBef>
                <a:spcPts val="600"/>
              </a:spcBef>
              <a:buFont typeface="Wingdings" pitchFamily="2" charset="2"/>
              <a:buChar char="Ø"/>
            </a:pPr>
            <a:r>
              <a:rPr lang="en-US" sz="2000" b="1" dirty="0">
                <a:latin typeface="Arial" panose="020B0604020202020204" pitchFamily="34" charset="0"/>
                <a:cs typeface="Arial" panose="020B0604020202020204" pitchFamily="34" charset="0"/>
              </a:rPr>
              <a:t>Verbal fluency</a:t>
            </a:r>
          </a:p>
          <a:p>
            <a:pPr marL="754063" indent="-317500">
              <a:spcBef>
                <a:spcPts val="600"/>
              </a:spcBef>
              <a:buFont typeface="Wingdings" pitchFamily="2" charset="2"/>
              <a:buChar char="Ø"/>
            </a:pPr>
            <a:r>
              <a:rPr lang="en-US" sz="2000" b="1" dirty="0">
                <a:latin typeface="Arial" panose="020B0604020202020204" pitchFamily="34" charset="0"/>
                <a:cs typeface="Arial" panose="020B0604020202020204" pitchFamily="34" charset="0"/>
              </a:rPr>
              <a:t>Visuospatial ability</a:t>
            </a:r>
            <a:endParaRPr lang="en-US"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34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464C9F-F298-0844-ABAB-493A98DBA934}"/>
              </a:ext>
            </a:extLst>
          </p:cNvPr>
          <p:cNvSpPr txBox="1"/>
          <p:nvPr/>
        </p:nvSpPr>
        <p:spPr>
          <a:xfrm>
            <a:off x="4107976" y="5500048"/>
            <a:ext cx="652743" cy="369332"/>
          </a:xfrm>
          <a:prstGeom prst="rect">
            <a:avLst/>
          </a:prstGeom>
          <a:noFill/>
        </p:spPr>
        <p:txBody>
          <a:bodyPr wrap="none" rtlCol="0">
            <a:spAutoFit/>
          </a:bodyPr>
          <a:lstStyle/>
          <a:p>
            <a:r>
              <a:rPr lang="en-US" dirty="0"/>
              <a:t>2018</a:t>
            </a:r>
          </a:p>
        </p:txBody>
      </p:sp>
      <p:graphicFrame>
        <p:nvGraphicFramePr>
          <p:cNvPr id="6" name="Table 5">
            <a:extLst>
              <a:ext uri="{FF2B5EF4-FFF2-40B4-BE49-F238E27FC236}">
                <a16:creationId xmlns:a16="http://schemas.microsoft.com/office/drawing/2014/main" id="{D48271C8-B8ED-2C4F-9609-7D74D14F93AD}"/>
              </a:ext>
            </a:extLst>
          </p:cNvPr>
          <p:cNvGraphicFramePr>
            <a:graphicFrameLocks noGrp="1"/>
          </p:cNvGraphicFramePr>
          <p:nvPr>
            <p:extLst>
              <p:ext uri="{D42A27DB-BD31-4B8C-83A1-F6EECF244321}">
                <p14:modId xmlns:p14="http://schemas.microsoft.com/office/powerpoint/2010/main" val="1133887084"/>
              </p:ext>
            </p:extLst>
          </p:nvPr>
        </p:nvGraphicFramePr>
        <p:xfrm>
          <a:off x="686949" y="2006600"/>
          <a:ext cx="8147540" cy="4446896"/>
        </p:xfrm>
        <a:graphic>
          <a:graphicData uri="http://schemas.openxmlformats.org/drawingml/2006/table">
            <a:tbl>
              <a:tblPr firstRow="1" bandRow="1">
                <a:tableStyleId>{5C22544A-7EE6-4342-B048-85BDC9FD1C3A}</a:tableStyleId>
              </a:tblPr>
              <a:tblGrid>
                <a:gridCol w="3036277">
                  <a:extLst>
                    <a:ext uri="{9D8B030D-6E8A-4147-A177-3AD203B41FA5}">
                      <a16:colId xmlns:a16="http://schemas.microsoft.com/office/drawing/2014/main" val="1846262335"/>
                    </a:ext>
                  </a:extLst>
                </a:gridCol>
                <a:gridCol w="1770184">
                  <a:extLst>
                    <a:ext uri="{9D8B030D-6E8A-4147-A177-3AD203B41FA5}">
                      <a16:colId xmlns:a16="http://schemas.microsoft.com/office/drawing/2014/main" val="3248563645"/>
                    </a:ext>
                  </a:extLst>
                </a:gridCol>
                <a:gridCol w="1770185">
                  <a:extLst>
                    <a:ext uri="{9D8B030D-6E8A-4147-A177-3AD203B41FA5}">
                      <a16:colId xmlns:a16="http://schemas.microsoft.com/office/drawing/2014/main" val="3101468568"/>
                    </a:ext>
                  </a:extLst>
                </a:gridCol>
                <a:gridCol w="1570894">
                  <a:extLst>
                    <a:ext uri="{9D8B030D-6E8A-4147-A177-3AD203B41FA5}">
                      <a16:colId xmlns:a16="http://schemas.microsoft.com/office/drawing/2014/main" val="2047934650"/>
                    </a:ext>
                  </a:extLst>
                </a:gridCol>
              </a:tblGrid>
              <a:tr h="370840">
                <a:tc>
                  <a:txBody>
                    <a:bodyPr/>
                    <a:lstStyle/>
                    <a:p>
                      <a:endParaRPr lang="en-US" b="1" dirty="0">
                        <a:latin typeface="Arial" panose="020B0604020202020204" pitchFamily="34" charset="0"/>
                        <a:cs typeface="Arial" panose="020B0604020202020204" pitchFamily="34" charset="0"/>
                      </a:endParaRPr>
                    </a:p>
                  </a:txBody>
                  <a:tcPr/>
                </a:tc>
                <a:tc>
                  <a:txBody>
                    <a:bodyPr/>
                    <a:lstStyle/>
                    <a:p>
                      <a:pPr algn="ctr"/>
                      <a:r>
                        <a:rPr lang="en-US" b="1" dirty="0">
                          <a:latin typeface="Arial" panose="020B0604020202020204" pitchFamily="34" charset="0"/>
                          <a:cs typeface="Arial" panose="020B0604020202020204" pitchFamily="34" charset="0"/>
                        </a:rPr>
                        <a:t>Mean Scores</a:t>
                      </a:r>
                    </a:p>
                  </a:txBody>
                  <a:tcPr/>
                </a:tc>
                <a:tc>
                  <a:txBody>
                    <a:bodyPr/>
                    <a:lstStyle/>
                    <a:p>
                      <a:pPr algn="ctr"/>
                      <a:r>
                        <a:rPr lang="en-US" b="1" dirty="0">
                          <a:latin typeface="Arial" panose="020B0604020202020204" pitchFamily="34" charset="0"/>
                          <a:cs typeface="Arial" panose="020B0604020202020204" pitchFamily="34" charset="0"/>
                        </a:rPr>
                        <a:t>r (Women)</a:t>
                      </a:r>
                    </a:p>
                  </a:txBody>
                  <a:tcPr/>
                </a:tc>
                <a:tc>
                  <a:txBody>
                    <a:bodyPr/>
                    <a:lstStyle/>
                    <a:p>
                      <a:pPr algn="ctr"/>
                      <a:r>
                        <a:rPr lang="en-US" b="1" dirty="0">
                          <a:latin typeface="Arial" panose="020B0604020202020204" pitchFamily="34" charset="0"/>
                          <a:cs typeface="Arial" panose="020B0604020202020204" pitchFamily="34" charset="0"/>
                        </a:rPr>
                        <a:t>r (Men)</a:t>
                      </a:r>
                    </a:p>
                  </a:txBody>
                  <a:tcPr/>
                </a:tc>
                <a:extLst>
                  <a:ext uri="{0D108BD9-81ED-4DB2-BD59-A6C34878D82A}">
                    <a16:rowId xmlns:a16="http://schemas.microsoft.com/office/drawing/2014/main" val="386442683"/>
                  </a:ext>
                </a:extLst>
              </a:tr>
              <a:tr h="370840">
                <a:tc>
                  <a:txBody>
                    <a:bodyPr/>
                    <a:lstStyle/>
                    <a:p>
                      <a:pPr algn="ctr"/>
                      <a:r>
                        <a:rPr lang="en-US" b="1" dirty="0">
                          <a:latin typeface="Arial" panose="020B0604020202020204" pitchFamily="34" charset="0"/>
                          <a:cs typeface="Arial" panose="020B0604020202020204" pitchFamily="34" charset="0"/>
                        </a:rPr>
                        <a:t>Sexual activity</a:t>
                      </a:r>
                    </a:p>
                  </a:txBody>
                  <a:tcPr/>
                </a:tc>
                <a:tc>
                  <a:txBody>
                    <a:bodyPr/>
                    <a:lstStyle/>
                    <a:p>
                      <a:pPr algn="ctr"/>
                      <a:r>
                        <a:rPr lang="en-US" b="1" dirty="0">
                          <a:latin typeface="Arial" panose="020B0604020202020204" pitchFamily="34" charset="0"/>
                          <a:cs typeface="Arial" panose="020B0604020202020204" pitchFamily="34" charset="0"/>
                        </a:rPr>
                        <a:t>2.08</a:t>
                      </a:r>
                    </a:p>
                  </a:txBody>
                  <a:tcPr/>
                </a:tc>
                <a:tc>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0919476"/>
                  </a:ext>
                </a:extLst>
              </a:tr>
              <a:tr h="370840">
                <a:tc>
                  <a:txBody>
                    <a:bodyPr/>
                    <a:lstStyle/>
                    <a:p>
                      <a:pPr algn="ctr"/>
                      <a:r>
                        <a:rPr lang="en-US" b="1" dirty="0">
                          <a:latin typeface="Arial" panose="020B0604020202020204" pitchFamily="34" charset="0"/>
                          <a:cs typeface="Arial" panose="020B0604020202020204" pitchFamily="34" charset="0"/>
                        </a:rPr>
                        <a:t>Memory performance, T1</a:t>
                      </a:r>
                    </a:p>
                  </a:txBody>
                  <a:tcPr/>
                </a:tc>
                <a:tc>
                  <a:txBody>
                    <a:bodyPr/>
                    <a:lstStyle/>
                    <a:p>
                      <a:pPr algn="ctr"/>
                      <a:r>
                        <a:rPr lang="en-US" b="1" dirty="0">
                          <a:latin typeface="Arial" panose="020B0604020202020204" pitchFamily="34" charset="0"/>
                          <a:cs typeface="Arial" panose="020B0604020202020204" pitchFamily="34" charset="0"/>
                        </a:rPr>
                        <a:t>11.23</a:t>
                      </a:r>
                    </a:p>
                  </a:txBody>
                  <a:tcPr/>
                </a:tc>
                <a:tc>
                  <a:txBody>
                    <a:bodyPr/>
                    <a:lstStyle/>
                    <a:p>
                      <a:pPr algn="ctr"/>
                      <a:r>
                        <a:rPr lang="en-US" b="1" dirty="0">
                          <a:latin typeface="Arial" panose="020B0604020202020204" pitchFamily="34" charset="0"/>
                          <a:cs typeface="Arial" panose="020B0604020202020204" pitchFamily="34" charset="0"/>
                        </a:rPr>
                        <a:t>.26</a:t>
                      </a:r>
                    </a:p>
                  </a:txBody>
                  <a:tcPr/>
                </a:tc>
                <a:tc>
                  <a:txBody>
                    <a:bodyPr/>
                    <a:lstStyle/>
                    <a:p>
                      <a:pPr algn="ctr"/>
                      <a:r>
                        <a:rPr lang="en-US" b="1"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2835493032"/>
                  </a:ext>
                </a:extLst>
              </a:tr>
              <a:tr h="370840">
                <a:tc>
                  <a:txBody>
                    <a:bodyPr/>
                    <a:lstStyle/>
                    <a:p>
                      <a:pPr algn="ctr"/>
                      <a:r>
                        <a:rPr lang="en-US" b="1" dirty="0">
                          <a:latin typeface="Arial" panose="020B0604020202020204" pitchFamily="34" charset="0"/>
                          <a:cs typeface="Arial" panose="020B0604020202020204" pitchFamily="34" charset="0"/>
                        </a:rPr>
                        <a:t>Emotional closeness</a:t>
                      </a:r>
                    </a:p>
                  </a:txBody>
                  <a:tcPr/>
                </a:tc>
                <a:tc>
                  <a:txBody>
                    <a:bodyPr/>
                    <a:lstStyle/>
                    <a:p>
                      <a:pPr algn="ctr"/>
                      <a:r>
                        <a:rPr lang="en-US" b="1" dirty="0">
                          <a:latin typeface="Arial" panose="020B0604020202020204" pitchFamily="34" charset="0"/>
                          <a:cs typeface="Arial" panose="020B0604020202020204" pitchFamily="34" charset="0"/>
                        </a:rPr>
                        <a:t>4.36</a:t>
                      </a:r>
                    </a:p>
                  </a:txBody>
                  <a:tcPr/>
                </a:tc>
                <a:tc>
                  <a:txBody>
                    <a:bodyPr/>
                    <a:lstStyle/>
                    <a:p>
                      <a:pPr algn="ctr"/>
                      <a:r>
                        <a:rPr lang="en-US" b="1" dirty="0">
                          <a:latin typeface="Arial" panose="020B0604020202020204" pitchFamily="34" charset="0"/>
                          <a:cs typeface="Arial" panose="020B0604020202020204" pitchFamily="34" charset="0"/>
                        </a:rPr>
                        <a:t>.30</a:t>
                      </a:r>
                    </a:p>
                  </a:txBody>
                  <a:tcPr/>
                </a:tc>
                <a:tc>
                  <a:txBody>
                    <a:bodyPr/>
                    <a:lstStyle/>
                    <a:p>
                      <a:pPr algn="ctr"/>
                      <a:r>
                        <a:rPr lang="en-US" b="1" dirty="0">
                          <a:latin typeface="Arial" panose="020B0604020202020204" pitchFamily="34" charset="0"/>
                          <a:cs typeface="Arial" panose="020B0604020202020204" pitchFamily="34" charset="0"/>
                        </a:rPr>
                        <a:t>.18</a:t>
                      </a:r>
                    </a:p>
                  </a:txBody>
                  <a:tcPr/>
                </a:tc>
                <a:extLst>
                  <a:ext uri="{0D108BD9-81ED-4DB2-BD59-A6C34878D82A}">
                    <a16:rowId xmlns:a16="http://schemas.microsoft.com/office/drawing/2014/main" val="2787563208"/>
                  </a:ext>
                </a:extLst>
              </a:tr>
              <a:tr h="370840">
                <a:tc>
                  <a:txBody>
                    <a:bodyPr/>
                    <a:lstStyle/>
                    <a:p>
                      <a:pPr algn="ctr"/>
                      <a:r>
                        <a:rPr lang="en-US" b="1" dirty="0">
                          <a:latin typeface="Arial" panose="020B0604020202020204" pitchFamily="34" charset="0"/>
                          <a:cs typeface="Arial" panose="020B0604020202020204" pitchFamily="34" charset="0"/>
                        </a:rPr>
                        <a:t>Physical activity</a:t>
                      </a:r>
                    </a:p>
                  </a:txBody>
                  <a:tcPr/>
                </a:tc>
                <a:tc>
                  <a:txBody>
                    <a:bodyPr/>
                    <a:lstStyle/>
                    <a:p>
                      <a:pPr algn="ctr"/>
                      <a:r>
                        <a:rPr lang="en-US" b="1" dirty="0">
                          <a:latin typeface="Arial" panose="020B0604020202020204" pitchFamily="34" charset="0"/>
                          <a:cs typeface="Arial" panose="020B0604020202020204" pitchFamily="34" charset="0"/>
                        </a:rPr>
                        <a:t>2.71</a:t>
                      </a:r>
                    </a:p>
                  </a:txBody>
                  <a:tcPr/>
                </a:tc>
                <a:tc>
                  <a:txBody>
                    <a:bodyPr/>
                    <a:lstStyle/>
                    <a:p>
                      <a:pPr algn="ctr"/>
                      <a:r>
                        <a:rPr lang="en-US" b="1" dirty="0">
                          <a:latin typeface="Arial" panose="020B0604020202020204" pitchFamily="34" charset="0"/>
                          <a:cs typeface="Arial" panose="020B0604020202020204" pitchFamily="34" charset="0"/>
                        </a:rPr>
                        <a:t>.22</a:t>
                      </a:r>
                    </a:p>
                  </a:txBody>
                  <a:tcPr/>
                </a:tc>
                <a:tc>
                  <a:txBody>
                    <a:bodyPr/>
                    <a:lstStyle/>
                    <a:p>
                      <a:pPr algn="ctr"/>
                      <a:r>
                        <a:rPr lang="en-US" b="1" dirty="0">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3566459312"/>
                  </a:ext>
                </a:extLst>
              </a:tr>
              <a:tr h="370840">
                <a:tc>
                  <a:txBody>
                    <a:bodyPr/>
                    <a:lstStyle/>
                    <a:p>
                      <a:pPr algn="ctr"/>
                      <a:r>
                        <a:rPr lang="en-US" b="1" dirty="0">
                          <a:latin typeface="Arial" panose="020B0604020202020204" pitchFamily="34" charset="0"/>
                          <a:cs typeface="Arial" panose="020B0604020202020204" pitchFamily="34" charset="0"/>
                        </a:rPr>
                        <a:t>Diet</a:t>
                      </a:r>
                    </a:p>
                  </a:txBody>
                  <a:tcPr/>
                </a:tc>
                <a:tc>
                  <a:txBody>
                    <a:bodyPr/>
                    <a:lstStyle/>
                    <a:p>
                      <a:pPr algn="ctr"/>
                      <a:r>
                        <a:rPr lang="en-US" b="1" dirty="0">
                          <a:latin typeface="Arial" panose="020B0604020202020204" pitchFamily="34" charset="0"/>
                          <a:cs typeface="Arial" panose="020B0604020202020204" pitchFamily="34" charset="0"/>
                        </a:rPr>
                        <a:t>5.12</a:t>
                      </a:r>
                    </a:p>
                  </a:txBody>
                  <a:tcPr/>
                </a:tc>
                <a:tc>
                  <a:txBody>
                    <a:bodyPr/>
                    <a:lstStyle/>
                    <a:p>
                      <a:pPr algn="ctr"/>
                      <a:r>
                        <a:rPr lang="en-US" b="1" dirty="0">
                          <a:latin typeface="Arial" panose="020B0604020202020204" pitchFamily="34" charset="0"/>
                          <a:cs typeface="Arial" panose="020B0604020202020204" pitchFamily="34" charset="0"/>
                        </a:rPr>
                        <a:t>.11</a:t>
                      </a:r>
                    </a:p>
                  </a:txBody>
                  <a:tcPr/>
                </a:tc>
                <a:tc>
                  <a:txBody>
                    <a:bodyPr/>
                    <a:lstStyle/>
                    <a:p>
                      <a:pPr algn="ctr"/>
                      <a:r>
                        <a:rPr lang="en-US" b="1" dirty="0">
                          <a:solidFill>
                            <a:srgbClr val="92D050"/>
                          </a:solidFill>
                          <a:latin typeface="Arial" panose="020B0604020202020204" pitchFamily="34" charset="0"/>
                          <a:cs typeface="Arial" panose="020B0604020202020204" pitchFamily="34" charset="0"/>
                        </a:rPr>
                        <a:t>.03</a:t>
                      </a:r>
                    </a:p>
                  </a:txBody>
                  <a:tcPr/>
                </a:tc>
                <a:extLst>
                  <a:ext uri="{0D108BD9-81ED-4DB2-BD59-A6C34878D82A}">
                    <a16:rowId xmlns:a16="http://schemas.microsoft.com/office/drawing/2014/main" val="3986961894"/>
                  </a:ext>
                </a:extLst>
              </a:tr>
              <a:tr h="367656">
                <a:tc>
                  <a:txBody>
                    <a:bodyPr/>
                    <a:lstStyle/>
                    <a:p>
                      <a:pPr algn="ctr"/>
                      <a:r>
                        <a:rPr lang="en-US" b="1" dirty="0">
                          <a:latin typeface="Arial" panose="020B0604020202020204" pitchFamily="34" charset="0"/>
                          <a:cs typeface="Arial" panose="020B0604020202020204" pitchFamily="34" charset="0"/>
                        </a:rPr>
                        <a:t>Sleep quality</a:t>
                      </a:r>
                    </a:p>
                  </a:txBody>
                  <a:tcPr/>
                </a:tc>
                <a:tc>
                  <a:txBody>
                    <a:bodyPr/>
                    <a:lstStyle/>
                    <a:p>
                      <a:pPr algn="ctr"/>
                      <a:r>
                        <a:rPr lang="en-US" b="1" dirty="0">
                          <a:latin typeface="Arial" panose="020B0604020202020204" pitchFamily="34" charset="0"/>
                          <a:cs typeface="Arial" panose="020B0604020202020204" pitchFamily="34" charset="0"/>
                        </a:rPr>
                        <a:t>8.01</a:t>
                      </a:r>
                    </a:p>
                  </a:txBody>
                  <a:tcPr/>
                </a:tc>
                <a:tc>
                  <a:txBody>
                    <a:bodyPr/>
                    <a:lstStyle/>
                    <a:p>
                      <a:pPr algn="ctr"/>
                      <a:r>
                        <a:rPr lang="en-US" b="1" dirty="0">
                          <a:latin typeface="Arial" panose="020B0604020202020204" pitchFamily="34" charset="0"/>
                          <a:cs typeface="Arial" panose="020B0604020202020204" pitchFamily="34" charset="0"/>
                        </a:rPr>
                        <a:t>-.08</a:t>
                      </a:r>
                    </a:p>
                  </a:txBody>
                  <a:tcPr/>
                </a:tc>
                <a:tc>
                  <a:txBody>
                    <a:bodyPr/>
                    <a:lstStyle/>
                    <a:p>
                      <a:pPr algn="ctr"/>
                      <a:r>
                        <a:rPr lang="en-US" b="1"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3897159751"/>
                  </a:ext>
                </a:extLst>
              </a:tr>
              <a:tr h="370840">
                <a:tc>
                  <a:txBody>
                    <a:bodyPr/>
                    <a:lstStyle/>
                    <a:p>
                      <a:pPr algn="ctr"/>
                      <a:r>
                        <a:rPr lang="en-US" b="1" dirty="0">
                          <a:latin typeface="Arial" panose="020B0604020202020204" pitchFamily="34" charset="0"/>
                          <a:cs typeface="Arial" panose="020B0604020202020204" pitchFamily="34" charset="0"/>
                        </a:rPr>
                        <a:t>Television viewing</a:t>
                      </a:r>
                    </a:p>
                  </a:txBody>
                  <a:tcPr/>
                </a:tc>
                <a:tc>
                  <a:txBody>
                    <a:bodyPr/>
                    <a:lstStyle/>
                    <a:p>
                      <a:pPr algn="ctr"/>
                      <a:r>
                        <a:rPr lang="en-US" b="1" dirty="0">
                          <a:latin typeface="Arial" panose="020B0604020202020204" pitchFamily="34" charset="0"/>
                          <a:cs typeface="Arial" panose="020B0604020202020204" pitchFamily="34" charset="0"/>
                        </a:rPr>
                        <a:t>37.66</a:t>
                      </a:r>
                    </a:p>
                  </a:txBody>
                  <a:tcPr/>
                </a:tc>
                <a:tc>
                  <a:txBody>
                    <a:bodyPr/>
                    <a:lstStyle/>
                    <a:p>
                      <a:pPr algn="ctr"/>
                      <a:r>
                        <a:rPr lang="en-US" b="1" dirty="0">
                          <a:latin typeface="Arial" panose="020B0604020202020204" pitchFamily="34" charset="0"/>
                          <a:cs typeface="Arial" panose="020B0604020202020204" pitchFamily="34" charset="0"/>
                        </a:rPr>
                        <a:t>-.14</a:t>
                      </a:r>
                    </a:p>
                  </a:txBody>
                  <a:tcPr/>
                </a:tc>
                <a:tc>
                  <a:txBody>
                    <a:bodyPr/>
                    <a:lstStyle/>
                    <a:p>
                      <a:pPr algn="ctr"/>
                      <a:r>
                        <a:rPr lang="en-US" b="1"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478107544"/>
                  </a:ext>
                </a:extLst>
              </a:tr>
              <a:tr h="370840">
                <a:tc>
                  <a:txBody>
                    <a:bodyPr/>
                    <a:lstStyle/>
                    <a:p>
                      <a:pPr algn="ctr"/>
                      <a:r>
                        <a:rPr lang="en-US" b="1" dirty="0">
                          <a:latin typeface="Arial" panose="020B0604020202020204" pitchFamily="34" charset="0"/>
                          <a:cs typeface="Arial" panose="020B0604020202020204" pitchFamily="34" charset="0"/>
                        </a:rPr>
                        <a:t>Current smoking</a:t>
                      </a:r>
                    </a:p>
                  </a:txBody>
                  <a:tcPr/>
                </a:tc>
                <a:tc>
                  <a:txBody>
                    <a:bodyPr/>
                    <a:lstStyle/>
                    <a:p>
                      <a:pPr algn="ctr"/>
                      <a:r>
                        <a:rPr lang="en-US" b="1" dirty="0">
                          <a:latin typeface="Arial" panose="020B0604020202020204" pitchFamily="34" charset="0"/>
                          <a:cs typeface="Arial" panose="020B0604020202020204" pitchFamily="34" charset="0"/>
                        </a:rPr>
                        <a:t>11.8%</a:t>
                      </a:r>
                    </a:p>
                  </a:txBody>
                  <a:tcPr/>
                </a:tc>
                <a:tc>
                  <a:txBody>
                    <a:bodyPr/>
                    <a:lstStyle/>
                    <a:p>
                      <a:pPr algn="ctr"/>
                      <a:r>
                        <a:rPr lang="en-US" b="1" dirty="0">
                          <a:latin typeface="Arial" panose="020B0604020202020204" pitchFamily="34" charset="0"/>
                          <a:cs typeface="Arial" panose="020B0604020202020204" pitchFamily="34" charset="0"/>
                        </a:rPr>
                        <a:t>-.05</a:t>
                      </a:r>
                    </a:p>
                  </a:txBody>
                  <a:tcPr/>
                </a:tc>
                <a:tc>
                  <a:txBody>
                    <a:bodyPr/>
                    <a:lstStyle/>
                    <a:p>
                      <a:pPr algn="ctr"/>
                      <a:r>
                        <a:rPr lang="en-US" b="1" dirty="0">
                          <a:solidFill>
                            <a:srgbClr val="92D050"/>
                          </a:solidFill>
                          <a:latin typeface="Arial" panose="020B0604020202020204" pitchFamily="34" charset="0"/>
                          <a:cs typeface="Arial" panose="020B0604020202020204" pitchFamily="34" charset="0"/>
                        </a:rPr>
                        <a:t>-.03</a:t>
                      </a:r>
                    </a:p>
                  </a:txBody>
                  <a:tcPr/>
                </a:tc>
                <a:extLst>
                  <a:ext uri="{0D108BD9-81ED-4DB2-BD59-A6C34878D82A}">
                    <a16:rowId xmlns:a16="http://schemas.microsoft.com/office/drawing/2014/main" val="3451403986"/>
                  </a:ext>
                </a:extLst>
              </a:tr>
              <a:tr h="370840">
                <a:tc>
                  <a:txBody>
                    <a:bodyPr/>
                    <a:lstStyle/>
                    <a:p>
                      <a:pPr algn="ctr"/>
                      <a:r>
                        <a:rPr lang="en-US" b="1" dirty="0">
                          <a:latin typeface="Arial" panose="020B0604020202020204" pitchFamily="34" charset="0"/>
                          <a:cs typeface="Arial" panose="020B0604020202020204" pitchFamily="34" charset="0"/>
                        </a:rPr>
                        <a:t>Past smoking</a:t>
                      </a:r>
                    </a:p>
                  </a:txBody>
                  <a:tcPr/>
                </a:tc>
                <a:tc>
                  <a:txBody>
                    <a:bodyPr/>
                    <a:lstStyle/>
                    <a:p>
                      <a:pPr algn="ctr"/>
                      <a:r>
                        <a:rPr lang="en-US" b="1" dirty="0">
                          <a:latin typeface="Arial" panose="020B0604020202020204" pitchFamily="34" charset="0"/>
                          <a:cs typeface="Arial" panose="020B0604020202020204" pitchFamily="34" charset="0"/>
                        </a:rPr>
                        <a:t>62%</a:t>
                      </a:r>
                    </a:p>
                  </a:txBody>
                  <a:tcPr/>
                </a:tc>
                <a:tc>
                  <a:txBody>
                    <a:bodyPr/>
                    <a:lstStyle/>
                    <a:p>
                      <a:pPr algn="ctr"/>
                      <a:r>
                        <a:rPr lang="en-US" b="1" dirty="0">
                          <a:latin typeface="Arial" panose="020B0604020202020204" pitchFamily="34" charset="0"/>
                          <a:cs typeface="Arial" panose="020B0604020202020204" pitchFamily="34" charset="0"/>
                        </a:rPr>
                        <a:t>-.05</a:t>
                      </a:r>
                    </a:p>
                  </a:txBody>
                  <a:tcPr/>
                </a:tc>
                <a:tc>
                  <a:txBody>
                    <a:bodyPr/>
                    <a:lstStyle/>
                    <a:p>
                      <a:pPr algn="ctr"/>
                      <a:r>
                        <a:rPr lang="en-US" b="1"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2293225751"/>
                  </a:ext>
                </a:extLst>
              </a:tr>
              <a:tr h="370840">
                <a:tc>
                  <a:txBody>
                    <a:bodyPr/>
                    <a:lstStyle/>
                    <a:p>
                      <a:pPr algn="ctr"/>
                      <a:r>
                        <a:rPr lang="en-US" b="1" dirty="0">
                          <a:latin typeface="Arial" panose="020B0604020202020204" pitchFamily="34" charset="0"/>
                          <a:cs typeface="Arial" panose="020B0604020202020204" pitchFamily="34" charset="0"/>
                        </a:rPr>
                        <a:t>Alcohol</a:t>
                      </a:r>
                    </a:p>
                  </a:txBody>
                  <a:tcPr/>
                </a:tc>
                <a:tc>
                  <a:txBody>
                    <a:bodyPr/>
                    <a:lstStyle/>
                    <a:p>
                      <a:pPr algn="ctr"/>
                      <a:r>
                        <a:rPr lang="en-US" b="1" dirty="0">
                          <a:latin typeface="Arial" panose="020B0604020202020204" pitchFamily="34" charset="0"/>
                          <a:cs typeface="Arial" panose="020B0604020202020204" pitchFamily="34" charset="0"/>
                        </a:rPr>
                        <a:t>4.28</a:t>
                      </a:r>
                    </a:p>
                  </a:txBody>
                  <a:tcPr/>
                </a:tc>
                <a:tc>
                  <a:txBody>
                    <a:bodyPr/>
                    <a:lstStyle/>
                    <a:p>
                      <a:pPr algn="ctr"/>
                      <a:r>
                        <a:rPr lang="en-US" b="1" dirty="0">
                          <a:latin typeface="Arial" panose="020B0604020202020204" pitchFamily="34" charset="0"/>
                          <a:cs typeface="Arial" panose="020B0604020202020204" pitchFamily="34" charset="0"/>
                        </a:rPr>
                        <a:t>-.17</a:t>
                      </a:r>
                    </a:p>
                  </a:txBody>
                  <a:tcPr/>
                </a:tc>
                <a:tc>
                  <a:txBody>
                    <a:bodyPr/>
                    <a:lstStyle/>
                    <a:p>
                      <a:pPr algn="ctr"/>
                      <a:r>
                        <a:rPr lang="en-US" b="1" dirty="0">
                          <a:latin typeface="Arial" panose="020B0604020202020204" pitchFamily="34" charset="0"/>
                          <a:cs typeface="Arial" panose="020B0604020202020204" pitchFamily="34" charset="0"/>
                        </a:rPr>
                        <a:t>-.18</a:t>
                      </a:r>
                    </a:p>
                  </a:txBody>
                  <a:tcPr/>
                </a:tc>
                <a:extLst>
                  <a:ext uri="{0D108BD9-81ED-4DB2-BD59-A6C34878D82A}">
                    <a16:rowId xmlns:a16="http://schemas.microsoft.com/office/drawing/2014/main" val="3733082165"/>
                  </a:ext>
                </a:extLst>
              </a:tr>
              <a:tr h="370840">
                <a:tc>
                  <a:txBody>
                    <a:bodyPr/>
                    <a:lstStyle/>
                    <a:p>
                      <a:pPr algn="ctr"/>
                      <a:r>
                        <a:rPr lang="en-US" b="1" dirty="0">
                          <a:latin typeface="Arial" panose="020B0604020202020204" pitchFamily="34" charset="0"/>
                          <a:cs typeface="Arial" panose="020B0604020202020204" pitchFamily="34" charset="0"/>
                        </a:rPr>
                        <a:t>Memory Performance, T2</a:t>
                      </a:r>
                    </a:p>
                  </a:txBody>
                  <a:tcPr/>
                </a:tc>
                <a:tc>
                  <a:txBody>
                    <a:bodyPr/>
                    <a:lstStyle/>
                    <a:p>
                      <a:pPr algn="ctr"/>
                      <a:r>
                        <a:rPr lang="en-US" b="1" dirty="0">
                          <a:latin typeface="Arial" panose="020B0604020202020204" pitchFamily="34" charset="0"/>
                          <a:cs typeface="Arial" panose="020B0604020202020204" pitchFamily="34" charset="0"/>
                        </a:rPr>
                        <a:t>10.79</a:t>
                      </a:r>
                    </a:p>
                  </a:txBody>
                  <a:tcPr/>
                </a:tc>
                <a:tc>
                  <a:txBody>
                    <a:bodyPr/>
                    <a:lstStyle/>
                    <a:p>
                      <a:pPr algn="ctr"/>
                      <a:r>
                        <a:rPr lang="en-US" b="1" dirty="0">
                          <a:latin typeface="Arial" panose="020B0604020202020204" pitchFamily="34" charset="0"/>
                          <a:cs typeface="Arial" panose="020B0604020202020204" pitchFamily="34" charset="0"/>
                        </a:rPr>
                        <a:t>.19</a:t>
                      </a:r>
                    </a:p>
                  </a:txBody>
                  <a:tcPr/>
                </a:tc>
                <a:tc>
                  <a:txBody>
                    <a:bodyPr/>
                    <a:lstStyle/>
                    <a:p>
                      <a:pPr algn="ctr"/>
                      <a:r>
                        <a:rPr lang="en-US" b="1" dirty="0">
                          <a:latin typeface="Arial" panose="020B0604020202020204" pitchFamily="34" charset="0"/>
                          <a:cs typeface="Arial" panose="020B0604020202020204" pitchFamily="34" charset="0"/>
                        </a:rPr>
                        <a:t>.27</a:t>
                      </a:r>
                    </a:p>
                  </a:txBody>
                  <a:tcPr/>
                </a:tc>
                <a:extLst>
                  <a:ext uri="{0D108BD9-81ED-4DB2-BD59-A6C34878D82A}">
                    <a16:rowId xmlns:a16="http://schemas.microsoft.com/office/drawing/2014/main" val="1198574890"/>
                  </a:ext>
                </a:extLst>
              </a:tr>
            </a:tbl>
          </a:graphicData>
        </a:graphic>
      </p:graphicFrame>
      <p:sp>
        <p:nvSpPr>
          <p:cNvPr id="7" name="Rectangle 6">
            <a:extLst>
              <a:ext uri="{FF2B5EF4-FFF2-40B4-BE49-F238E27FC236}">
                <a16:creationId xmlns:a16="http://schemas.microsoft.com/office/drawing/2014/main" id="{FA049829-C3B6-FD42-A8D2-34D5E783D948}"/>
              </a:ext>
            </a:extLst>
          </p:cNvPr>
          <p:cNvSpPr/>
          <p:nvPr/>
        </p:nvSpPr>
        <p:spPr>
          <a:xfrm>
            <a:off x="738554" y="369044"/>
            <a:ext cx="8323384" cy="70788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A prospective study on sexual activity, emotional closeness, and cognitive decline, Allen, 2018</a:t>
            </a:r>
          </a:p>
        </p:txBody>
      </p:sp>
      <p:sp>
        <p:nvSpPr>
          <p:cNvPr id="8" name="Rectangle 7">
            <a:extLst>
              <a:ext uri="{FF2B5EF4-FFF2-40B4-BE49-F238E27FC236}">
                <a16:creationId xmlns:a16="http://schemas.microsoft.com/office/drawing/2014/main" id="{3AFE5D4E-16AA-EC42-A4C8-C79328613245}"/>
              </a:ext>
            </a:extLst>
          </p:cNvPr>
          <p:cNvSpPr/>
          <p:nvPr/>
        </p:nvSpPr>
        <p:spPr>
          <a:xfrm>
            <a:off x="1065996" y="1221770"/>
            <a:ext cx="7389446" cy="78483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N = 6016 (2672 men, 3344 women, Age average=66 years) </a:t>
            </a:r>
          </a:p>
          <a:p>
            <a:pPr algn="ctr">
              <a:spcBef>
                <a:spcPts val="600"/>
              </a:spcBef>
            </a:pPr>
            <a:r>
              <a:rPr lang="en-US" sz="2000" b="1" dirty="0">
                <a:latin typeface="Arial" panose="020B0604020202020204" pitchFamily="34" charset="0"/>
                <a:cs typeface="Arial" panose="020B0604020202020204" pitchFamily="34" charset="0"/>
              </a:rPr>
              <a:t>T2-T1 = 2 years</a:t>
            </a:r>
          </a:p>
        </p:txBody>
      </p:sp>
    </p:spTree>
    <p:extLst>
      <p:ext uri="{BB962C8B-B14F-4D97-AF65-F5344CB8AC3E}">
        <p14:creationId xmlns:p14="http://schemas.microsoft.com/office/powerpoint/2010/main" val="2760291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95D36D-0067-E54F-B6B5-2FFDFA54C59B}"/>
              </a:ext>
            </a:extLst>
          </p:cNvPr>
          <p:cNvGraphicFramePr>
            <a:graphicFrameLocks noGrp="1"/>
          </p:cNvGraphicFramePr>
          <p:nvPr>
            <p:extLst>
              <p:ext uri="{D42A27DB-BD31-4B8C-83A1-F6EECF244321}">
                <p14:modId xmlns:p14="http://schemas.microsoft.com/office/powerpoint/2010/main" val="2725776033"/>
              </p:ext>
            </p:extLst>
          </p:nvPr>
        </p:nvGraphicFramePr>
        <p:xfrm>
          <a:off x="171393" y="1321369"/>
          <a:ext cx="8845606" cy="4714240"/>
        </p:xfrm>
        <a:graphic>
          <a:graphicData uri="http://schemas.openxmlformats.org/drawingml/2006/table">
            <a:tbl>
              <a:tblPr firstRow="1" bandRow="1">
                <a:tableStyleId>{5C22544A-7EE6-4342-B048-85BDC9FD1C3A}</a:tableStyleId>
              </a:tblPr>
              <a:tblGrid>
                <a:gridCol w="1473200">
                  <a:extLst>
                    <a:ext uri="{9D8B030D-6E8A-4147-A177-3AD203B41FA5}">
                      <a16:colId xmlns:a16="http://schemas.microsoft.com/office/drawing/2014/main" val="1533219187"/>
                    </a:ext>
                  </a:extLst>
                </a:gridCol>
                <a:gridCol w="1219200">
                  <a:extLst>
                    <a:ext uri="{9D8B030D-6E8A-4147-A177-3AD203B41FA5}">
                      <a16:colId xmlns:a16="http://schemas.microsoft.com/office/drawing/2014/main" val="2804559385"/>
                    </a:ext>
                  </a:extLst>
                </a:gridCol>
                <a:gridCol w="1308100">
                  <a:extLst>
                    <a:ext uri="{9D8B030D-6E8A-4147-A177-3AD203B41FA5}">
                      <a16:colId xmlns:a16="http://schemas.microsoft.com/office/drawing/2014/main" val="1768957277"/>
                    </a:ext>
                  </a:extLst>
                </a:gridCol>
                <a:gridCol w="1282700">
                  <a:extLst>
                    <a:ext uri="{9D8B030D-6E8A-4147-A177-3AD203B41FA5}">
                      <a16:colId xmlns:a16="http://schemas.microsoft.com/office/drawing/2014/main" val="1251238571"/>
                    </a:ext>
                  </a:extLst>
                </a:gridCol>
                <a:gridCol w="1333500">
                  <a:extLst>
                    <a:ext uri="{9D8B030D-6E8A-4147-A177-3AD203B41FA5}">
                      <a16:colId xmlns:a16="http://schemas.microsoft.com/office/drawing/2014/main" val="1540429680"/>
                    </a:ext>
                  </a:extLst>
                </a:gridCol>
                <a:gridCol w="1193800">
                  <a:extLst>
                    <a:ext uri="{9D8B030D-6E8A-4147-A177-3AD203B41FA5}">
                      <a16:colId xmlns:a16="http://schemas.microsoft.com/office/drawing/2014/main" val="2654267636"/>
                    </a:ext>
                  </a:extLst>
                </a:gridCol>
                <a:gridCol w="1035106">
                  <a:extLst>
                    <a:ext uri="{9D8B030D-6E8A-4147-A177-3AD203B41FA5}">
                      <a16:colId xmlns:a16="http://schemas.microsoft.com/office/drawing/2014/main" val="1502203800"/>
                    </a:ext>
                  </a:extLst>
                </a:gridCol>
              </a:tblGrid>
              <a:tr h="0">
                <a:tc>
                  <a:txBody>
                    <a:bodyPr/>
                    <a:lstStyle/>
                    <a:p>
                      <a:endParaRPr lang="en-US" dirty="0"/>
                    </a:p>
                  </a:txBody>
                  <a:tcPr/>
                </a:tc>
                <a:tc gridSpan="2">
                  <a:txBody>
                    <a:bodyPr/>
                    <a:lstStyle/>
                    <a:p>
                      <a:pPr algn="ctr"/>
                      <a:r>
                        <a:rPr lang="en-US" sz="1600" b="1" dirty="0">
                          <a:latin typeface="Arial" panose="020B0604020202020204" pitchFamily="34" charset="0"/>
                          <a:cs typeface="Arial" panose="020B0604020202020204" pitchFamily="34" charset="0"/>
                        </a:rPr>
                        <a:t>Normal</a:t>
                      </a:r>
                    </a:p>
                  </a:txBody>
                  <a:tcPr/>
                </a:tc>
                <a:tc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US" sz="1600" b="1" dirty="0">
                          <a:latin typeface="Arial" panose="020B0604020202020204" pitchFamily="34" charset="0"/>
                          <a:cs typeface="Arial" panose="020B0604020202020204" pitchFamily="34" charset="0"/>
                        </a:rPr>
                        <a:t>MCI</a:t>
                      </a:r>
                    </a:p>
                  </a:txBody>
                  <a:tcPr/>
                </a:tc>
                <a:tc hMerge="1">
                  <a:txBody>
                    <a:bodyPr/>
                    <a:lstStyle/>
                    <a:p>
                      <a:endParaRPr lang="en-US" dirty="0"/>
                    </a:p>
                  </a:txBody>
                  <a:tcPr/>
                </a:tc>
                <a:tc gridSpan="2">
                  <a:txBody>
                    <a:bodyPr/>
                    <a:lstStyle/>
                    <a:p>
                      <a:pPr algn="ctr"/>
                      <a:r>
                        <a:rPr lang="en-US" sz="1600" b="1" dirty="0">
                          <a:latin typeface="Arial" panose="020B0604020202020204" pitchFamily="34" charset="0"/>
                          <a:cs typeface="Arial" panose="020B0604020202020204" pitchFamily="34" charset="0"/>
                        </a:rPr>
                        <a:t>Dementia</a:t>
                      </a:r>
                    </a:p>
                  </a:txBody>
                  <a:tcPr/>
                </a:tc>
                <a:tc hMerge="1">
                  <a:txBody>
                    <a:bodyPr/>
                    <a:lstStyle/>
                    <a:p>
                      <a:endParaRPr lang="en-US" dirty="0"/>
                    </a:p>
                  </a:txBody>
                  <a:tcPr/>
                </a:tc>
                <a:extLst>
                  <a:ext uri="{0D108BD9-81ED-4DB2-BD59-A6C34878D82A}">
                    <a16:rowId xmlns:a16="http://schemas.microsoft.com/office/drawing/2014/main" val="2515720260"/>
                  </a:ext>
                </a:extLst>
              </a:tr>
              <a:tr h="370840">
                <a:tc>
                  <a:txBody>
                    <a:bodyPr/>
                    <a:lstStyle/>
                    <a:p>
                      <a:endParaRPr lang="en-US"/>
                    </a:p>
                  </a:txBody>
                  <a:tcPr/>
                </a:tc>
                <a:tc>
                  <a:txBody>
                    <a:bodyPr/>
                    <a:lstStyle/>
                    <a:p>
                      <a:pPr algn="ctr"/>
                      <a:r>
                        <a:rPr lang="en-US" b="1" dirty="0"/>
                        <a:t>Men</a:t>
                      </a:r>
                    </a:p>
                    <a:p>
                      <a:pPr algn="ctr"/>
                      <a:r>
                        <a:rPr lang="en-US" b="1" dirty="0"/>
                        <a:t>N=814</a:t>
                      </a:r>
                    </a:p>
                  </a:txBody>
                  <a:tcPr/>
                </a:tc>
                <a:tc>
                  <a:txBody>
                    <a:bodyPr/>
                    <a:lstStyle/>
                    <a:p>
                      <a:pPr algn="ctr"/>
                      <a:r>
                        <a:rPr lang="en-US" b="1" dirty="0"/>
                        <a:t>Women</a:t>
                      </a:r>
                    </a:p>
                    <a:p>
                      <a:pPr algn="ctr"/>
                      <a:r>
                        <a:rPr lang="en-US" b="1" dirty="0"/>
                        <a:t>N=938</a:t>
                      </a:r>
                    </a:p>
                  </a:txBody>
                  <a:tcPr/>
                </a:tc>
                <a:tc>
                  <a:txBody>
                    <a:bodyPr/>
                    <a:lstStyle/>
                    <a:p>
                      <a:pPr algn="ctr"/>
                      <a:r>
                        <a:rPr lang="en-US" b="1" dirty="0"/>
                        <a:t>Men</a:t>
                      </a:r>
                    </a:p>
                    <a:p>
                      <a:pPr algn="ctr"/>
                      <a:r>
                        <a:rPr lang="en-US" b="1" dirty="0"/>
                        <a:t>N=436</a:t>
                      </a:r>
                    </a:p>
                  </a:txBody>
                  <a:tcPr/>
                </a:tc>
                <a:tc>
                  <a:txBody>
                    <a:bodyPr/>
                    <a:lstStyle/>
                    <a:p>
                      <a:pPr algn="ctr"/>
                      <a:r>
                        <a:rPr lang="en-US" b="1" dirty="0"/>
                        <a:t>Women</a:t>
                      </a:r>
                    </a:p>
                    <a:p>
                      <a:pPr algn="ctr"/>
                      <a:r>
                        <a:rPr lang="en-US" b="1" dirty="0"/>
                        <a:t>N=429</a:t>
                      </a:r>
                    </a:p>
                  </a:txBody>
                  <a:tcPr/>
                </a:tc>
                <a:tc>
                  <a:txBody>
                    <a:bodyPr/>
                    <a:lstStyle/>
                    <a:p>
                      <a:pPr algn="ctr"/>
                      <a:r>
                        <a:rPr lang="en-US" b="1" dirty="0"/>
                        <a:t>Men</a:t>
                      </a:r>
                    </a:p>
                    <a:p>
                      <a:pPr algn="ctr"/>
                      <a:r>
                        <a:rPr lang="en-US" b="1" dirty="0"/>
                        <a:t>N=264</a:t>
                      </a:r>
                    </a:p>
                  </a:txBody>
                  <a:tcPr/>
                </a:tc>
                <a:tc>
                  <a:txBody>
                    <a:bodyPr/>
                    <a:lstStyle/>
                    <a:p>
                      <a:pPr algn="ctr"/>
                      <a:r>
                        <a:rPr lang="en-US" b="1" dirty="0"/>
                        <a:t>Women</a:t>
                      </a:r>
                    </a:p>
                    <a:p>
                      <a:pPr algn="ctr"/>
                      <a:r>
                        <a:rPr lang="en-US" b="1" dirty="0"/>
                        <a:t>N=315</a:t>
                      </a:r>
                    </a:p>
                  </a:txBody>
                  <a:tcPr/>
                </a:tc>
                <a:extLst>
                  <a:ext uri="{0D108BD9-81ED-4DB2-BD59-A6C34878D82A}">
                    <a16:rowId xmlns:a16="http://schemas.microsoft.com/office/drawing/2014/main" val="2202857522"/>
                  </a:ext>
                </a:extLst>
              </a:tr>
              <a:tr h="370840">
                <a:tc gridSpan="7">
                  <a:txBody>
                    <a:bodyPr/>
                    <a:lstStyle/>
                    <a:p>
                      <a:r>
                        <a:rPr lang="en-US" b="1" dirty="0"/>
                        <a:t>Age</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77190018"/>
                  </a:ext>
                </a:extLst>
              </a:tr>
              <a:tr h="370840">
                <a:tc>
                  <a:txBody>
                    <a:bodyPr/>
                    <a:lstStyle/>
                    <a:p>
                      <a:r>
                        <a:rPr lang="en-US" dirty="0"/>
                        <a:t>62-69</a:t>
                      </a:r>
                    </a:p>
                  </a:txBody>
                  <a:tcPr/>
                </a:tc>
                <a:tc>
                  <a:txBody>
                    <a:bodyPr/>
                    <a:lstStyle/>
                    <a:p>
                      <a:pPr algn="ctr"/>
                      <a:r>
                        <a:rPr lang="en-US" dirty="0"/>
                        <a:t>66.5</a:t>
                      </a:r>
                    </a:p>
                  </a:txBody>
                  <a:tcPr/>
                </a:tc>
                <a:tc>
                  <a:txBody>
                    <a:bodyPr/>
                    <a:lstStyle/>
                    <a:p>
                      <a:pPr algn="ctr"/>
                      <a:r>
                        <a:rPr lang="en-US" dirty="0"/>
                        <a:t>75.4</a:t>
                      </a:r>
                    </a:p>
                  </a:txBody>
                  <a:tcPr/>
                </a:tc>
                <a:tc>
                  <a:txBody>
                    <a:bodyPr/>
                    <a:lstStyle/>
                    <a:p>
                      <a:pPr algn="ctr"/>
                      <a:r>
                        <a:rPr lang="en-US" dirty="0"/>
                        <a:t>26.1</a:t>
                      </a:r>
                    </a:p>
                  </a:txBody>
                  <a:tcPr/>
                </a:tc>
                <a:tc>
                  <a:txBody>
                    <a:bodyPr/>
                    <a:lstStyle/>
                    <a:p>
                      <a:pPr algn="ctr"/>
                      <a:r>
                        <a:rPr lang="en-US" dirty="0"/>
                        <a:t>16.6</a:t>
                      </a:r>
                    </a:p>
                  </a:txBody>
                  <a:tcPr/>
                </a:tc>
                <a:tc>
                  <a:txBody>
                    <a:bodyPr/>
                    <a:lstStyle/>
                    <a:p>
                      <a:pPr algn="ctr"/>
                      <a:r>
                        <a:rPr lang="en-US" dirty="0"/>
                        <a:t>7.4</a:t>
                      </a:r>
                    </a:p>
                  </a:txBody>
                  <a:tcPr/>
                </a:tc>
                <a:tc>
                  <a:txBody>
                    <a:bodyPr/>
                    <a:lstStyle/>
                    <a:p>
                      <a:pPr algn="ctr"/>
                      <a:r>
                        <a:rPr lang="en-US" dirty="0"/>
                        <a:t>8.0</a:t>
                      </a:r>
                    </a:p>
                  </a:txBody>
                  <a:tcPr/>
                </a:tc>
                <a:extLst>
                  <a:ext uri="{0D108BD9-81ED-4DB2-BD59-A6C34878D82A}">
                    <a16:rowId xmlns:a16="http://schemas.microsoft.com/office/drawing/2014/main" val="2025095989"/>
                  </a:ext>
                </a:extLst>
              </a:tr>
              <a:tr h="370840">
                <a:tc>
                  <a:txBody>
                    <a:bodyPr/>
                    <a:lstStyle/>
                    <a:p>
                      <a:r>
                        <a:rPr lang="en-US" dirty="0"/>
                        <a:t>70-79</a:t>
                      </a:r>
                    </a:p>
                  </a:txBody>
                  <a:tcPr/>
                </a:tc>
                <a:tc>
                  <a:txBody>
                    <a:bodyPr/>
                    <a:lstStyle/>
                    <a:p>
                      <a:pPr algn="ctr"/>
                      <a:r>
                        <a:rPr lang="en-US" dirty="0"/>
                        <a:t>57.8</a:t>
                      </a:r>
                    </a:p>
                  </a:txBody>
                  <a:tcPr/>
                </a:tc>
                <a:tc>
                  <a:txBody>
                    <a:bodyPr/>
                    <a:lstStyle/>
                    <a:p>
                      <a:pPr algn="ctr"/>
                      <a:r>
                        <a:rPr lang="en-US" dirty="0"/>
                        <a:t>59.2</a:t>
                      </a:r>
                    </a:p>
                  </a:txBody>
                  <a:tcPr/>
                </a:tc>
                <a:tc>
                  <a:txBody>
                    <a:bodyPr/>
                    <a:lstStyle/>
                    <a:p>
                      <a:pPr algn="ctr"/>
                      <a:r>
                        <a:rPr lang="en-US" dirty="0"/>
                        <a:t>27.4</a:t>
                      </a:r>
                    </a:p>
                  </a:txBody>
                  <a:tcPr/>
                </a:tc>
                <a:tc>
                  <a:txBody>
                    <a:bodyPr/>
                    <a:lstStyle/>
                    <a:p>
                      <a:pPr algn="ctr"/>
                      <a:r>
                        <a:rPr lang="en-US" dirty="0"/>
                        <a:t>25.5</a:t>
                      </a:r>
                    </a:p>
                  </a:txBody>
                  <a:tcPr/>
                </a:tc>
                <a:tc>
                  <a:txBody>
                    <a:bodyPr/>
                    <a:lstStyle/>
                    <a:p>
                      <a:pPr algn="ctr"/>
                      <a:r>
                        <a:rPr lang="en-US" dirty="0"/>
                        <a:t>14.8</a:t>
                      </a:r>
                    </a:p>
                  </a:txBody>
                  <a:tcPr/>
                </a:tc>
                <a:tc>
                  <a:txBody>
                    <a:bodyPr/>
                    <a:lstStyle/>
                    <a:p>
                      <a:pPr algn="ctr"/>
                      <a:r>
                        <a:rPr lang="en-US" dirty="0"/>
                        <a:t>15.3</a:t>
                      </a:r>
                    </a:p>
                  </a:txBody>
                  <a:tcPr/>
                </a:tc>
                <a:extLst>
                  <a:ext uri="{0D108BD9-81ED-4DB2-BD59-A6C34878D82A}">
                    <a16:rowId xmlns:a16="http://schemas.microsoft.com/office/drawing/2014/main" val="3323886753"/>
                  </a:ext>
                </a:extLst>
              </a:tr>
              <a:tr h="370840">
                <a:tc>
                  <a:txBody>
                    <a:bodyPr/>
                    <a:lstStyle/>
                    <a:p>
                      <a:r>
                        <a:rPr lang="en-US" dirty="0"/>
                        <a:t>80-91</a:t>
                      </a:r>
                    </a:p>
                  </a:txBody>
                  <a:tcPr/>
                </a:tc>
                <a:tc>
                  <a:txBody>
                    <a:bodyPr/>
                    <a:lstStyle/>
                    <a:p>
                      <a:pPr algn="ctr"/>
                      <a:r>
                        <a:rPr lang="en-US" dirty="0"/>
                        <a:t>38.3</a:t>
                      </a:r>
                    </a:p>
                  </a:txBody>
                  <a:tcPr/>
                </a:tc>
                <a:tc>
                  <a:txBody>
                    <a:bodyPr/>
                    <a:lstStyle/>
                    <a:p>
                      <a:pPr algn="ctr"/>
                      <a:r>
                        <a:rPr lang="en-US" dirty="0"/>
                        <a:t>37.2</a:t>
                      </a:r>
                    </a:p>
                  </a:txBody>
                  <a:tcPr/>
                </a:tc>
                <a:tc>
                  <a:txBody>
                    <a:bodyPr/>
                    <a:lstStyle/>
                    <a:p>
                      <a:pPr algn="ctr"/>
                      <a:r>
                        <a:rPr lang="en-US" dirty="0"/>
                        <a:t>32.1</a:t>
                      </a:r>
                    </a:p>
                  </a:txBody>
                  <a:tcPr/>
                </a:tc>
                <a:tc>
                  <a:txBody>
                    <a:bodyPr/>
                    <a:lstStyle/>
                    <a:p>
                      <a:pPr algn="ctr"/>
                      <a:r>
                        <a:rPr lang="en-US" dirty="0"/>
                        <a:t>31.9</a:t>
                      </a:r>
                    </a:p>
                  </a:txBody>
                  <a:tcPr/>
                </a:tc>
                <a:tc>
                  <a:txBody>
                    <a:bodyPr/>
                    <a:lstStyle/>
                    <a:p>
                      <a:pPr algn="ctr"/>
                      <a:r>
                        <a:rPr lang="en-US" b="1" dirty="0"/>
                        <a:t>29.6</a:t>
                      </a:r>
                    </a:p>
                  </a:txBody>
                  <a:tcPr/>
                </a:tc>
                <a:tc>
                  <a:txBody>
                    <a:bodyPr/>
                    <a:lstStyle/>
                    <a:p>
                      <a:pPr algn="ctr"/>
                      <a:r>
                        <a:rPr lang="en-US" b="1" dirty="0"/>
                        <a:t>30.9</a:t>
                      </a:r>
                    </a:p>
                  </a:txBody>
                  <a:tcPr/>
                </a:tc>
                <a:extLst>
                  <a:ext uri="{0D108BD9-81ED-4DB2-BD59-A6C34878D82A}">
                    <a16:rowId xmlns:a16="http://schemas.microsoft.com/office/drawing/2014/main" val="1736049247"/>
                  </a:ext>
                </a:extLst>
              </a:tr>
              <a:tr h="370840">
                <a:tc gridSpan="7">
                  <a:txBody>
                    <a:bodyPr/>
                    <a:lstStyle/>
                    <a:p>
                      <a:r>
                        <a:rPr lang="en-US" b="1" dirty="0"/>
                        <a:t>Education</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901073989"/>
                  </a:ext>
                </a:extLst>
              </a:tr>
              <a:tr h="370840">
                <a:tc>
                  <a:txBody>
                    <a:bodyPr/>
                    <a:lstStyle/>
                    <a:p>
                      <a:r>
                        <a:rPr lang="en-US" dirty="0"/>
                        <a:t>&lt;HS</a:t>
                      </a:r>
                    </a:p>
                  </a:txBody>
                  <a:tcPr/>
                </a:tc>
                <a:tc>
                  <a:txBody>
                    <a:bodyPr/>
                    <a:lstStyle/>
                    <a:p>
                      <a:pPr algn="ctr"/>
                      <a:r>
                        <a:rPr lang="en-US" dirty="0"/>
                        <a:t>20.5</a:t>
                      </a:r>
                    </a:p>
                  </a:txBody>
                  <a:tcPr/>
                </a:tc>
                <a:tc>
                  <a:txBody>
                    <a:bodyPr/>
                    <a:lstStyle/>
                    <a:p>
                      <a:pPr algn="ctr"/>
                      <a:r>
                        <a:rPr lang="en-US" dirty="0"/>
                        <a:t>23</a:t>
                      </a:r>
                    </a:p>
                  </a:txBody>
                  <a:tcPr/>
                </a:tc>
                <a:tc>
                  <a:txBody>
                    <a:bodyPr/>
                    <a:lstStyle/>
                    <a:p>
                      <a:pPr algn="ctr"/>
                      <a:r>
                        <a:rPr lang="en-US" dirty="0"/>
                        <a:t>36</a:t>
                      </a:r>
                    </a:p>
                  </a:txBody>
                  <a:tcPr/>
                </a:tc>
                <a:tc>
                  <a:txBody>
                    <a:bodyPr/>
                    <a:lstStyle/>
                    <a:p>
                      <a:pPr algn="ctr"/>
                      <a:r>
                        <a:rPr lang="en-US" dirty="0"/>
                        <a:t>29.1</a:t>
                      </a:r>
                    </a:p>
                  </a:txBody>
                  <a:tcPr/>
                </a:tc>
                <a:tc>
                  <a:txBody>
                    <a:bodyPr/>
                    <a:lstStyle/>
                    <a:p>
                      <a:pPr algn="ctr"/>
                      <a:r>
                        <a:rPr lang="en-US" dirty="0"/>
                        <a:t>43.5</a:t>
                      </a:r>
                    </a:p>
                  </a:txBody>
                  <a:tcPr/>
                </a:tc>
                <a:tc>
                  <a:txBody>
                    <a:bodyPr/>
                    <a:lstStyle/>
                    <a:p>
                      <a:pPr algn="ctr"/>
                      <a:r>
                        <a:rPr lang="en-US" dirty="0"/>
                        <a:t>48</a:t>
                      </a:r>
                    </a:p>
                  </a:txBody>
                  <a:tcPr/>
                </a:tc>
                <a:extLst>
                  <a:ext uri="{0D108BD9-81ED-4DB2-BD59-A6C34878D82A}">
                    <a16:rowId xmlns:a16="http://schemas.microsoft.com/office/drawing/2014/main" val="3377220374"/>
                  </a:ext>
                </a:extLst>
              </a:tr>
              <a:tr h="370840">
                <a:tc>
                  <a:txBody>
                    <a:bodyPr/>
                    <a:lstStyle/>
                    <a:p>
                      <a:r>
                        <a:rPr lang="en-US" dirty="0"/>
                        <a:t>&gt;=BA</a:t>
                      </a:r>
                    </a:p>
                  </a:txBody>
                  <a:tcPr/>
                </a:tc>
                <a:tc>
                  <a:txBody>
                    <a:bodyPr/>
                    <a:lstStyle/>
                    <a:p>
                      <a:pPr algn="ctr"/>
                      <a:r>
                        <a:rPr lang="en-US" dirty="0"/>
                        <a:t>79</a:t>
                      </a:r>
                    </a:p>
                  </a:txBody>
                  <a:tcPr/>
                </a:tc>
                <a:tc>
                  <a:txBody>
                    <a:bodyPr/>
                    <a:lstStyle/>
                    <a:p>
                      <a:pPr algn="ctr"/>
                      <a:r>
                        <a:rPr lang="en-US" dirty="0"/>
                        <a:t>82.4</a:t>
                      </a:r>
                    </a:p>
                  </a:txBody>
                  <a:tcPr/>
                </a:tc>
                <a:tc>
                  <a:txBody>
                    <a:bodyPr/>
                    <a:lstStyle/>
                    <a:p>
                      <a:pPr algn="ctr"/>
                      <a:r>
                        <a:rPr lang="en-US" dirty="0"/>
                        <a:t>16.8</a:t>
                      </a:r>
                    </a:p>
                  </a:txBody>
                  <a:tcPr/>
                </a:tc>
                <a:tc>
                  <a:txBody>
                    <a:bodyPr/>
                    <a:lstStyle/>
                    <a:p>
                      <a:pPr algn="ctr"/>
                      <a:r>
                        <a:rPr lang="en-US" dirty="0"/>
                        <a:t>14.4</a:t>
                      </a:r>
                    </a:p>
                  </a:txBody>
                  <a:tcPr/>
                </a:tc>
                <a:tc>
                  <a:txBody>
                    <a:bodyPr/>
                    <a:lstStyle/>
                    <a:p>
                      <a:pPr algn="ctr"/>
                      <a:r>
                        <a:rPr lang="en-US" dirty="0"/>
                        <a:t>4.1</a:t>
                      </a:r>
                    </a:p>
                  </a:txBody>
                  <a:tcPr/>
                </a:tc>
                <a:tc>
                  <a:txBody>
                    <a:bodyPr/>
                    <a:lstStyle/>
                    <a:p>
                      <a:pPr algn="ctr"/>
                      <a:r>
                        <a:rPr lang="en-US" dirty="0"/>
                        <a:t>3.2</a:t>
                      </a:r>
                    </a:p>
                  </a:txBody>
                  <a:tcPr/>
                </a:tc>
                <a:extLst>
                  <a:ext uri="{0D108BD9-81ED-4DB2-BD59-A6C34878D82A}">
                    <a16:rowId xmlns:a16="http://schemas.microsoft.com/office/drawing/2014/main" val="403764832"/>
                  </a:ext>
                </a:extLst>
              </a:tr>
              <a:tr h="370840">
                <a:tc gridSpan="7">
                  <a:txBody>
                    <a:bodyPr/>
                    <a:lstStyle/>
                    <a:p>
                      <a:r>
                        <a:rPr lang="en-US" b="1" dirty="0"/>
                        <a:t>Marital Status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4370693"/>
                  </a:ext>
                </a:extLst>
              </a:tr>
              <a:tr h="370840">
                <a:tc>
                  <a:txBody>
                    <a:bodyPr/>
                    <a:lstStyle/>
                    <a:p>
                      <a:r>
                        <a:rPr lang="en-US" dirty="0"/>
                        <a:t>Married</a:t>
                      </a:r>
                    </a:p>
                  </a:txBody>
                  <a:tcPr/>
                </a:tc>
                <a:tc>
                  <a:txBody>
                    <a:bodyPr/>
                    <a:lstStyle/>
                    <a:p>
                      <a:pPr algn="ctr"/>
                      <a:r>
                        <a:rPr lang="en-US" dirty="0"/>
                        <a:t>60.7</a:t>
                      </a:r>
                    </a:p>
                  </a:txBody>
                  <a:tcPr/>
                </a:tc>
                <a:tc>
                  <a:txBody>
                    <a:bodyPr/>
                    <a:lstStyle/>
                    <a:p>
                      <a:pPr algn="ctr"/>
                      <a:r>
                        <a:rPr lang="en-US" dirty="0"/>
                        <a:t>69.3</a:t>
                      </a:r>
                    </a:p>
                  </a:txBody>
                  <a:tcPr/>
                </a:tc>
                <a:tc>
                  <a:txBody>
                    <a:bodyPr/>
                    <a:lstStyle/>
                    <a:p>
                      <a:pPr algn="ctr"/>
                      <a:r>
                        <a:rPr lang="en-US" dirty="0"/>
                        <a:t>27</a:t>
                      </a:r>
                    </a:p>
                  </a:txBody>
                  <a:tcPr/>
                </a:tc>
                <a:tc>
                  <a:txBody>
                    <a:bodyPr/>
                    <a:lstStyle/>
                    <a:p>
                      <a:pPr algn="ctr"/>
                      <a:r>
                        <a:rPr lang="en-US" dirty="0"/>
                        <a:t>21.7</a:t>
                      </a:r>
                    </a:p>
                  </a:txBody>
                  <a:tcPr/>
                </a:tc>
                <a:tc>
                  <a:txBody>
                    <a:bodyPr/>
                    <a:lstStyle/>
                    <a:p>
                      <a:pPr algn="ctr"/>
                      <a:r>
                        <a:rPr lang="en-US" dirty="0"/>
                        <a:t>12.4</a:t>
                      </a:r>
                    </a:p>
                  </a:txBody>
                  <a:tcPr/>
                </a:tc>
                <a:tc>
                  <a:txBody>
                    <a:bodyPr/>
                    <a:lstStyle/>
                    <a:p>
                      <a:pPr algn="ctr"/>
                      <a:r>
                        <a:rPr lang="en-US" dirty="0"/>
                        <a:t>9.0</a:t>
                      </a:r>
                    </a:p>
                  </a:txBody>
                  <a:tcPr/>
                </a:tc>
                <a:extLst>
                  <a:ext uri="{0D108BD9-81ED-4DB2-BD59-A6C34878D82A}">
                    <a16:rowId xmlns:a16="http://schemas.microsoft.com/office/drawing/2014/main" val="3422550289"/>
                  </a:ext>
                </a:extLst>
              </a:tr>
              <a:tr h="370840">
                <a:tc>
                  <a:txBody>
                    <a:bodyPr/>
                    <a:lstStyle/>
                    <a:p>
                      <a:r>
                        <a:rPr lang="en-US" dirty="0"/>
                        <a:t>Very Good </a:t>
                      </a:r>
                    </a:p>
                  </a:txBody>
                  <a:tcPr/>
                </a:tc>
                <a:tc>
                  <a:txBody>
                    <a:bodyPr/>
                    <a:lstStyle/>
                    <a:p>
                      <a:pPr algn="ctr"/>
                      <a:r>
                        <a:rPr lang="en-US" dirty="0"/>
                        <a:t>67</a:t>
                      </a:r>
                    </a:p>
                  </a:txBody>
                  <a:tcPr/>
                </a:tc>
                <a:tc>
                  <a:txBody>
                    <a:bodyPr/>
                    <a:lstStyle/>
                    <a:p>
                      <a:pPr algn="ctr"/>
                      <a:r>
                        <a:rPr lang="en-US" dirty="0"/>
                        <a:t>69.1</a:t>
                      </a:r>
                    </a:p>
                  </a:txBody>
                  <a:tcPr/>
                </a:tc>
                <a:tc>
                  <a:txBody>
                    <a:bodyPr/>
                    <a:lstStyle/>
                    <a:p>
                      <a:pPr algn="ctr"/>
                      <a:r>
                        <a:rPr lang="en-US" dirty="0"/>
                        <a:t>24.2</a:t>
                      </a:r>
                    </a:p>
                  </a:txBody>
                  <a:tcPr/>
                </a:tc>
                <a:tc>
                  <a:txBody>
                    <a:bodyPr/>
                    <a:lstStyle/>
                    <a:p>
                      <a:pPr algn="ctr"/>
                      <a:r>
                        <a:rPr lang="en-US" dirty="0"/>
                        <a:t>21</a:t>
                      </a:r>
                    </a:p>
                  </a:txBody>
                  <a:tcPr/>
                </a:tc>
                <a:tc>
                  <a:txBody>
                    <a:bodyPr/>
                    <a:lstStyle/>
                    <a:p>
                      <a:pPr algn="ctr"/>
                      <a:r>
                        <a:rPr lang="en-US" dirty="0"/>
                        <a:t>8.8</a:t>
                      </a:r>
                    </a:p>
                  </a:txBody>
                  <a:tcPr/>
                </a:tc>
                <a:tc>
                  <a:txBody>
                    <a:bodyPr/>
                    <a:lstStyle/>
                    <a:p>
                      <a:pPr algn="ctr"/>
                      <a:r>
                        <a:rPr lang="en-US" dirty="0"/>
                        <a:t>9.9</a:t>
                      </a:r>
                    </a:p>
                  </a:txBody>
                  <a:tcPr/>
                </a:tc>
                <a:extLst>
                  <a:ext uri="{0D108BD9-81ED-4DB2-BD59-A6C34878D82A}">
                    <a16:rowId xmlns:a16="http://schemas.microsoft.com/office/drawing/2014/main" val="617324086"/>
                  </a:ext>
                </a:extLst>
              </a:tr>
            </a:tbl>
          </a:graphicData>
        </a:graphic>
      </p:graphicFrame>
      <p:sp>
        <p:nvSpPr>
          <p:cNvPr id="6" name="Rectangle 5">
            <a:extLst>
              <a:ext uri="{FF2B5EF4-FFF2-40B4-BE49-F238E27FC236}">
                <a16:creationId xmlns:a16="http://schemas.microsoft.com/office/drawing/2014/main" id="{C23BF070-F295-FB4D-831D-1F8C07B96326}"/>
              </a:ext>
            </a:extLst>
          </p:cNvPr>
          <p:cNvSpPr/>
          <p:nvPr/>
        </p:nvSpPr>
        <p:spPr>
          <a:xfrm>
            <a:off x="380888" y="345470"/>
            <a:ext cx="8426617" cy="78483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 US Nationally representative study of home-dwelling older Adults </a:t>
            </a:r>
          </a:p>
          <a:p>
            <a:pPr algn="ctr">
              <a:spcBef>
                <a:spcPts val="600"/>
              </a:spcBef>
            </a:pPr>
            <a:r>
              <a:rPr lang="en-US" sz="2000" b="1" dirty="0">
                <a:latin typeface="Arial" panose="020B0604020202020204" pitchFamily="34" charset="0"/>
                <a:cs typeface="Arial" panose="020B0604020202020204" pitchFamily="34" charset="0"/>
              </a:rPr>
              <a:t>Lindau et al., 2018</a:t>
            </a:r>
          </a:p>
        </p:txBody>
      </p:sp>
    </p:spTree>
    <p:extLst>
      <p:ext uri="{BB962C8B-B14F-4D97-AF65-F5344CB8AC3E}">
        <p14:creationId xmlns:p14="http://schemas.microsoft.com/office/powerpoint/2010/main" val="628411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95D36D-0067-E54F-B6B5-2FFDFA54C59B}"/>
              </a:ext>
            </a:extLst>
          </p:cNvPr>
          <p:cNvGraphicFramePr>
            <a:graphicFrameLocks noGrp="1"/>
          </p:cNvGraphicFramePr>
          <p:nvPr>
            <p:extLst>
              <p:ext uri="{D42A27DB-BD31-4B8C-83A1-F6EECF244321}">
                <p14:modId xmlns:p14="http://schemas.microsoft.com/office/powerpoint/2010/main" val="1386979492"/>
              </p:ext>
            </p:extLst>
          </p:nvPr>
        </p:nvGraphicFramePr>
        <p:xfrm>
          <a:off x="145994" y="863600"/>
          <a:ext cx="8845606" cy="5085080"/>
        </p:xfrm>
        <a:graphic>
          <a:graphicData uri="http://schemas.openxmlformats.org/drawingml/2006/table">
            <a:tbl>
              <a:tblPr firstRow="1" bandRow="1">
                <a:tableStyleId>{5C22544A-7EE6-4342-B048-85BDC9FD1C3A}</a:tableStyleId>
              </a:tblPr>
              <a:tblGrid>
                <a:gridCol w="1479606">
                  <a:extLst>
                    <a:ext uri="{9D8B030D-6E8A-4147-A177-3AD203B41FA5}">
                      <a16:colId xmlns:a16="http://schemas.microsoft.com/office/drawing/2014/main" val="1533219187"/>
                    </a:ext>
                  </a:extLst>
                </a:gridCol>
                <a:gridCol w="1212794">
                  <a:extLst>
                    <a:ext uri="{9D8B030D-6E8A-4147-A177-3AD203B41FA5}">
                      <a16:colId xmlns:a16="http://schemas.microsoft.com/office/drawing/2014/main" val="2804559385"/>
                    </a:ext>
                  </a:extLst>
                </a:gridCol>
                <a:gridCol w="1308100">
                  <a:extLst>
                    <a:ext uri="{9D8B030D-6E8A-4147-A177-3AD203B41FA5}">
                      <a16:colId xmlns:a16="http://schemas.microsoft.com/office/drawing/2014/main" val="1768957277"/>
                    </a:ext>
                  </a:extLst>
                </a:gridCol>
                <a:gridCol w="1282700">
                  <a:extLst>
                    <a:ext uri="{9D8B030D-6E8A-4147-A177-3AD203B41FA5}">
                      <a16:colId xmlns:a16="http://schemas.microsoft.com/office/drawing/2014/main" val="1251238571"/>
                    </a:ext>
                  </a:extLst>
                </a:gridCol>
                <a:gridCol w="1333500">
                  <a:extLst>
                    <a:ext uri="{9D8B030D-6E8A-4147-A177-3AD203B41FA5}">
                      <a16:colId xmlns:a16="http://schemas.microsoft.com/office/drawing/2014/main" val="1540429680"/>
                    </a:ext>
                  </a:extLst>
                </a:gridCol>
                <a:gridCol w="1193800">
                  <a:extLst>
                    <a:ext uri="{9D8B030D-6E8A-4147-A177-3AD203B41FA5}">
                      <a16:colId xmlns:a16="http://schemas.microsoft.com/office/drawing/2014/main" val="2654267636"/>
                    </a:ext>
                  </a:extLst>
                </a:gridCol>
                <a:gridCol w="1035106">
                  <a:extLst>
                    <a:ext uri="{9D8B030D-6E8A-4147-A177-3AD203B41FA5}">
                      <a16:colId xmlns:a16="http://schemas.microsoft.com/office/drawing/2014/main" val="1502203800"/>
                    </a:ext>
                  </a:extLst>
                </a:gridCol>
              </a:tblGrid>
              <a:tr h="0">
                <a:tc>
                  <a:txBody>
                    <a:bodyPr/>
                    <a:lstStyle/>
                    <a:p>
                      <a:pPr algn="ctr"/>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Normal</a:t>
                      </a:r>
                    </a:p>
                  </a:txBody>
                  <a:tcPr/>
                </a:tc>
                <a:tc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US" sz="1600" dirty="0">
                          <a:latin typeface="Arial" panose="020B0604020202020204" pitchFamily="34" charset="0"/>
                          <a:cs typeface="Arial" panose="020B0604020202020204" pitchFamily="34" charset="0"/>
                        </a:rPr>
                        <a:t>MCI</a:t>
                      </a:r>
                    </a:p>
                  </a:txBody>
                  <a:tcPr/>
                </a:tc>
                <a:tc hMerge="1">
                  <a:txBody>
                    <a:bodyPr/>
                    <a:lstStyle/>
                    <a:p>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Dementia</a:t>
                      </a:r>
                    </a:p>
                  </a:txBody>
                  <a:tcPr/>
                </a:tc>
                <a:tc hMerge="1">
                  <a:txBody>
                    <a:bodyPr/>
                    <a:lstStyle/>
                    <a:p>
                      <a:endParaRPr lang="en-US" dirty="0"/>
                    </a:p>
                  </a:txBody>
                  <a:tcPr/>
                </a:tc>
                <a:extLst>
                  <a:ext uri="{0D108BD9-81ED-4DB2-BD59-A6C34878D82A}">
                    <a16:rowId xmlns:a16="http://schemas.microsoft.com/office/drawing/2014/main" val="2515720260"/>
                  </a:ext>
                </a:extLst>
              </a:tr>
              <a:tr h="370840">
                <a:tc>
                  <a:txBody>
                    <a:bodyPr/>
                    <a:lstStyle/>
                    <a:p>
                      <a:pPr algn="ctr"/>
                      <a:endParaRPr lang="en-US"/>
                    </a:p>
                  </a:txBody>
                  <a:tcPr/>
                </a:tc>
                <a:tc>
                  <a:txBody>
                    <a:bodyPr/>
                    <a:lstStyle/>
                    <a:p>
                      <a:pPr algn="ctr"/>
                      <a:r>
                        <a:rPr lang="en-US" b="1" dirty="0"/>
                        <a:t>Men</a:t>
                      </a:r>
                    </a:p>
                    <a:p>
                      <a:pPr algn="ctr"/>
                      <a:r>
                        <a:rPr lang="en-US" b="1" dirty="0"/>
                        <a:t>N=814</a:t>
                      </a:r>
                    </a:p>
                  </a:txBody>
                  <a:tcPr/>
                </a:tc>
                <a:tc>
                  <a:txBody>
                    <a:bodyPr/>
                    <a:lstStyle/>
                    <a:p>
                      <a:pPr algn="ctr"/>
                      <a:r>
                        <a:rPr lang="en-US" b="1" dirty="0"/>
                        <a:t>Women</a:t>
                      </a:r>
                    </a:p>
                    <a:p>
                      <a:pPr algn="ctr"/>
                      <a:r>
                        <a:rPr lang="en-US" b="1" dirty="0"/>
                        <a:t>N=938</a:t>
                      </a:r>
                    </a:p>
                  </a:txBody>
                  <a:tcPr/>
                </a:tc>
                <a:tc>
                  <a:txBody>
                    <a:bodyPr/>
                    <a:lstStyle/>
                    <a:p>
                      <a:pPr algn="ctr"/>
                      <a:r>
                        <a:rPr lang="en-US" b="1" dirty="0"/>
                        <a:t>Men</a:t>
                      </a:r>
                    </a:p>
                    <a:p>
                      <a:pPr algn="ctr"/>
                      <a:r>
                        <a:rPr lang="en-US" b="1" dirty="0"/>
                        <a:t>N=436</a:t>
                      </a:r>
                    </a:p>
                  </a:txBody>
                  <a:tcPr/>
                </a:tc>
                <a:tc>
                  <a:txBody>
                    <a:bodyPr/>
                    <a:lstStyle/>
                    <a:p>
                      <a:pPr algn="ctr"/>
                      <a:r>
                        <a:rPr lang="en-US" b="1" dirty="0"/>
                        <a:t>Women</a:t>
                      </a:r>
                    </a:p>
                    <a:p>
                      <a:pPr algn="ctr"/>
                      <a:r>
                        <a:rPr lang="en-US" b="1" dirty="0"/>
                        <a:t>N=429</a:t>
                      </a:r>
                    </a:p>
                  </a:txBody>
                  <a:tcPr/>
                </a:tc>
                <a:tc>
                  <a:txBody>
                    <a:bodyPr/>
                    <a:lstStyle/>
                    <a:p>
                      <a:pPr algn="ctr"/>
                      <a:r>
                        <a:rPr lang="en-US" b="1" dirty="0"/>
                        <a:t>Men</a:t>
                      </a:r>
                    </a:p>
                    <a:p>
                      <a:pPr algn="ctr"/>
                      <a:r>
                        <a:rPr lang="en-US" b="1" dirty="0"/>
                        <a:t>N=264</a:t>
                      </a:r>
                    </a:p>
                  </a:txBody>
                  <a:tcPr/>
                </a:tc>
                <a:tc>
                  <a:txBody>
                    <a:bodyPr/>
                    <a:lstStyle/>
                    <a:p>
                      <a:pPr algn="ctr"/>
                      <a:r>
                        <a:rPr lang="en-US" b="1" dirty="0"/>
                        <a:t>Women</a:t>
                      </a:r>
                    </a:p>
                    <a:p>
                      <a:pPr algn="ctr"/>
                      <a:r>
                        <a:rPr lang="en-US" b="1" dirty="0"/>
                        <a:t>N=315</a:t>
                      </a:r>
                    </a:p>
                  </a:txBody>
                  <a:tcPr/>
                </a:tc>
                <a:extLst>
                  <a:ext uri="{0D108BD9-81ED-4DB2-BD59-A6C34878D82A}">
                    <a16:rowId xmlns:a16="http://schemas.microsoft.com/office/drawing/2014/main" val="2202857522"/>
                  </a:ext>
                </a:extLst>
              </a:tr>
              <a:tr h="370840">
                <a:tc gridSpan="7">
                  <a:txBody>
                    <a:bodyPr/>
                    <a:lstStyle/>
                    <a:p>
                      <a:pPr algn="l"/>
                      <a:r>
                        <a:rPr lang="en-US" b="1" dirty="0"/>
                        <a:t>Self Rated Physical Health</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404677"/>
                  </a:ext>
                </a:extLst>
              </a:tr>
              <a:tr h="370840">
                <a:tc>
                  <a:txBody>
                    <a:bodyPr/>
                    <a:lstStyle/>
                    <a:p>
                      <a:pPr algn="ctr"/>
                      <a:r>
                        <a:rPr lang="en-US" dirty="0"/>
                        <a:t>Poor or Fair</a:t>
                      </a:r>
                    </a:p>
                  </a:txBody>
                  <a:tcPr/>
                </a:tc>
                <a:tc>
                  <a:txBody>
                    <a:bodyPr/>
                    <a:lstStyle/>
                    <a:p>
                      <a:pPr algn="ctr"/>
                      <a:r>
                        <a:rPr lang="en-US" dirty="0"/>
                        <a:t>42.3</a:t>
                      </a:r>
                    </a:p>
                  </a:txBody>
                  <a:tcPr/>
                </a:tc>
                <a:tc>
                  <a:txBody>
                    <a:bodyPr/>
                    <a:lstStyle/>
                    <a:p>
                      <a:pPr algn="ctr"/>
                      <a:r>
                        <a:rPr lang="en-US" dirty="0"/>
                        <a:t>45.7</a:t>
                      </a:r>
                    </a:p>
                  </a:txBody>
                  <a:tcPr/>
                </a:tc>
                <a:tc>
                  <a:txBody>
                    <a:bodyPr/>
                    <a:lstStyle/>
                    <a:p>
                      <a:pPr algn="ctr"/>
                      <a:r>
                        <a:rPr lang="en-US" dirty="0"/>
                        <a:t>32</a:t>
                      </a:r>
                    </a:p>
                  </a:txBody>
                  <a:tcPr/>
                </a:tc>
                <a:tc>
                  <a:txBody>
                    <a:bodyPr/>
                    <a:lstStyle/>
                    <a:p>
                      <a:pPr algn="ctr"/>
                      <a:r>
                        <a:rPr lang="en-US" dirty="0"/>
                        <a:t>23</a:t>
                      </a:r>
                    </a:p>
                  </a:txBody>
                  <a:tcPr/>
                </a:tc>
                <a:tc>
                  <a:txBody>
                    <a:bodyPr/>
                    <a:lstStyle/>
                    <a:p>
                      <a:pPr algn="ctr"/>
                      <a:r>
                        <a:rPr lang="en-US" dirty="0"/>
                        <a:t>25.7</a:t>
                      </a:r>
                    </a:p>
                  </a:txBody>
                  <a:tcPr/>
                </a:tc>
                <a:tc>
                  <a:txBody>
                    <a:bodyPr/>
                    <a:lstStyle/>
                    <a:p>
                      <a:pPr algn="ctr"/>
                      <a:r>
                        <a:rPr lang="en-US" dirty="0"/>
                        <a:t>31.3</a:t>
                      </a:r>
                    </a:p>
                  </a:txBody>
                  <a:tcPr/>
                </a:tc>
                <a:extLst>
                  <a:ext uri="{0D108BD9-81ED-4DB2-BD59-A6C34878D82A}">
                    <a16:rowId xmlns:a16="http://schemas.microsoft.com/office/drawing/2014/main" val="2211583458"/>
                  </a:ext>
                </a:extLst>
              </a:tr>
              <a:tr h="370840">
                <a:tc>
                  <a:txBody>
                    <a:bodyPr/>
                    <a:lstStyle/>
                    <a:p>
                      <a:pPr algn="ctr"/>
                      <a:r>
                        <a:rPr lang="en-US" dirty="0"/>
                        <a:t>Good</a:t>
                      </a:r>
                    </a:p>
                  </a:txBody>
                  <a:tcPr/>
                </a:tc>
                <a:tc>
                  <a:txBody>
                    <a:bodyPr/>
                    <a:lstStyle/>
                    <a:p>
                      <a:pPr algn="ctr"/>
                      <a:r>
                        <a:rPr lang="en-US" dirty="0"/>
                        <a:t>58.7</a:t>
                      </a:r>
                    </a:p>
                  </a:txBody>
                  <a:tcPr/>
                </a:tc>
                <a:tc>
                  <a:txBody>
                    <a:bodyPr/>
                    <a:lstStyle/>
                    <a:p>
                      <a:pPr algn="ctr"/>
                      <a:r>
                        <a:rPr lang="en-US" dirty="0"/>
                        <a:t>56.9</a:t>
                      </a:r>
                    </a:p>
                  </a:txBody>
                  <a:tcPr/>
                </a:tc>
                <a:tc>
                  <a:txBody>
                    <a:bodyPr/>
                    <a:lstStyle/>
                    <a:p>
                      <a:pPr algn="ctr"/>
                      <a:r>
                        <a:rPr lang="en-US" dirty="0"/>
                        <a:t>28.7</a:t>
                      </a:r>
                    </a:p>
                  </a:txBody>
                  <a:tcPr/>
                </a:tc>
                <a:tc>
                  <a:txBody>
                    <a:bodyPr/>
                    <a:lstStyle/>
                    <a:p>
                      <a:pPr algn="ctr"/>
                      <a:r>
                        <a:rPr lang="en-US" dirty="0"/>
                        <a:t>27.8</a:t>
                      </a:r>
                    </a:p>
                  </a:txBody>
                  <a:tcPr/>
                </a:tc>
                <a:tc>
                  <a:txBody>
                    <a:bodyPr/>
                    <a:lstStyle/>
                    <a:p>
                      <a:pPr algn="ctr"/>
                      <a:r>
                        <a:rPr lang="en-US" dirty="0"/>
                        <a:t>12.7</a:t>
                      </a:r>
                    </a:p>
                  </a:txBody>
                  <a:tcPr/>
                </a:tc>
                <a:tc>
                  <a:txBody>
                    <a:bodyPr/>
                    <a:lstStyle/>
                    <a:p>
                      <a:pPr algn="ctr"/>
                      <a:r>
                        <a:rPr lang="en-US" dirty="0"/>
                        <a:t>15.3</a:t>
                      </a:r>
                    </a:p>
                  </a:txBody>
                  <a:tcPr/>
                </a:tc>
                <a:extLst>
                  <a:ext uri="{0D108BD9-81ED-4DB2-BD59-A6C34878D82A}">
                    <a16:rowId xmlns:a16="http://schemas.microsoft.com/office/drawing/2014/main" val="222722128"/>
                  </a:ext>
                </a:extLst>
              </a:tr>
              <a:tr h="370840">
                <a:tc>
                  <a:txBody>
                    <a:bodyPr/>
                    <a:lstStyle/>
                    <a:p>
                      <a:pPr algn="ctr"/>
                      <a:r>
                        <a:rPr lang="en-US" dirty="0"/>
                        <a:t>Very Good</a:t>
                      </a:r>
                    </a:p>
                  </a:txBody>
                  <a:tcPr/>
                </a:tc>
                <a:tc>
                  <a:txBody>
                    <a:bodyPr/>
                    <a:lstStyle/>
                    <a:p>
                      <a:pPr algn="ctr"/>
                      <a:r>
                        <a:rPr lang="en-US" dirty="0"/>
                        <a:t>66.6</a:t>
                      </a:r>
                    </a:p>
                  </a:txBody>
                  <a:tcPr/>
                </a:tc>
                <a:tc>
                  <a:txBody>
                    <a:bodyPr/>
                    <a:lstStyle/>
                    <a:p>
                      <a:pPr algn="ctr"/>
                      <a:r>
                        <a:rPr lang="en-US" dirty="0"/>
                        <a:t>74.3</a:t>
                      </a:r>
                    </a:p>
                  </a:txBody>
                  <a:tcPr/>
                </a:tc>
                <a:tc>
                  <a:txBody>
                    <a:bodyPr/>
                    <a:lstStyle/>
                    <a:p>
                      <a:pPr algn="ctr"/>
                      <a:r>
                        <a:rPr lang="en-US" dirty="0"/>
                        <a:t>24.6</a:t>
                      </a:r>
                    </a:p>
                  </a:txBody>
                  <a:tcPr/>
                </a:tc>
                <a:tc>
                  <a:txBody>
                    <a:bodyPr/>
                    <a:lstStyle/>
                    <a:p>
                      <a:pPr algn="ctr"/>
                      <a:r>
                        <a:rPr lang="en-US" dirty="0"/>
                        <a:t>19.4</a:t>
                      </a:r>
                    </a:p>
                  </a:txBody>
                  <a:tcPr/>
                </a:tc>
                <a:tc>
                  <a:txBody>
                    <a:bodyPr/>
                    <a:lstStyle/>
                    <a:p>
                      <a:pPr algn="ctr"/>
                      <a:r>
                        <a:rPr lang="en-US" dirty="0"/>
                        <a:t>8.8</a:t>
                      </a:r>
                    </a:p>
                  </a:txBody>
                  <a:tcPr/>
                </a:tc>
                <a:tc>
                  <a:txBody>
                    <a:bodyPr/>
                    <a:lstStyle/>
                    <a:p>
                      <a:pPr algn="ctr"/>
                      <a:r>
                        <a:rPr lang="en-US" dirty="0"/>
                        <a:t>6.3</a:t>
                      </a:r>
                    </a:p>
                  </a:txBody>
                  <a:tcPr/>
                </a:tc>
                <a:extLst>
                  <a:ext uri="{0D108BD9-81ED-4DB2-BD59-A6C34878D82A}">
                    <a16:rowId xmlns:a16="http://schemas.microsoft.com/office/drawing/2014/main" val="693299440"/>
                  </a:ext>
                </a:extLst>
              </a:tr>
              <a:tr h="370840">
                <a:tc gridSpan="7">
                  <a:txBody>
                    <a:bodyPr/>
                    <a:lstStyle/>
                    <a:p>
                      <a:pPr algn="l"/>
                      <a:r>
                        <a:rPr lang="en-US" b="1" dirty="0"/>
                        <a:t>Self Rated Mental Health</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25690367"/>
                  </a:ext>
                </a:extLst>
              </a:tr>
              <a:tr h="370840">
                <a:tc>
                  <a:txBody>
                    <a:bodyPr/>
                    <a:lstStyle/>
                    <a:p>
                      <a:pPr algn="ctr"/>
                      <a:r>
                        <a:rPr lang="en-US" dirty="0"/>
                        <a:t>Poor or Fair</a:t>
                      </a:r>
                    </a:p>
                  </a:txBody>
                  <a:tcPr/>
                </a:tc>
                <a:tc>
                  <a:txBody>
                    <a:bodyPr/>
                    <a:lstStyle/>
                    <a:p>
                      <a:pPr algn="ctr"/>
                      <a:r>
                        <a:rPr lang="en-US" dirty="0"/>
                        <a:t>45.4</a:t>
                      </a:r>
                    </a:p>
                  </a:txBody>
                  <a:tcPr/>
                </a:tc>
                <a:tc>
                  <a:txBody>
                    <a:bodyPr/>
                    <a:lstStyle/>
                    <a:p>
                      <a:pPr algn="ctr"/>
                      <a:r>
                        <a:rPr lang="en-US" dirty="0"/>
                        <a:t>42</a:t>
                      </a:r>
                    </a:p>
                  </a:txBody>
                  <a:tcPr/>
                </a:tc>
                <a:tc>
                  <a:txBody>
                    <a:bodyPr/>
                    <a:lstStyle/>
                    <a:p>
                      <a:pPr algn="ctr"/>
                      <a:r>
                        <a:rPr lang="en-US" dirty="0"/>
                        <a:t>28.2</a:t>
                      </a:r>
                    </a:p>
                  </a:txBody>
                  <a:tcPr/>
                </a:tc>
                <a:tc>
                  <a:txBody>
                    <a:bodyPr/>
                    <a:lstStyle/>
                    <a:p>
                      <a:pPr algn="ctr"/>
                      <a:r>
                        <a:rPr lang="en-US" dirty="0"/>
                        <a:t>25.7</a:t>
                      </a:r>
                    </a:p>
                  </a:txBody>
                  <a:tcPr/>
                </a:tc>
                <a:tc>
                  <a:txBody>
                    <a:bodyPr/>
                    <a:lstStyle/>
                    <a:p>
                      <a:pPr algn="ctr"/>
                      <a:r>
                        <a:rPr lang="en-US" dirty="0"/>
                        <a:t>26.4</a:t>
                      </a:r>
                    </a:p>
                  </a:txBody>
                  <a:tcPr/>
                </a:tc>
                <a:tc>
                  <a:txBody>
                    <a:bodyPr/>
                    <a:lstStyle/>
                    <a:p>
                      <a:pPr algn="ctr"/>
                      <a:r>
                        <a:rPr lang="en-US" dirty="0"/>
                        <a:t>32.3</a:t>
                      </a:r>
                    </a:p>
                  </a:txBody>
                  <a:tcPr/>
                </a:tc>
                <a:extLst>
                  <a:ext uri="{0D108BD9-81ED-4DB2-BD59-A6C34878D82A}">
                    <a16:rowId xmlns:a16="http://schemas.microsoft.com/office/drawing/2014/main" val="2956885273"/>
                  </a:ext>
                </a:extLst>
              </a:tr>
              <a:tr h="370840">
                <a:tc>
                  <a:txBody>
                    <a:bodyPr/>
                    <a:lstStyle/>
                    <a:p>
                      <a:pPr algn="ctr"/>
                      <a:r>
                        <a:rPr lang="en-US" dirty="0"/>
                        <a:t>Good</a:t>
                      </a:r>
                    </a:p>
                  </a:txBody>
                  <a:tcPr/>
                </a:tc>
                <a:tc>
                  <a:txBody>
                    <a:bodyPr/>
                    <a:lstStyle/>
                    <a:p>
                      <a:pPr algn="ctr"/>
                      <a:r>
                        <a:rPr lang="en-US" dirty="0"/>
                        <a:t>44.2</a:t>
                      </a:r>
                    </a:p>
                  </a:txBody>
                  <a:tcPr/>
                </a:tc>
                <a:tc>
                  <a:txBody>
                    <a:bodyPr/>
                    <a:lstStyle/>
                    <a:p>
                      <a:pPr algn="ctr"/>
                      <a:r>
                        <a:rPr lang="en-US" dirty="0"/>
                        <a:t>55.7</a:t>
                      </a:r>
                    </a:p>
                  </a:txBody>
                  <a:tcPr/>
                </a:tc>
                <a:tc>
                  <a:txBody>
                    <a:bodyPr/>
                    <a:lstStyle/>
                    <a:p>
                      <a:pPr algn="ctr"/>
                      <a:r>
                        <a:rPr lang="en-US" dirty="0"/>
                        <a:t>34.7</a:t>
                      </a:r>
                    </a:p>
                  </a:txBody>
                  <a:tcPr/>
                </a:tc>
                <a:tc>
                  <a:txBody>
                    <a:bodyPr/>
                    <a:lstStyle/>
                    <a:p>
                      <a:pPr algn="ctr"/>
                      <a:r>
                        <a:rPr lang="en-US" dirty="0"/>
                        <a:t>25.5</a:t>
                      </a:r>
                    </a:p>
                  </a:txBody>
                  <a:tcPr/>
                </a:tc>
                <a:tc>
                  <a:txBody>
                    <a:bodyPr/>
                    <a:lstStyle/>
                    <a:p>
                      <a:pPr algn="ctr"/>
                      <a:r>
                        <a:rPr lang="en-US" dirty="0"/>
                        <a:t>21.1</a:t>
                      </a:r>
                    </a:p>
                  </a:txBody>
                  <a:tcPr/>
                </a:tc>
                <a:tc>
                  <a:txBody>
                    <a:bodyPr/>
                    <a:lstStyle/>
                    <a:p>
                      <a:pPr algn="ctr"/>
                      <a:r>
                        <a:rPr lang="en-US" dirty="0"/>
                        <a:t>18.8</a:t>
                      </a:r>
                    </a:p>
                  </a:txBody>
                  <a:tcPr/>
                </a:tc>
                <a:extLst>
                  <a:ext uri="{0D108BD9-81ED-4DB2-BD59-A6C34878D82A}">
                    <a16:rowId xmlns:a16="http://schemas.microsoft.com/office/drawing/2014/main" val="3446017272"/>
                  </a:ext>
                </a:extLst>
              </a:tr>
              <a:tr h="370840">
                <a:tc>
                  <a:txBody>
                    <a:bodyPr/>
                    <a:lstStyle/>
                    <a:p>
                      <a:pPr algn="ctr"/>
                      <a:r>
                        <a:rPr lang="en-US" dirty="0"/>
                        <a:t>Very Good </a:t>
                      </a:r>
                    </a:p>
                  </a:txBody>
                  <a:tcPr/>
                </a:tc>
                <a:tc>
                  <a:txBody>
                    <a:bodyPr/>
                    <a:lstStyle/>
                    <a:p>
                      <a:pPr algn="ctr"/>
                      <a:r>
                        <a:rPr lang="en-US" dirty="0"/>
                        <a:t>67</a:t>
                      </a:r>
                    </a:p>
                  </a:txBody>
                  <a:tcPr/>
                </a:tc>
                <a:tc>
                  <a:txBody>
                    <a:bodyPr/>
                    <a:lstStyle/>
                    <a:p>
                      <a:pPr algn="ctr"/>
                      <a:r>
                        <a:rPr lang="en-US" dirty="0"/>
                        <a:t>69.1</a:t>
                      </a:r>
                    </a:p>
                  </a:txBody>
                  <a:tcPr/>
                </a:tc>
                <a:tc>
                  <a:txBody>
                    <a:bodyPr/>
                    <a:lstStyle/>
                    <a:p>
                      <a:pPr algn="ctr"/>
                      <a:r>
                        <a:rPr lang="en-US" dirty="0"/>
                        <a:t>24.2</a:t>
                      </a:r>
                    </a:p>
                  </a:txBody>
                  <a:tcPr/>
                </a:tc>
                <a:tc>
                  <a:txBody>
                    <a:bodyPr/>
                    <a:lstStyle/>
                    <a:p>
                      <a:pPr algn="ctr"/>
                      <a:r>
                        <a:rPr lang="en-US" dirty="0"/>
                        <a:t>21</a:t>
                      </a:r>
                    </a:p>
                  </a:txBody>
                  <a:tcPr/>
                </a:tc>
                <a:tc>
                  <a:txBody>
                    <a:bodyPr/>
                    <a:lstStyle/>
                    <a:p>
                      <a:pPr algn="ctr"/>
                      <a:r>
                        <a:rPr lang="en-US" dirty="0"/>
                        <a:t>8.8</a:t>
                      </a:r>
                    </a:p>
                  </a:txBody>
                  <a:tcPr/>
                </a:tc>
                <a:tc>
                  <a:txBody>
                    <a:bodyPr/>
                    <a:lstStyle/>
                    <a:p>
                      <a:pPr algn="ctr"/>
                      <a:r>
                        <a:rPr lang="en-US" dirty="0"/>
                        <a:t>9.9</a:t>
                      </a:r>
                    </a:p>
                  </a:txBody>
                  <a:tcPr/>
                </a:tc>
                <a:extLst>
                  <a:ext uri="{0D108BD9-81ED-4DB2-BD59-A6C34878D82A}">
                    <a16:rowId xmlns:a16="http://schemas.microsoft.com/office/drawing/2014/main" val="617324086"/>
                  </a:ext>
                </a:extLst>
              </a:tr>
              <a:tr h="370840">
                <a:tc gridSpan="7">
                  <a:txBody>
                    <a:bodyPr/>
                    <a:lstStyle/>
                    <a:p>
                      <a:pPr algn="l"/>
                      <a:r>
                        <a:rPr lang="en-US" b="1" dirty="0"/>
                        <a:t>Depression</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491863428"/>
                  </a:ext>
                </a:extLst>
              </a:tr>
              <a:tr h="370840">
                <a:tc>
                  <a:txBody>
                    <a:bodyPr/>
                    <a:lstStyle/>
                    <a:p>
                      <a:pPr algn="ctr"/>
                      <a:r>
                        <a:rPr lang="en-US" dirty="0"/>
                        <a:t>Yes</a:t>
                      </a:r>
                    </a:p>
                  </a:txBody>
                  <a:tcPr/>
                </a:tc>
                <a:tc>
                  <a:txBody>
                    <a:bodyPr/>
                    <a:lstStyle/>
                    <a:p>
                      <a:pPr algn="ctr"/>
                      <a:r>
                        <a:rPr lang="en-US" dirty="0"/>
                        <a:t>41.3</a:t>
                      </a:r>
                    </a:p>
                  </a:txBody>
                  <a:tcPr/>
                </a:tc>
                <a:tc>
                  <a:txBody>
                    <a:bodyPr/>
                    <a:lstStyle/>
                    <a:p>
                      <a:pPr algn="ctr"/>
                      <a:r>
                        <a:rPr lang="en-US" dirty="0"/>
                        <a:t>51.2</a:t>
                      </a:r>
                    </a:p>
                  </a:txBody>
                  <a:tcPr/>
                </a:tc>
                <a:tc>
                  <a:txBody>
                    <a:bodyPr/>
                    <a:lstStyle/>
                    <a:p>
                      <a:pPr algn="ctr"/>
                      <a:r>
                        <a:rPr lang="en-US" dirty="0"/>
                        <a:t>31.7</a:t>
                      </a:r>
                    </a:p>
                  </a:txBody>
                  <a:tcPr/>
                </a:tc>
                <a:tc>
                  <a:txBody>
                    <a:bodyPr/>
                    <a:lstStyle/>
                    <a:p>
                      <a:pPr algn="ctr"/>
                      <a:r>
                        <a:rPr lang="en-US" dirty="0"/>
                        <a:t>22.8</a:t>
                      </a:r>
                    </a:p>
                  </a:txBody>
                  <a:tcPr/>
                </a:tc>
                <a:tc>
                  <a:txBody>
                    <a:bodyPr/>
                    <a:lstStyle/>
                    <a:p>
                      <a:pPr algn="ctr"/>
                      <a:r>
                        <a:rPr lang="en-US" dirty="0"/>
                        <a:t>27.1</a:t>
                      </a:r>
                    </a:p>
                  </a:txBody>
                  <a:tcPr/>
                </a:tc>
                <a:tc>
                  <a:txBody>
                    <a:bodyPr/>
                    <a:lstStyle/>
                    <a:p>
                      <a:pPr algn="ctr"/>
                      <a:r>
                        <a:rPr lang="en-US" dirty="0"/>
                        <a:t>26</a:t>
                      </a:r>
                    </a:p>
                  </a:txBody>
                  <a:tcPr/>
                </a:tc>
                <a:extLst>
                  <a:ext uri="{0D108BD9-81ED-4DB2-BD59-A6C34878D82A}">
                    <a16:rowId xmlns:a16="http://schemas.microsoft.com/office/drawing/2014/main" val="3626455573"/>
                  </a:ext>
                </a:extLst>
              </a:tr>
              <a:tr h="370840">
                <a:tc>
                  <a:txBody>
                    <a:bodyPr/>
                    <a:lstStyle/>
                    <a:p>
                      <a:pPr algn="ctr"/>
                      <a:r>
                        <a:rPr lang="en-US" dirty="0"/>
                        <a:t>No</a:t>
                      </a:r>
                    </a:p>
                  </a:txBody>
                  <a:tcPr/>
                </a:tc>
                <a:tc>
                  <a:txBody>
                    <a:bodyPr/>
                    <a:lstStyle/>
                    <a:p>
                      <a:pPr algn="ctr"/>
                      <a:r>
                        <a:rPr lang="en-US" dirty="0"/>
                        <a:t>61</a:t>
                      </a:r>
                    </a:p>
                  </a:txBody>
                  <a:tcPr/>
                </a:tc>
                <a:tc>
                  <a:txBody>
                    <a:bodyPr/>
                    <a:lstStyle/>
                    <a:p>
                      <a:pPr algn="ctr"/>
                      <a:r>
                        <a:rPr lang="en-US" dirty="0"/>
                        <a:t>64.4</a:t>
                      </a:r>
                    </a:p>
                  </a:txBody>
                  <a:tcPr/>
                </a:tc>
                <a:tc>
                  <a:txBody>
                    <a:bodyPr/>
                    <a:lstStyle/>
                    <a:p>
                      <a:pPr algn="ctr"/>
                      <a:r>
                        <a:rPr lang="en-US" dirty="0"/>
                        <a:t>27</a:t>
                      </a:r>
                    </a:p>
                  </a:txBody>
                  <a:tcPr/>
                </a:tc>
                <a:tc>
                  <a:txBody>
                    <a:bodyPr/>
                    <a:lstStyle/>
                    <a:p>
                      <a:pPr algn="ctr"/>
                      <a:r>
                        <a:rPr lang="en-US" dirty="0"/>
                        <a:t>23.1</a:t>
                      </a:r>
                    </a:p>
                  </a:txBody>
                  <a:tcPr/>
                </a:tc>
                <a:tc>
                  <a:txBody>
                    <a:bodyPr/>
                    <a:lstStyle/>
                    <a:p>
                      <a:pPr algn="ctr"/>
                      <a:r>
                        <a:rPr lang="en-US" dirty="0"/>
                        <a:t>12</a:t>
                      </a:r>
                    </a:p>
                  </a:txBody>
                  <a:tcPr/>
                </a:tc>
                <a:tc>
                  <a:txBody>
                    <a:bodyPr/>
                    <a:lstStyle/>
                    <a:p>
                      <a:pPr algn="ctr"/>
                      <a:r>
                        <a:rPr lang="en-US" dirty="0"/>
                        <a:t>12.5</a:t>
                      </a:r>
                    </a:p>
                  </a:txBody>
                  <a:tcPr/>
                </a:tc>
                <a:extLst>
                  <a:ext uri="{0D108BD9-81ED-4DB2-BD59-A6C34878D82A}">
                    <a16:rowId xmlns:a16="http://schemas.microsoft.com/office/drawing/2014/main" val="1245093799"/>
                  </a:ext>
                </a:extLst>
              </a:tr>
            </a:tbl>
          </a:graphicData>
        </a:graphic>
      </p:graphicFrame>
      <p:sp>
        <p:nvSpPr>
          <p:cNvPr id="6" name="Rectangle 5">
            <a:extLst>
              <a:ext uri="{FF2B5EF4-FFF2-40B4-BE49-F238E27FC236}">
                <a16:creationId xmlns:a16="http://schemas.microsoft.com/office/drawing/2014/main" id="{C23BF070-F295-FB4D-831D-1F8C07B96326}"/>
              </a:ext>
            </a:extLst>
          </p:cNvPr>
          <p:cNvSpPr/>
          <p:nvPr/>
        </p:nvSpPr>
        <p:spPr>
          <a:xfrm>
            <a:off x="717383" y="204569"/>
            <a:ext cx="8007627" cy="646331"/>
          </a:xfrm>
          <a:prstGeom prst="rect">
            <a:avLst/>
          </a:prstGeom>
        </p:spPr>
        <p:txBody>
          <a:bodyPr wrap="square">
            <a:spAutoFit/>
          </a:bodyPr>
          <a:lstStyle/>
          <a:p>
            <a:pPr algn="ctr">
              <a:spcBef>
                <a:spcPts val="1200"/>
              </a:spcBef>
            </a:pPr>
            <a:r>
              <a:rPr lang="en-US" b="1" dirty="0">
                <a:latin typeface="Arial" panose="020B0604020202020204" pitchFamily="34" charset="0"/>
                <a:cs typeface="Arial" panose="020B0604020202020204" pitchFamily="34" charset="0"/>
              </a:rPr>
              <a:t>A US Nationally representative study of home-dwelling older Adults Lindau et al., 2018</a:t>
            </a:r>
          </a:p>
        </p:txBody>
      </p:sp>
    </p:spTree>
    <p:extLst>
      <p:ext uri="{BB962C8B-B14F-4D97-AF65-F5344CB8AC3E}">
        <p14:creationId xmlns:p14="http://schemas.microsoft.com/office/powerpoint/2010/main" val="62709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FFA136B-AA22-D34B-91BA-79E3FD63BA9E}"/>
              </a:ext>
            </a:extLst>
          </p:cNvPr>
          <p:cNvGraphicFramePr>
            <a:graphicFrameLocks noGrp="1"/>
          </p:cNvGraphicFramePr>
          <p:nvPr>
            <p:extLst>
              <p:ext uri="{D42A27DB-BD31-4B8C-83A1-F6EECF244321}">
                <p14:modId xmlns:p14="http://schemas.microsoft.com/office/powerpoint/2010/main" val="1908926956"/>
              </p:ext>
            </p:extLst>
          </p:nvPr>
        </p:nvGraphicFramePr>
        <p:xfrm>
          <a:off x="1205266" y="2068963"/>
          <a:ext cx="6860465" cy="3431085"/>
        </p:xfrm>
        <a:graphic>
          <a:graphicData uri="http://schemas.openxmlformats.org/drawingml/2006/table">
            <a:tbl>
              <a:tblPr firstRow="1" bandRow="1">
                <a:tableStyleId>{5C22544A-7EE6-4342-B048-85BDC9FD1C3A}</a:tableStyleId>
              </a:tblPr>
              <a:tblGrid>
                <a:gridCol w="1372093">
                  <a:extLst>
                    <a:ext uri="{9D8B030D-6E8A-4147-A177-3AD203B41FA5}">
                      <a16:colId xmlns:a16="http://schemas.microsoft.com/office/drawing/2014/main" val="444446780"/>
                    </a:ext>
                  </a:extLst>
                </a:gridCol>
                <a:gridCol w="1372093">
                  <a:extLst>
                    <a:ext uri="{9D8B030D-6E8A-4147-A177-3AD203B41FA5}">
                      <a16:colId xmlns:a16="http://schemas.microsoft.com/office/drawing/2014/main" val="3021439188"/>
                    </a:ext>
                  </a:extLst>
                </a:gridCol>
                <a:gridCol w="1372093">
                  <a:extLst>
                    <a:ext uri="{9D8B030D-6E8A-4147-A177-3AD203B41FA5}">
                      <a16:colId xmlns:a16="http://schemas.microsoft.com/office/drawing/2014/main" val="2613630935"/>
                    </a:ext>
                  </a:extLst>
                </a:gridCol>
                <a:gridCol w="1372093">
                  <a:extLst>
                    <a:ext uri="{9D8B030D-6E8A-4147-A177-3AD203B41FA5}">
                      <a16:colId xmlns:a16="http://schemas.microsoft.com/office/drawing/2014/main" val="336536836"/>
                    </a:ext>
                  </a:extLst>
                </a:gridCol>
                <a:gridCol w="1372093">
                  <a:extLst>
                    <a:ext uri="{9D8B030D-6E8A-4147-A177-3AD203B41FA5}">
                      <a16:colId xmlns:a16="http://schemas.microsoft.com/office/drawing/2014/main" val="4026012864"/>
                    </a:ext>
                  </a:extLst>
                </a:gridCol>
              </a:tblGrid>
              <a:tr h="484389">
                <a:tc>
                  <a:txBody>
                    <a:bodyPr/>
                    <a:lstStyle/>
                    <a:p>
                      <a:endParaRPr lang="en-US" dirty="0"/>
                    </a:p>
                  </a:txBody>
                  <a:tcPr/>
                </a:tc>
                <a:tc>
                  <a:txBody>
                    <a:bodyPr/>
                    <a:lstStyle/>
                    <a:p>
                      <a:pPr algn="ctr"/>
                      <a:r>
                        <a:rPr lang="en-US" dirty="0"/>
                        <a:t>N</a:t>
                      </a:r>
                    </a:p>
                  </a:txBody>
                  <a:tcPr/>
                </a:tc>
                <a:tc>
                  <a:txBody>
                    <a:bodyPr/>
                    <a:lstStyle/>
                    <a:p>
                      <a:pPr algn="ctr"/>
                      <a:r>
                        <a:rPr lang="en-US" dirty="0"/>
                        <a:t>Normal</a:t>
                      </a:r>
                    </a:p>
                  </a:txBody>
                  <a:tcPr/>
                </a:tc>
                <a:tc>
                  <a:txBody>
                    <a:bodyPr/>
                    <a:lstStyle/>
                    <a:p>
                      <a:pPr algn="ctr"/>
                      <a:r>
                        <a:rPr lang="en-US" dirty="0"/>
                        <a:t>MCI</a:t>
                      </a:r>
                    </a:p>
                  </a:txBody>
                  <a:tcPr/>
                </a:tc>
                <a:tc>
                  <a:txBody>
                    <a:bodyPr/>
                    <a:lstStyle/>
                    <a:p>
                      <a:pPr algn="ctr"/>
                      <a:r>
                        <a:rPr lang="en-US" dirty="0"/>
                        <a:t>Dementia</a:t>
                      </a:r>
                    </a:p>
                  </a:txBody>
                  <a:tcPr/>
                </a:tc>
                <a:extLst>
                  <a:ext uri="{0D108BD9-81ED-4DB2-BD59-A6C34878D82A}">
                    <a16:rowId xmlns:a16="http://schemas.microsoft.com/office/drawing/2014/main" val="1443617505"/>
                  </a:ext>
                </a:extLst>
              </a:tr>
              <a:tr h="491116">
                <a:tc gridSpan="5">
                  <a:txBody>
                    <a:bodyPr/>
                    <a:lstStyle/>
                    <a:p>
                      <a:r>
                        <a:rPr lang="en-US" b="1" dirty="0"/>
                        <a:t>Sexual activity with partner in previous 12 months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64552383"/>
                  </a:ext>
                </a:extLst>
              </a:tr>
              <a:tr h="491116">
                <a:tc>
                  <a:txBody>
                    <a:bodyPr/>
                    <a:lstStyle/>
                    <a:p>
                      <a:r>
                        <a:rPr lang="en-US" dirty="0"/>
                        <a:t>Men</a:t>
                      </a:r>
                    </a:p>
                  </a:txBody>
                  <a:tcPr/>
                </a:tc>
                <a:tc>
                  <a:txBody>
                    <a:bodyPr/>
                    <a:lstStyle/>
                    <a:p>
                      <a:pPr algn="ctr"/>
                      <a:r>
                        <a:rPr lang="en-US" dirty="0"/>
                        <a:t>1450</a:t>
                      </a:r>
                    </a:p>
                  </a:txBody>
                  <a:tcPr/>
                </a:tc>
                <a:tc>
                  <a:txBody>
                    <a:bodyPr/>
                    <a:lstStyle/>
                    <a:p>
                      <a:pPr algn="ctr"/>
                      <a:r>
                        <a:rPr lang="en-US" dirty="0"/>
                        <a:t>66.7</a:t>
                      </a:r>
                    </a:p>
                  </a:txBody>
                  <a:tcPr/>
                </a:tc>
                <a:tc>
                  <a:txBody>
                    <a:bodyPr/>
                    <a:lstStyle/>
                    <a:p>
                      <a:pPr algn="ctr"/>
                      <a:r>
                        <a:rPr lang="en-US" dirty="0"/>
                        <a:t>55.7</a:t>
                      </a:r>
                    </a:p>
                  </a:txBody>
                  <a:tcPr/>
                </a:tc>
                <a:tc>
                  <a:txBody>
                    <a:bodyPr/>
                    <a:lstStyle/>
                    <a:p>
                      <a:pPr algn="ctr"/>
                      <a:r>
                        <a:rPr lang="en-US" dirty="0"/>
                        <a:t>45.5</a:t>
                      </a:r>
                    </a:p>
                  </a:txBody>
                  <a:tcPr/>
                </a:tc>
                <a:extLst>
                  <a:ext uri="{0D108BD9-81ED-4DB2-BD59-A6C34878D82A}">
                    <a16:rowId xmlns:a16="http://schemas.microsoft.com/office/drawing/2014/main" val="2015133720"/>
                  </a:ext>
                </a:extLst>
              </a:tr>
              <a:tr h="491116">
                <a:tc>
                  <a:txBody>
                    <a:bodyPr/>
                    <a:lstStyle/>
                    <a:p>
                      <a:r>
                        <a:rPr lang="en-US" dirty="0"/>
                        <a:t>Women</a:t>
                      </a:r>
                    </a:p>
                  </a:txBody>
                  <a:tcPr/>
                </a:tc>
                <a:tc>
                  <a:txBody>
                    <a:bodyPr/>
                    <a:lstStyle/>
                    <a:p>
                      <a:pPr algn="ctr"/>
                      <a:r>
                        <a:rPr lang="en-US" dirty="0"/>
                        <a:t>1625</a:t>
                      </a:r>
                    </a:p>
                  </a:txBody>
                  <a:tcPr/>
                </a:tc>
                <a:tc>
                  <a:txBody>
                    <a:bodyPr/>
                    <a:lstStyle/>
                    <a:p>
                      <a:pPr algn="ctr"/>
                      <a:r>
                        <a:rPr lang="en-US" dirty="0"/>
                        <a:t>40.1</a:t>
                      </a:r>
                    </a:p>
                  </a:txBody>
                  <a:tcPr/>
                </a:tc>
                <a:tc>
                  <a:txBody>
                    <a:bodyPr/>
                    <a:lstStyle/>
                    <a:p>
                      <a:pPr algn="ctr"/>
                      <a:r>
                        <a:rPr lang="en-US" dirty="0"/>
                        <a:t>31.5</a:t>
                      </a:r>
                    </a:p>
                  </a:txBody>
                  <a:tcPr/>
                </a:tc>
                <a:tc>
                  <a:txBody>
                    <a:bodyPr/>
                    <a:lstStyle/>
                    <a:p>
                      <a:pPr algn="ctr"/>
                      <a:r>
                        <a:rPr lang="en-US" dirty="0"/>
                        <a:t>17.6</a:t>
                      </a:r>
                    </a:p>
                  </a:txBody>
                  <a:tcPr/>
                </a:tc>
                <a:extLst>
                  <a:ext uri="{0D108BD9-81ED-4DB2-BD59-A6C34878D82A}">
                    <a16:rowId xmlns:a16="http://schemas.microsoft.com/office/drawing/2014/main" val="1853944246"/>
                  </a:ext>
                </a:extLst>
              </a:tr>
              <a:tr h="491116">
                <a:tc gridSpan="5">
                  <a:txBody>
                    <a:bodyPr/>
                    <a:lstStyle/>
                    <a:p>
                      <a:r>
                        <a:rPr lang="en-US" b="1" dirty="0"/>
                        <a:t>&gt;=2-3 times per Months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00804079"/>
                  </a:ext>
                </a:extLst>
              </a:tr>
              <a:tr h="491116">
                <a:tc>
                  <a:txBody>
                    <a:bodyPr/>
                    <a:lstStyle/>
                    <a:p>
                      <a:r>
                        <a:rPr lang="en-US" dirty="0"/>
                        <a:t>Men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799</a:t>
                      </a:r>
                    </a:p>
                  </a:txBody>
                  <a:tcPr/>
                </a:tc>
                <a:tc>
                  <a:txBody>
                    <a:bodyPr/>
                    <a:lstStyle/>
                    <a:p>
                      <a:pPr algn="ctr"/>
                      <a:r>
                        <a:rPr lang="en-US" dirty="0"/>
                        <a:t>61.1</a:t>
                      </a:r>
                    </a:p>
                  </a:txBody>
                  <a:tcPr/>
                </a:tc>
                <a:tc>
                  <a:txBody>
                    <a:bodyPr/>
                    <a:lstStyle/>
                    <a:p>
                      <a:pPr algn="ctr"/>
                      <a:r>
                        <a:rPr lang="en-US" dirty="0"/>
                        <a:t>60</a:t>
                      </a:r>
                    </a:p>
                  </a:txBody>
                  <a:tcPr/>
                </a:tc>
                <a:tc>
                  <a:txBody>
                    <a:bodyPr/>
                    <a:lstStyle/>
                    <a:p>
                      <a:pPr algn="ctr"/>
                      <a:r>
                        <a:rPr lang="en-US" dirty="0"/>
                        <a:t>59.2</a:t>
                      </a:r>
                    </a:p>
                  </a:txBody>
                  <a:tcPr/>
                </a:tc>
                <a:extLst>
                  <a:ext uri="{0D108BD9-81ED-4DB2-BD59-A6C34878D82A}">
                    <a16:rowId xmlns:a16="http://schemas.microsoft.com/office/drawing/2014/main" val="1316639914"/>
                  </a:ext>
                </a:extLst>
              </a:tr>
              <a:tr h="491116">
                <a:tc>
                  <a:txBody>
                    <a:bodyPr/>
                    <a:lstStyle/>
                    <a:p>
                      <a:r>
                        <a:rPr lang="en-US" dirty="0"/>
                        <a:t>Women</a:t>
                      </a:r>
                    </a:p>
                  </a:txBody>
                  <a:tcPr/>
                </a:tc>
                <a:tc>
                  <a:txBody>
                    <a:bodyPr/>
                    <a:lstStyle/>
                    <a:p>
                      <a:pPr algn="ctr"/>
                      <a:r>
                        <a:rPr lang="en-US" dirty="0"/>
                        <a:t>543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65.1</a:t>
                      </a:r>
                    </a:p>
                  </a:txBody>
                  <a:tcPr/>
                </a:tc>
                <a:tc>
                  <a:txBody>
                    <a:bodyPr/>
                    <a:lstStyle/>
                    <a:p>
                      <a:pPr algn="ctr"/>
                      <a:r>
                        <a:rPr lang="en-US" dirty="0"/>
                        <a:t>51.9</a:t>
                      </a:r>
                    </a:p>
                  </a:txBody>
                  <a:tcPr/>
                </a:tc>
                <a:tc>
                  <a:txBody>
                    <a:bodyPr/>
                    <a:lstStyle/>
                    <a:p>
                      <a:pPr algn="ctr"/>
                      <a:r>
                        <a:rPr lang="en-US" dirty="0"/>
                        <a:t>57.4</a:t>
                      </a:r>
                    </a:p>
                  </a:txBody>
                  <a:tcPr/>
                </a:tc>
                <a:extLst>
                  <a:ext uri="{0D108BD9-81ED-4DB2-BD59-A6C34878D82A}">
                    <a16:rowId xmlns:a16="http://schemas.microsoft.com/office/drawing/2014/main" val="3758579076"/>
                  </a:ext>
                </a:extLst>
              </a:tr>
            </a:tbl>
          </a:graphicData>
        </a:graphic>
      </p:graphicFrame>
      <p:sp>
        <p:nvSpPr>
          <p:cNvPr id="4" name="Rectangle 3">
            <a:extLst>
              <a:ext uri="{FF2B5EF4-FFF2-40B4-BE49-F238E27FC236}">
                <a16:creationId xmlns:a16="http://schemas.microsoft.com/office/drawing/2014/main" id="{B8DEE9D0-7C22-6742-B812-D75B967C0BE6}"/>
              </a:ext>
            </a:extLst>
          </p:cNvPr>
          <p:cNvSpPr/>
          <p:nvPr/>
        </p:nvSpPr>
        <p:spPr>
          <a:xfrm>
            <a:off x="379341" y="901173"/>
            <a:ext cx="8512314" cy="861774"/>
          </a:xfrm>
          <a:prstGeom prst="rect">
            <a:avLst/>
          </a:prstGeom>
        </p:spPr>
        <p:txBody>
          <a:bodyPr wrap="square">
            <a:spAutoFit/>
          </a:bodyPr>
          <a:lstStyle/>
          <a:p>
            <a:pPr algn="ctr">
              <a:spcBef>
                <a:spcPts val="1200"/>
              </a:spcBef>
            </a:pPr>
            <a:r>
              <a:rPr lang="en-US" sz="2000" b="1" dirty="0">
                <a:latin typeface="Arial" panose="020B0604020202020204" pitchFamily="34" charset="0"/>
                <a:cs typeface="Arial" panose="020B0604020202020204" pitchFamily="34" charset="0"/>
              </a:rPr>
              <a:t>A US Nationally representative study of home-dwelling older Adults </a:t>
            </a:r>
          </a:p>
          <a:p>
            <a:pPr algn="ctr">
              <a:spcBef>
                <a:spcPts val="1200"/>
              </a:spcBef>
            </a:pPr>
            <a:r>
              <a:rPr lang="en-US" sz="2000" b="1" dirty="0">
                <a:latin typeface="Arial" panose="020B0604020202020204" pitchFamily="34" charset="0"/>
                <a:cs typeface="Arial" panose="020B0604020202020204" pitchFamily="34" charset="0"/>
              </a:rPr>
              <a:t>Lindau et al., 2018</a:t>
            </a:r>
          </a:p>
        </p:txBody>
      </p:sp>
    </p:spTree>
    <p:extLst>
      <p:ext uri="{BB962C8B-B14F-4D97-AF65-F5344CB8AC3E}">
        <p14:creationId xmlns:p14="http://schemas.microsoft.com/office/powerpoint/2010/main" val="248753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FAAD0-4052-C644-B70E-840C115749CF}"/>
              </a:ext>
            </a:extLst>
          </p:cNvPr>
          <p:cNvSpPr txBox="1"/>
          <p:nvPr/>
        </p:nvSpPr>
        <p:spPr>
          <a:xfrm>
            <a:off x="1445167" y="2600442"/>
            <a:ext cx="2951019"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Sexual activities</a:t>
            </a:r>
          </a:p>
        </p:txBody>
      </p:sp>
      <p:sp>
        <p:nvSpPr>
          <p:cNvPr id="4" name="TextBox 3">
            <a:extLst>
              <a:ext uri="{FF2B5EF4-FFF2-40B4-BE49-F238E27FC236}">
                <a16:creationId xmlns:a16="http://schemas.microsoft.com/office/drawing/2014/main" id="{028C8C84-3622-0F44-848C-905597325942}"/>
              </a:ext>
            </a:extLst>
          </p:cNvPr>
          <p:cNvSpPr txBox="1"/>
          <p:nvPr/>
        </p:nvSpPr>
        <p:spPr>
          <a:xfrm>
            <a:off x="1933648" y="1037558"/>
            <a:ext cx="1644002"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Correlation   </a:t>
            </a:r>
          </a:p>
        </p:txBody>
      </p:sp>
      <p:sp>
        <p:nvSpPr>
          <p:cNvPr id="5" name="TextBox 4">
            <a:extLst>
              <a:ext uri="{FF2B5EF4-FFF2-40B4-BE49-F238E27FC236}">
                <a16:creationId xmlns:a16="http://schemas.microsoft.com/office/drawing/2014/main" id="{79A39EA6-7027-8341-8F94-EBB783C744BF}"/>
              </a:ext>
            </a:extLst>
          </p:cNvPr>
          <p:cNvSpPr txBox="1"/>
          <p:nvPr/>
        </p:nvSpPr>
        <p:spPr>
          <a:xfrm>
            <a:off x="5014140" y="1037558"/>
            <a:ext cx="1671738"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Causation</a:t>
            </a:r>
          </a:p>
        </p:txBody>
      </p:sp>
      <p:sp>
        <p:nvSpPr>
          <p:cNvPr id="6" name="Right Arrow 5">
            <a:extLst>
              <a:ext uri="{FF2B5EF4-FFF2-40B4-BE49-F238E27FC236}">
                <a16:creationId xmlns:a16="http://schemas.microsoft.com/office/drawing/2014/main" id="{F21875D5-7345-1143-B98D-63A89BA782BA}"/>
              </a:ext>
            </a:extLst>
          </p:cNvPr>
          <p:cNvSpPr/>
          <p:nvPr/>
        </p:nvSpPr>
        <p:spPr>
          <a:xfrm>
            <a:off x="3906982" y="25581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A5EA194-B942-B94A-9BB7-430D2E9852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4895" y="969092"/>
            <a:ext cx="762000" cy="537043"/>
          </a:xfrm>
          <a:prstGeom prst="rect">
            <a:avLst/>
          </a:prstGeom>
        </p:spPr>
      </p:pic>
      <p:sp>
        <p:nvSpPr>
          <p:cNvPr id="10" name="TextBox 9">
            <a:extLst>
              <a:ext uri="{FF2B5EF4-FFF2-40B4-BE49-F238E27FC236}">
                <a16:creationId xmlns:a16="http://schemas.microsoft.com/office/drawing/2014/main" id="{A9E58A81-28C3-8846-AB8B-9740FC615288}"/>
              </a:ext>
            </a:extLst>
          </p:cNvPr>
          <p:cNvSpPr txBox="1"/>
          <p:nvPr/>
        </p:nvSpPr>
        <p:spPr>
          <a:xfrm>
            <a:off x="5023344" y="2600442"/>
            <a:ext cx="3092986"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Cognitive functions </a:t>
            </a:r>
          </a:p>
        </p:txBody>
      </p:sp>
      <p:sp>
        <p:nvSpPr>
          <p:cNvPr id="11" name="TextBox 10">
            <a:extLst>
              <a:ext uri="{FF2B5EF4-FFF2-40B4-BE49-F238E27FC236}">
                <a16:creationId xmlns:a16="http://schemas.microsoft.com/office/drawing/2014/main" id="{E5C528A2-A1BB-8743-A669-D6BF9CA65430}"/>
              </a:ext>
            </a:extLst>
          </p:cNvPr>
          <p:cNvSpPr txBox="1"/>
          <p:nvPr/>
        </p:nvSpPr>
        <p:spPr>
          <a:xfrm>
            <a:off x="1175003" y="3960559"/>
            <a:ext cx="2660073"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Cognitive functions </a:t>
            </a:r>
          </a:p>
        </p:txBody>
      </p:sp>
      <p:sp>
        <p:nvSpPr>
          <p:cNvPr id="12" name="Right Arrow 11">
            <a:extLst>
              <a:ext uri="{FF2B5EF4-FFF2-40B4-BE49-F238E27FC236}">
                <a16:creationId xmlns:a16="http://schemas.microsoft.com/office/drawing/2014/main" id="{929AA7EA-A383-704B-B316-5EFA60B9807E}"/>
              </a:ext>
            </a:extLst>
          </p:cNvPr>
          <p:cNvSpPr/>
          <p:nvPr/>
        </p:nvSpPr>
        <p:spPr>
          <a:xfrm>
            <a:off x="3906982" y="39312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74C4A29-440F-054C-822C-2D21DA3BF0D4}"/>
              </a:ext>
            </a:extLst>
          </p:cNvPr>
          <p:cNvSpPr txBox="1"/>
          <p:nvPr/>
        </p:nvSpPr>
        <p:spPr>
          <a:xfrm>
            <a:off x="4943907" y="3988384"/>
            <a:ext cx="2549191"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Sexual activities</a:t>
            </a:r>
          </a:p>
        </p:txBody>
      </p:sp>
      <p:sp>
        <p:nvSpPr>
          <p:cNvPr id="14" name="TextBox 13">
            <a:extLst>
              <a:ext uri="{FF2B5EF4-FFF2-40B4-BE49-F238E27FC236}">
                <a16:creationId xmlns:a16="http://schemas.microsoft.com/office/drawing/2014/main" id="{2659513E-563E-4F41-9E87-03722F3E9DC5}"/>
              </a:ext>
            </a:extLst>
          </p:cNvPr>
          <p:cNvSpPr txBox="1"/>
          <p:nvPr/>
        </p:nvSpPr>
        <p:spPr>
          <a:xfrm>
            <a:off x="2275526" y="5403314"/>
            <a:ext cx="4457783"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Covariates such as: general health </a:t>
            </a:r>
          </a:p>
        </p:txBody>
      </p:sp>
      <p:sp>
        <p:nvSpPr>
          <p:cNvPr id="15" name="TextBox 14">
            <a:extLst>
              <a:ext uri="{FF2B5EF4-FFF2-40B4-BE49-F238E27FC236}">
                <a16:creationId xmlns:a16="http://schemas.microsoft.com/office/drawing/2014/main" id="{CBFACF82-6EBF-484E-923C-1F11E464877A}"/>
              </a:ext>
            </a:extLst>
          </p:cNvPr>
          <p:cNvSpPr txBox="1"/>
          <p:nvPr/>
        </p:nvSpPr>
        <p:spPr>
          <a:xfrm>
            <a:off x="3489924" y="2143635"/>
            <a:ext cx="2607271" cy="369332"/>
          </a:xfrm>
          <a:prstGeom prst="rect">
            <a:avLst/>
          </a:prstGeom>
          <a:noFill/>
        </p:spPr>
        <p:txBody>
          <a:bodyPr wrap="square" rtlCol="0">
            <a:spAutoFit/>
          </a:bodyPr>
          <a:lstStyle/>
          <a:p>
            <a:pPr marL="12700"/>
            <a:r>
              <a:rPr lang="en-US" b="1" dirty="0">
                <a:latin typeface="Arial" panose="020B0604020202020204" pitchFamily="34" charset="0"/>
                <a:cs typeface="Arial" panose="020B0604020202020204" pitchFamily="34" charset="0"/>
              </a:rPr>
              <a:t>It is possible: </a:t>
            </a:r>
          </a:p>
        </p:txBody>
      </p:sp>
      <p:sp>
        <p:nvSpPr>
          <p:cNvPr id="17" name="TextBox 16">
            <a:extLst>
              <a:ext uri="{FF2B5EF4-FFF2-40B4-BE49-F238E27FC236}">
                <a16:creationId xmlns:a16="http://schemas.microsoft.com/office/drawing/2014/main" id="{FABA58CC-6EF4-5841-AF08-10EE783DA626}"/>
              </a:ext>
            </a:extLst>
          </p:cNvPr>
          <p:cNvSpPr txBox="1"/>
          <p:nvPr/>
        </p:nvSpPr>
        <p:spPr>
          <a:xfrm>
            <a:off x="3509748" y="3610606"/>
            <a:ext cx="2607273" cy="369332"/>
          </a:xfrm>
          <a:prstGeom prst="rect">
            <a:avLst/>
          </a:prstGeom>
          <a:noFill/>
        </p:spPr>
        <p:txBody>
          <a:bodyPr wrap="square" rtlCol="0">
            <a:spAutoFit/>
          </a:bodyPr>
          <a:lstStyle/>
          <a:p>
            <a:pPr marL="12700"/>
            <a:r>
              <a:rPr lang="en-US" b="1" dirty="0">
                <a:latin typeface="Arial" panose="020B0604020202020204" pitchFamily="34" charset="0"/>
                <a:cs typeface="Arial" panose="020B0604020202020204" pitchFamily="34" charset="0"/>
              </a:rPr>
              <a:t>It is also possible: </a:t>
            </a:r>
          </a:p>
        </p:txBody>
      </p:sp>
      <p:sp>
        <p:nvSpPr>
          <p:cNvPr id="18" name="TextBox 17">
            <a:extLst>
              <a:ext uri="{FF2B5EF4-FFF2-40B4-BE49-F238E27FC236}">
                <a16:creationId xmlns:a16="http://schemas.microsoft.com/office/drawing/2014/main" id="{46AF5FDC-A412-5942-916B-8CCA9D5F2554}"/>
              </a:ext>
            </a:extLst>
          </p:cNvPr>
          <p:cNvSpPr txBox="1"/>
          <p:nvPr/>
        </p:nvSpPr>
        <p:spPr>
          <a:xfrm>
            <a:off x="2519201" y="4970723"/>
            <a:ext cx="3753969" cy="369332"/>
          </a:xfrm>
          <a:prstGeom prst="rect">
            <a:avLst/>
          </a:prstGeom>
          <a:noFill/>
        </p:spPr>
        <p:txBody>
          <a:bodyPr wrap="square" rtlCol="0">
            <a:spAutoFit/>
          </a:bodyPr>
          <a:lstStyle/>
          <a:p>
            <a:pPr marL="12700"/>
            <a:r>
              <a:rPr lang="en-US" b="1" dirty="0">
                <a:latin typeface="Arial" panose="020B0604020202020204" pitchFamily="34" charset="0"/>
                <a:cs typeface="Arial" panose="020B0604020202020204" pitchFamily="34" charset="0"/>
              </a:rPr>
              <a:t>And many other possibilities</a:t>
            </a:r>
          </a:p>
        </p:txBody>
      </p:sp>
    </p:spTree>
    <p:extLst>
      <p:ext uri="{BB962C8B-B14F-4D97-AF65-F5344CB8AC3E}">
        <p14:creationId xmlns:p14="http://schemas.microsoft.com/office/powerpoint/2010/main" val="130031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10" grpId="0"/>
      <p:bldP spid="11" grpId="0"/>
      <p:bldP spid="12" grpId="0" animBg="1"/>
      <p:bldP spid="13" grpId="0"/>
      <p:bldP spid="14" grpId="0"/>
      <p:bldP spid="15"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945" y="913285"/>
            <a:ext cx="5451435" cy="591362"/>
          </a:xfrm>
        </p:spPr>
        <p:txBody>
          <a:bodyPr>
            <a:noAutofit/>
          </a:bodyPr>
          <a:lstStyle/>
          <a:p>
            <a:pPr marL="0" indent="0" fontAlgn="base">
              <a:lnSpc>
                <a:spcPct val="120000"/>
              </a:lnSpc>
              <a:buNone/>
            </a:pPr>
            <a:r>
              <a:rPr lang="en-US" sz="2000" b="1" dirty="0">
                <a:latin typeface="Arial" panose="020B0604020202020204" pitchFamily="34" charset="0"/>
                <a:cs typeface="Arial" panose="020B0604020202020204" pitchFamily="34" charset="0"/>
              </a:rPr>
              <a:t>Life expectancy at birth is increasing: </a:t>
            </a:r>
          </a:p>
        </p:txBody>
      </p:sp>
      <p:pic>
        <p:nvPicPr>
          <p:cNvPr id="5" name="Picture 4">
            <a:extLst>
              <a:ext uri="{FF2B5EF4-FFF2-40B4-BE49-F238E27FC236}">
                <a16:creationId xmlns:a16="http://schemas.microsoft.com/office/drawing/2014/main" id="{47D593BE-F594-5348-91F3-59351403A7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510" y="1653535"/>
            <a:ext cx="7749451" cy="4253039"/>
          </a:xfrm>
          <a:prstGeom prst="rect">
            <a:avLst/>
          </a:prstGeom>
        </p:spPr>
      </p:pic>
    </p:spTree>
    <p:extLst>
      <p:ext uri="{BB962C8B-B14F-4D97-AF65-F5344CB8AC3E}">
        <p14:creationId xmlns:p14="http://schemas.microsoft.com/office/powerpoint/2010/main" val="764130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laoblogger.com/images/3d-circular-arrow-clipart-9.jpg">
            <a:extLst>
              <a:ext uri="{FF2B5EF4-FFF2-40B4-BE49-F238E27FC236}">
                <a16:creationId xmlns:a16="http://schemas.microsoft.com/office/drawing/2014/main" id="{15B6363B-BD4D-DA42-8DE9-C1D7854792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8395" y="0"/>
            <a:ext cx="8010794" cy="55604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1C109B-E5D9-DF4C-BF56-896082A19B85}"/>
              </a:ext>
            </a:extLst>
          </p:cNvPr>
          <p:cNvSpPr txBox="1"/>
          <p:nvPr/>
        </p:nvSpPr>
        <p:spPr>
          <a:xfrm>
            <a:off x="882475" y="2021511"/>
            <a:ext cx="2633235" cy="461665"/>
          </a:xfrm>
          <a:prstGeom prst="rect">
            <a:avLst/>
          </a:prstGeom>
          <a:noFill/>
        </p:spPr>
        <p:txBody>
          <a:bodyPr wrap="square" rtlCol="0">
            <a:spAutoFit/>
          </a:bodyPr>
          <a:lstStyle/>
          <a:p>
            <a:pPr marL="12700"/>
            <a:r>
              <a:rPr lang="en-US" sz="2400" b="1" dirty="0">
                <a:latin typeface="Arial" panose="020B0604020202020204" pitchFamily="34" charset="0"/>
                <a:cs typeface="Arial" panose="020B0604020202020204" pitchFamily="34" charset="0"/>
              </a:rPr>
              <a:t>Sexual activities</a:t>
            </a:r>
          </a:p>
        </p:txBody>
      </p:sp>
      <p:sp>
        <p:nvSpPr>
          <p:cNvPr id="3" name="Right Arrow 2">
            <a:extLst>
              <a:ext uri="{FF2B5EF4-FFF2-40B4-BE49-F238E27FC236}">
                <a16:creationId xmlns:a16="http://schemas.microsoft.com/office/drawing/2014/main" id="{62FEDCE0-CF98-604B-83AC-1F3087FFDEF0}"/>
              </a:ext>
            </a:extLst>
          </p:cNvPr>
          <p:cNvSpPr/>
          <p:nvPr/>
        </p:nvSpPr>
        <p:spPr>
          <a:xfrm>
            <a:off x="3932640" y="19796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B1A44BD-0797-D348-A64D-E9AEEDB07A44}"/>
              </a:ext>
            </a:extLst>
          </p:cNvPr>
          <p:cNvSpPr txBox="1"/>
          <p:nvPr/>
        </p:nvSpPr>
        <p:spPr>
          <a:xfrm>
            <a:off x="5454475" y="1946873"/>
            <a:ext cx="3263856" cy="461665"/>
          </a:xfrm>
          <a:prstGeom prst="rect">
            <a:avLst/>
          </a:prstGeom>
          <a:noFill/>
        </p:spPr>
        <p:txBody>
          <a:bodyPr wrap="square" rtlCol="0">
            <a:spAutoFit/>
          </a:bodyPr>
          <a:lstStyle/>
          <a:p>
            <a:pPr marL="12700"/>
            <a:r>
              <a:rPr lang="en-US" sz="2400" b="1" dirty="0">
                <a:latin typeface="Arial" panose="020B0604020202020204" pitchFamily="34" charset="0"/>
                <a:cs typeface="Arial" panose="020B0604020202020204" pitchFamily="34" charset="0"/>
              </a:rPr>
              <a:t>Cognitive functions </a:t>
            </a:r>
          </a:p>
        </p:txBody>
      </p:sp>
      <p:sp>
        <p:nvSpPr>
          <p:cNvPr id="5" name="TextBox 4">
            <a:extLst>
              <a:ext uri="{FF2B5EF4-FFF2-40B4-BE49-F238E27FC236}">
                <a16:creationId xmlns:a16="http://schemas.microsoft.com/office/drawing/2014/main" id="{4F1A007F-E7D7-9241-990F-44960E4E6CAA}"/>
              </a:ext>
            </a:extLst>
          </p:cNvPr>
          <p:cNvSpPr txBox="1"/>
          <p:nvPr/>
        </p:nvSpPr>
        <p:spPr>
          <a:xfrm>
            <a:off x="983627" y="4412591"/>
            <a:ext cx="3061901" cy="461665"/>
          </a:xfrm>
          <a:prstGeom prst="rect">
            <a:avLst/>
          </a:prstGeom>
          <a:noFill/>
        </p:spPr>
        <p:txBody>
          <a:bodyPr wrap="square" rtlCol="0">
            <a:spAutoFit/>
          </a:bodyPr>
          <a:lstStyle/>
          <a:p>
            <a:pPr marL="12700"/>
            <a:r>
              <a:rPr lang="en-US" sz="2400" b="1" dirty="0">
                <a:latin typeface="Arial" panose="020B0604020202020204" pitchFamily="34" charset="0"/>
                <a:cs typeface="Arial" panose="020B0604020202020204" pitchFamily="34" charset="0"/>
              </a:rPr>
              <a:t>Cognitive functions </a:t>
            </a:r>
          </a:p>
        </p:txBody>
      </p:sp>
      <p:sp>
        <p:nvSpPr>
          <p:cNvPr id="6" name="Right Arrow 5">
            <a:extLst>
              <a:ext uri="{FF2B5EF4-FFF2-40B4-BE49-F238E27FC236}">
                <a16:creationId xmlns:a16="http://schemas.microsoft.com/office/drawing/2014/main" id="{3AD44F96-2106-8749-8AAF-C20E11BB477D}"/>
              </a:ext>
            </a:extLst>
          </p:cNvPr>
          <p:cNvSpPr/>
          <p:nvPr/>
        </p:nvSpPr>
        <p:spPr>
          <a:xfrm>
            <a:off x="4514588" y="43896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4CE4A5E3-A5EE-774A-BCBE-FED1100BCD55}"/>
              </a:ext>
            </a:extLst>
          </p:cNvPr>
          <p:cNvPicPr>
            <a:picLocks noChangeAspect="1"/>
          </p:cNvPicPr>
          <p:nvPr/>
        </p:nvPicPr>
        <p:blipFill>
          <a:blip r:embed="rId3"/>
          <a:stretch>
            <a:fillRect/>
          </a:stretch>
        </p:blipFill>
        <p:spPr>
          <a:xfrm>
            <a:off x="3149448" y="2552868"/>
            <a:ext cx="3523201" cy="1272746"/>
          </a:xfrm>
          <a:prstGeom prst="rect">
            <a:avLst/>
          </a:prstGeom>
        </p:spPr>
      </p:pic>
      <p:sp>
        <p:nvSpPr>
          <p:cNvPr id="7" name="TextBox 6">
            <a:extLst>
              <a:ext uri="{FF2B5EF4-FFF2-40B4-BE49-F238E27FC236}">
                <a16:creationId xmlns:a16="http://schemas.microsoft.com/office/drawing/2014/main" id="{B043016B-BECA-2442-95AA-03C8DF4C16E3}"/>
              </a:ext>
            </a:extLst>
          </p:cNvPr>
          <p:cNvSpPr txBox="1"/>
          <p:nvPr/>
        </p:nvSpPr>
        <p:spPr>
          <a:xfrm>
            <a:off x="5947022" y="4389624"/>
            <a:ext cx="2771309" cy="461665"/>
          </a:xfrm>
          <a:prstGeom prst="rect">
            <a:avLst/>
          </a:prstGeom>
          <a:noFill/>
        </p:spPr>
        <p:txBody>
          <a:bodyPr wrap="square" rtlCol="0">
            <a:spAutoFit/>
          </a:bodyPr>
          <a:lstStyle/>
          <a:p>
            <a:pPr marL="12700"/>
            <a:r>
              <a:rPr lang="en-US" sz="2400" b="1" dirty="0">
                <a:solidFill>
                  <a:schemeClr val="bg1">
                    <a:lumMod val="65000"/>
                  </a:schemeClr>
                </a:solidFill>
                <a:latin typeface="Arial" panose="020B0604020202020204" pitchFamily="34" charset="0"/>
                <a:cs typeface="Arial" panose="020B0604020202020204" pitchFamily="34" charset="0"/>
              </a:rPr>
              <a:t>Sexual activities</a:t>
            </a:r>
          </a:p>
        </p:txBody>
      </p:sp>
    </p:spTree>
    <p:extLst>
      <p:ext uri="{BB962C8B-B14F-4D97-AF65-F5344CB8AC3E}">
        <p14:creationId xmlns:p14="http://schemas.microsoft.com/office/powerpoint/2010/main" val="46116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D4B786-ED88-7E4F-A6BC-A2DD712E21BF}"/>
              </a:ext>
            </a:extLst>
          </p:cNvPr>
          <p:cNvSpPr txBox="1"/>
          <p:nvPr/>
        </p:nvSpPr>
        <p:spPr>
          <a:xfrm>
            <a:off x="699048" y="971300"/>
            <a:ext cx="7659046" cy="830997"/>
          </a:xfrm>
          <a:prstGeom prst="rect">
            <a:avLst/>
          </a:prstGeom>
          <a:noFill/>
        </p:spPr>
        <p:txBody>
          <a:bodyPr wrap="square" rtlCol="0">
            <a:spAutoFit/>
          </a:bodyPr>
          <a:lstStyle/>
          <a:p>
            <a:pPr marL="12700">
              <a:spcBef>
                <a:spcPts val="1200"/>
              </a:spcBef>
            </a:pPr>
            <a:r>
              <a:rPr lang="en-US" sz="2400" b="1" dirty="0">
                <a:latin typeface="Arial" panose="020B0604020202020204" pitchFamily="34" charset="0"/>
                <a:cs typeface="Arial" panose="020B0604020202020204" pitchFamily="34" charset="0"/>
              </a:rPr>
              <a:t>Exploring the possible mechanisms underlying the influence of sexual activities on cognitive functions</a:t>
            </a:r>
          </a:p>
        </p:txBody>
      </p:sp>
      <p:sp>
        <p:nvSpPr>
          <p:cNvPr id="7" name="TextBox 6">
            <a:extLst>
              <a:ext uri="{FF2B5EF4-FFF2-40B4-BE49-F238E27FC236}">
                <a16:creationId xmlns:a16="http://schemas.microsoft.com/office/drawing/2014/main" id="{9E3A3E21-4BF7-1949-95EF-EBCDAA7C81E5}"/>
              </a:ext>
            </a:extLst>
          </p:cNvPr>
          <p:cNvSpPr txBox="1"/>
          <p:nvPr/>
        </p:nvSpPr>
        <p:spPr>
          <a:xfrm>
            <a:off x="1156196" y="2271801"/>
            <a:ext cx="6744750" cy="958596"/>
          </a:xfrm>
          <a:prstGeom prst="rect">
            <a:avLst/>
          </a:prstGeom>
          <a:noFill/>
        </p:spPr>
        <p:txBody>
          <a:bodyPr wrap="square" rtlCol="0">
            <a:spAutoFit/>
          </a:bodyPr>
          <a:lstStyle/>
          <a:p>
            <a:pPr marL="12700" algn="ctr">
              <a:lnSpc>
                <a:spcPct val="150000"/>
              </a:lnSpc>
              <a:spcBef>
                <a:spcPts val="1200"/>
              </a:spcBef>
            </a:pPr>
            <a:r>
              <a:rPr lang="en-US" sz="2000" b="1" dirty="0">
                <a:latin typeface="Arial" panose="020B0604020202020204" pitchFamily="34" charset="0"/>
                <a:cs typeface="Arial" panose="020B0604020202020204" pitchFamily="34" charset="0"/>
              </a:rPr>
              <a:t>Can sexual activities have impacts on the brain structures underlying important cognitive functions?</a:t>
            </a:r>
          </a:p>
        </p:txBody>
      </p:sp>
      <p:sp>
        <p:nvSpPr>
          <p:cNvPr id="4" name="TextBox 3">
            <a:extLst>
              <a:ext uri="{FF2B5EF4-FFF2-40B4-BE49-F238E27FC236}">
                <a16:creationId xmlns:a16="http://schemas.microsoft.com/office/drawing/2014/main" id="{7FA5FC56-4307-804A-9A43-B275F4FC2F13}"/>
              </a:ext>
            </a:extLst>
          </p:cNvPr>
          <p:cNvSpPr txBox="1"/>
          <p:nvPr/>
        </p:nvSpPr>
        <p:spPr>
          <a:xfrm>
            <a:off x="1156196" y="3843568"/>
            <a:ext cx="6744750" cy="496931"/>
          </a:xfrm>
          <a:prstGeom prst="rect">
            <a:avLst/>
          </a:prstGeom>
          <a:noFill/>
        </p:spPr>
        <p:txBody>
          <a:bodyPr wrap="square" rtlCol="0">
            <a:spAutoFit/>
          </a:bodyPr>
          <a:lstStyle/>
          <a:p>
            <a:pPr marL="12700" algn="ctr">
              <a:lnSpc>
                <a:spcPct val="150000"/>
              </a:lnSpc>
              <a:spcBef>
                <a:spcPts val="1200"/>
              </a:spcBef>
            </a:pPr>
            <a:r>
              <a:rPr lang="en-US" sz="2000" b="1" dirty="0">
                <a:latin typeface="Arial" panose="020B0604020202020204" pitchFamily="34" charset="0"/>
                <a:cs typeface="Arial" panose="020B0604020202020204" pitchFamily="34" charset="0"/>
              </a:rPr>
              <a:t>What about sexual hormones on neuronal functions? </a:t>
            </a:r>
          </a:p>
        </p:txBody>
      </p:sp>
    </p:spTree>
    <p:extLst>
      <p:ext uri="{BB962C8B-B14F-4D97-AF65-F5344CB8AC3E}">
        <p14:creationId xmlns:p14="http://schemas.microsoft.com/office/powerpoint/2010/main" val="1796241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5619" y="2679720"/>
            <a:ext cx="8614675"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2442" y="1984395"/>
            <a:ext cx="124777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98BB7978-50D7-D845-BEB6-BA2C72B4AADD}"/>
              </a:ext>
            </a:extLst>
          </p:cNvPr>
          <p:cNvSpPr/>
          <p:nvPr/>
        </p:nvSpPr>
        <p:spPr>
          <a:xfrm>
            <a:off x="3420825" y="5400179"/>
            <a:ext cx="250587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Erickson, et al., 2011 </a:t>
            </a: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C7F827D-1FF5-7145-9FE2-BC038631157B}"/>
              </a:ext>
            </a:extLst>
          </p:cNvPr>
          <p:cNvSpPr/>
          <p:nvPr/>
        </p:nvSpPr>
        <p:spPr>
          <a:xfrm>
            <a:off x="2441269" y="1036568"/>
            <a:ext cx="4822346"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We do know about aerobic exercises: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932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7420" y="762000"/>
            <a:ext cx="8264236" cy="2547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901" y="3740150"/>
            <a:ext cx="7153275" cy="240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804151" y="361890"/>
            <a:ext cx="545077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Hippocampal volume and cell proliferation</a:t>
            </a:r>
          </a:p>
        </p:txBody>
      </p:sp>
      <p:sp>
        <p:nvSpPr>
          <p:cNvPr id="5" name="TextBox 4"/>
          <p:cNvSpPr txBox="1"/>
          <p:nvPr/>
        </p:nvSpPr>
        <p:spPr>
          <a:xfrm>
            <a:off x="1887279" y="3241615"/>
            <a:ext cx="528451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Hippocampal volume and spatial memory</a:t>
            </a:r>
          </a:p>
        </p:txBody>
      </p:sp>
      <p:sp>
        <p:nvSpPr>
          <p:cNvPr id="6" name="Rectangle 5"/>
          <p:cNvSpPr/>
          <p:nvPr/>
        </p:nvSpPr>
        <p:spPr>
          <a:xfrm>
            <a:off x="3276599" y="6248400"/>
            <a:ext cx="250587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Erickson, et al., 2011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258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5F1D3-C4E6-6044-8751-7281A733BD76}"/>
              </a:ext>
            </a:extLst>
          </p:cNvPr>
          <p:cNvSpPr/>
          <p:nvPr/>
        </p:nvSpPr>
        <p:spPr>
          <a:xfrm>
            <a:off x="861515" y="382551"/>
            <a:ext cx="7871005" cy="707886"/>
          </a:xfrm>
          <a:prstGeom prst="rect">
            <a:avLst/>
          </a:prstGeom>
        </p:spPr>
        <p:txBody>
          <a:bodyPr wrap="square">
            <a:spAutoFit/>
          </a:bodyPr>
          <a:lstStyle/>
          <a:p>
            <a:pPr algn="ctr"/>
            <a:r>
              <a:rPr lang="en-US" sz="2000" b="1" dirty="0">
                <a:effectLst/>
                <a:latin typeface="Arial" panose="020B0604020202020204" pitchFamily="34" charset="0"/>
                <a:cs typeface="Arial" panose="020B0604020202020204" pitchFamily="34" charset="0"/>
              </a:rPr>
              <a:t>A variety of social experience</a:t>
            </a:r>
            <a:r>
              <a:rPr lang="en-US" sz="2000" b="1" dirty="0">
                <a:latin typeface="Arial" panose="020B0604020202020204" pitchFamily="34" charset="0"/>
                <a:cs typeface="Arial" panose="020B0604020202020204" pitchFamily="34" charset="0"/>
              </a:rPr>
              <a:t>s can impact adult neurogenesis in the hippocampus </a:t>
            </a:r>
            <a:endParaRPr lang="en-US" sz="2000" b="1" dirty="0">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CA75073-01EE-7847-8962-E72CAA26E9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0803" y="1113714"/>
            <a:ext cx="5252427" cy="5436946"/>
          </a:xfrm>
          <a:prstGeom prst="rect">
            <a:avLst/>
          </a:prstGeom>
        </p:spPr>
      </p:pic>
      <p:sp>
        <p:nvSpPr>
          <p:cNvPr id="4" name="TextBox 3">
            <a:extLst>
              <a:ext uri="{FF2B5EF4-FFF2-40B4-BE49-F238E27FC236}">
                <a16:creationId xmlns:a16="http://schemas.microsoft.com/office/drawing/2014/main" id="{0FB52E82-3844-274F-BDEB-84CB38DB3A3E}"/>
              </a:ext>
            </a:extLst>
          </p:cNvPr>
          <p:cNvSpPr txBox="1"/>
          <p:nvPr/>
        </p:nvSpPr>
        <p:spPr>
          <a:xfrm>
            <a:off x="2454128" y="6457890"/>
            <a:ext cx="4237664" cy="400110"/>
          </a:xfrm>
          <a:prstGeom prst="rect">
            <a:avLst/>
          </a:prstGeom>
          <a:noFill/>
        </p:spPr>
        <p:txBody>
          <a:bodyPr wrap="square" rtlCol="0">
            <a:spAutoFit/>
          </a:bodyPr>
          <a:lstStyle/>
          <a:p>
            <a:pPr marL="12700"/>
            <a:r>
              <a:rPr lang="en-US" sz="2000" b="1" dirty="0" err="1">
                <a:latin typeface="Arial" panose="020B0604020202020204" pitchFamily="34" charset="0"/>
                <a:cs typeface="Arial" panose="020B0604020202020204" pitchFamily="34" charset="0"/>
              </a:rPr>
              <a:t>Opendak</a:t>
            </a:r>
            <a:r>
              <a:rPr lang="en-US" sz="2000" b="1" dirty="0">
                <a:latin typeface="Arial" panose="020B0604020202020204" pitchFamily="34" charset="0"/>
                <a:cs typeface="Arial" panose="020B0604020202020204" pitchFamily="34" charset="0"/>
              </a:rPr>
              <a:t>, Briones, &amp; Gould, 2016</a:t>
            </a:r>
          </a:p>
        </p:txBody>
      </p:sp>
    </p:spTree>
    <p:extLst>
      <p:ext uri="{BB962C8B-B14F-4D97-AF65-F5344CB8AC3E}">
        <p14:creationId xmlns:p14="http://schemas.microsoft.com/office/powerpoint/2010/main" val="467674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E4137D-7DD4-2C47-A7E6-035E30319D31}"/>
              </a:ext>
            </a:extLst>
          </p:cNvPr>
          <p:cNvSpPr txBox="1"/>
          <p:nvPr/>
        </p:nvSpPr>
        <p:spPr>
          <a:xfrm>
            <a:off x="2401195" y="584963"/>
            <a:ext cx="4475823"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Neurogenesis in human adult brain</a:t>
            </a:r>
          </a:p>
        </p:txBody>
      </p:sp>
      <p:pic>
        <p:nvPicPr>
          <p:cNvPr id="5" name="Picture 4">
            <a:extLst>
              <a:ext uri="{FF2B5EF4-FFF2-40B4-BE49-F238E27FC236}">
                <a16:creationId xmlns:a16="http://schemas.microsoft.com/office/drawing/2014/main" id="{DEF53B85-2719-FC42-838A-3BCBB8BCA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976" y="2353445"/>
            <a:ext cx="7433292" cy="2896472"/>
          </a:xfrm>
          <a:prstGeom prst="rect">
            <a:avLst/>
          </a:prstGeom>
        </p:spPr>
      </p:pic>
      <p:sp>
        <p:nvSpPr>
          <p:cNvPr id="6" name="TextBox 5">
            <a:extLst>
              <a:ext uri="{FF2B5EF4-FFF2-40B4-BE49-F238E27FC236}">
                <a16:creationId xmlns:a16="http://schemas.microsoft.com/office/drawing/2014/main" id="{BB96B3DD-3D12-EC40-B805-A576A32A3328}"/>
              </a:ext>
            </a:extLst>
          </p:cNvPr>
          <p:cNvSpPr txBox="1"/>
          <p:nvPr/>
        </p:nvSpPr>
        <p:spPr>
          <a:xfrm>
            <a:off x="1723486" y="1537698"/>
            <a:ext cx="666078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Eriksson et al., 1998 – study of cancer patients</a:t>
            </a:r>
          </a:p>
        </p:txBody>
      </p:sp>
    </p:spTree>
    <p:extLst>
      <p:ext uri="{BB962C8B-B14F-4D97-AF65-F5344CB8AC3E}">
        <p14:creationId xmlns:p14="http://schemas.microsoft.com/office/powerpoint/2010/main" val="403043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2CB7D2-9E03-3643-AC1C-F04BCAAB78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2826" y="1116181"/>
            <a:ext cx="6201683" cy="5339209"/>
          </a:xfrm>
          <a:prstGeom prst="rect">
            <a:avLst/>
          </a:prstGeom>
        </p:spPr>
      </p:pic>
      <p:sp>
        <p:nvSpPr>
          <p:cNvPr id="3" name="TextBox 2">
            <a:extLst>
              <a:ext uri="{FF2B5EF4-FFF2-40B4-BE49-F238E27FC236}">
                <a16:creationId xmlns:a16="http://schemas.microsoft.com/office/drawing/2014/main" id="{1AA294C5-6AFC-A64C-AEB3-0098E1AD0350}"/>
              </a:ext>
            </a:extLst>
          </p:cNvPr>
          <p:cNvSpPr txBox="1"/>
          <p:nvPr/>
        </p:nvSpPr>
        <p:spPr>
          <a:xfrm>
            <a:off x="403337" y="485289"/>
            <a:ext cx="8740663" cy="400110"/>
          </a:xfrm>
          <a:prstGeom prst="rect">
            <a:avLst/>
          </a:prstGeom>
          <a:noFill/>
        </p:spPr>
        <p:txBody>
          <a:bodyPr wrap="none" rtlCol="0">
            <a:spAutoFit/>
          </a:bodyPr>
          <a:lstStyle/>
          <a:p>
            <a:r>
              <a:rPr lang="en-US" sz="2000" b="1" dirty="0" err="1"/>
              <a:t>Kempermann</a:t>
            </a:r>
            <a:r>
              <a:rPr lang="en-US" sz="2000" b="1" dirty="0"/>
              <a:t>  et al. (2018) reviewed the evidence for human adult neurogenesis</a:t>
            </a:r>
          </a:p>
        </p:txBody>
      </p:sp>
    </p:spTree>
    <p:extLst>
      <p:ext uri="{BB962C8B-B14F-4D97-AF65-F5344CB8AC3E}">
        <p14:creationId xmlns:p14="http://schemas.microsoft.com/office/powerpoint/2010/main" val="2378154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6F1109-BB26-5440-A02F-5A399CA61E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9808" y="1291138"/>
            <a:ext cx="7097053" cy="4099728"/>
          </a:xfrm>
          <a:prstGeom prst="rect">
            <a:avLst/>
          </a:prstGeom>
        </p:spPr>
      </p:pic>
      <p:sp>
        <p:nvSpPr>
          <p:cNvPr id="5" name="TextBox 4">
            <a:extLst>
              <a:ext uri="{FF2B5EF4-FFF2-40B4-BE49-F238E27FC236}">
                <a16:creationId xmlns:a16="http://schemas.microsoft.com/office/drawing/2014/main" id="{50857681-9144-714A-9D6F-F1ECCDCD550A}"/>
              </a:ext>
            </a:extLst>
          </p:cNvPr>
          <p:cNvSpPr txBox="1"/>
          <p:nvPr/>
        </p:nvSpPr>
        <p:spPr>
          <a:xfrm>
            <a:off x="3569618" y="498937"/>
            <a:ext cx="2290371" cy="400110"/>
          </a:xfrm>
          <a:prstGeom prst="rect">
            <a:avLst/>
          </a:prstGeom>
          <a:noFill/>
        </p:spPr>
        <p:txBody>
          <a:bodyPr wrap="none" rtlCol="0">
            <a:spAutoFit/>
          </a:bodyPr>
          <a:lstStyle/>
          <a:p>
            <a:r>
              <a:rPr lang="en-US" sz="2000" b="1" dirty="0"/>
              <a:t>The Olfactory Bulb: </a:t>
            </a:r>
          </a:p>
        </p:txBody>
      </p:sp>
    </p:spTree>
    <p:extLst>
      <p:ext uri="{BB962C8B-B14F-4D97-AF65-F5344CB8AC3E}">
        <p14:creationId xmlns:p14="http://schemas.microsoft.com/office/powerpoint/2010/main" val="380513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BFC0CD-7D56-4E4B-AE12-ECE871CE018D}"/>
              </a:ext>
            </a:extLst>
          </p:cNvPr>
          <p:cNvPicPr>
            <a:picLocks noChangeAspect="1"/>
          </p:cNvPicPr>
          <p:nvPr/>
        </p:nvPicPr>
        <p:blipFill>
          <a:blip r:embed="rId2"/>
          <a:stretch>
            <a:fillRect/>
          </a:stretch>
        </p:blipFill>
        <p:spPr>
          <a:xfrm>
            <a:off x="555007" y="1886804"/>
            <a:ext cx="7924800" cy="4457700"/>
          </a:xfrm>
          <a:prstGeom prst="rect">
            <a:avLst/>
          </a:prstGeom>
        </p:spPr>
      </p:pic>
      <p:sp>
        <p:nvSpPr>
          <p:cNvPr id="7" name="TextBox 6">
            <a:extLst>
              <a:ext uri="{FF2B5EF4-FFF2-40B4-BE49-F238E27FC236}">
                <a16:creationId xmlns:a16="http://schemas.microsoft.com/office/drawing/2014/main" id="{FC787796-F601-2D47-8137-9F74F33D53A0}"/>
              </a:ext>
            </a:extLst>
          </p:cNvPr>
          <p:cNvSpPr txBox="1"/>
          <p:nvPr/>
        </p:nvSpPr>
        <p:spPr>
          <a:xfrm>
            <a:off x="736978" y="884766"/>
            <a:ext cx="7560859" cy="646331"/>
          </a:xfrm>
          <a:prstGeom prst="rect">
            <a:avLst/>
          </a:prstGeom>
          <a:noFill/>
        </p:spPr>
        <p:txBody>
          <a:bodyPr wrap="square" rtlCol="0">
            <a:spAutoFit/>
          </a:bodyPr>
          <a:lstStyle/>
          <a:p>
            <a:pPr algn="ctr"/>
            <a:endParaRPr lang="en-US" sz="1800" b="1" dirty="0">
              <a:latin typeface="Arial" panose="020B0604020202020204" pitchFamily="34" charset="0"/>
              <a:cs typeface="Arial" panose="020B0604020202020204" pitchFamily="34" charset="0"/>
            </a:endParaRPr>
          </a:p>
          <a:p>
            <a:pPr algn="ctr"/>
            <a:r>
              <a:rPr lang="en-US" sz="1800" b="1" dirty="0">
                <a:latin typeface="Arial" panose="020B0604020202020204" pitchFamily="34" charset="0"/>
                <a:cs typeface="Arial" panose="020B0604020202020204" pitchFamily="34" charset="0"/>
              </a:rPr>
              <a:t>40 years old paralyzed man walks again after cell transplant </a:t>
            </a:r>
          </a:p>
        </p:txBody>
      </p:sp>
      <p:sp>
        <p:nvSpPr>
          <p:cNvPr id="9" name="Rectangle 8">
            <a:extLst>
              <a:ext uri="{FF2B5EF4-FFF2-40B4-BE49-F238E27FC236}">
                <a16:creationId xmlns:a16="http://schemas.microsoft.com/office/drawing/2014/main" id="{55B5F5BD-9CC5-C54D-B05F-C3E7A92488A1}"/>
              </a:ext>
            </a:extLst>
          </p:cNvPr>
          <p:cNvSpPr/>
          <p:nvPr/>
        </p:nvSpPr>
        <p:spPr>
          <a:xfrm>
            <a:off x="2368902" y="284898"/>
            <a:ext cx="4297010" cy="369332"/>
          </a:xfrm>
          <a:prstGeom prst="rect">
            <a:avLst/>
          </a:prstGeom>
        </p:spPr>
        <p:txBody>
          <a:bodyPr wrap="none">
            <a:spAutoFit/>
          </a:bodyPr>
          <a:lstStyle/>
          <a:p>
            <a:r>
              <a:rPr lang="en-US" b="1" dirty="0" err="1">
                <a:latin typeface="Arial" panose="020B0604020202020204" pitchFamily="34" charset="0"/>
                <a:cs typeface="Arial" panose="020B0604020202020204" pitchFamily="34" charset="0"/>
              </a:rPr>
              <a:t>Raisman</a:t>
            </a:r>
            <a:r>
              <a:rPr lang="en-US" b="1" dirty="0">
                <a:latin typeface="Arial" panose="020B0604020202020204" pitchFamily="34" charset="0"/>
                <a:cs typeface="Arial" panose="020B0604020202020204" pitchFamily="34" charset="0"/>
              </a:rPr>
              <a:t> et al., 2014 – </a:t>
            </a:r>
            <a:r>
              <a:rPr lang="en-US" b="1" i="1" dirty="0">
                <a:latin typeface="Arial" panose="020B0604020202020204" pitchFamily="34" charset="0"/>
                <a:cs typeface="Arial" panose="020B0604020202020204" pitchFamily="34" charset="0"/>
              </a:rPr>
              <a:t>Cell Transplant</a:t>
            </a:r>
          </a:p>
        </p:txBody>
      </p:sp>
    </p:spTree>
    <p:extLst>
      <p:ext uri="{BB962C8B-B14F-4D97-AF65-F5344CB8AC3E}">
        <p14:creationId xmlns:p14="http://schemas.microsoft.com/office/powerpoint/2010/main" val="356589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2E9D24-05ED-5F48-A2D6-7AEDA0B84F13}"/>
              </a:ext>
            </a:extLst>
          </p:cNvPr>
          <p:cNvSpPr txBox="1"/>
          <p:nvPr/>
        </p:nvSpPr>
        <p:spPr>
          <a:xfrm>
            <a:off x="846400" y="738340"/>
            <a:ext cx="4530272" cy="400110"/>
          </a:xfrm>
          <a:prstGeom prst="rect">
            <a:avLst/>
          </a:prstGeom>
          <a:noFill/>
        </p:spPr>
        <p:txBody>
          <a:bodyPr wrap="square" rtlCol="0">
            <a:spAutoFit/>
          </a:bodyPr>
          <a:lstStyle/>
          <a:p>
            <a:pPr marL="12700"/>
            <a:r>
              <a:rPr lang="en-US" sz="2000" b="1" dirty="0"/>
              <a:t>Two processes involved in neurogenesis</a:t>
            </a:r>
          </a:p>
        </p:txBody>
      </p:sp>
      <p:sp>
        <p:nvSpPr>
          <p:cNvPr id="3" name="TextBox 2">
            <a:extLst>
              <a:ext uri="{FF2B5EF4-FFF2-40B4-BE49-F238E27FC236}">
                <a16:creationId xmlns:a16="http://schemas.microsoft.com/office/drawing/2014/main" id="{15F30DD9-F197-A64C-BE65-7421F470D4E8}"/>
              </a:ext>
            </a:extLst>
          </p:cNvPr>
          <p:cNvSpPr txBox="1"/>
          <p:nvPr/>
        </p:nvSpPr>
        <p:spPr>
          <a:xfrm>
            <a:off x="3111536" y="5950294"/>
            <a:ext cx="2564438" cy="400110"/>
          </a:xfrm>
          <a:prstGeom prst="rect">
            <a:avLst/>
          </a:prstGeom>
          <a:noFill/>
        </p:spPr>
        <p:txBody>
          <a:bodyPr wrap="square" rtlCol="0">
            <a:spAutoFit/>
          </a:bodyPr>
          <a:lstStyle/>
          <a:p>
            <a:pPr marL="12700"/>
            <a:r>
              <a:rPr lang="en-US" sz="2000" b="1" dirty="0" err="1"/>
              <a:t>Prickaerts</a:t>
            </a:r>
            <a:r>
              <a:rPr lang="en-US" sz="2000" b="1" dirty="0"/>
              <a:t> et al., 2004</a:t>
            </a:r>
          </a:p>
        </p:txBody>
      </p:sp>
      <p:pic>
        <p:nvPicPr>
          <p:cNvPr id="4" name="Picture 3">
            <a:extLst>
              <a:ext uri="{FF2B5EF4-FFF2-40B4-BE49-F238E27FC236}">
                <a16:creationId xmlns:a16="http://schemas.microsoft.com/office/drawing/2014/main" id="{1B94DA4E-9570-624C-8AD2-8B80C70FCA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0011" y="1446226"/>
            <a:ext cx="5047488" cy="4032885"/>
          </a:xfrm>
          <a:prstGeom prst="rect">
            <a:avLst/>
          </a:prstGeom>
        </p:spPr>
      </p:pic>
      <p:sp>
        <p:nvSpPr>
          <p:cNvPr id="5" name="TextBox 4">
            <a:extLst>
              <a:ext uri="{FF2B5EF4-FFF2-40B4-BE49-F238E27FC236}">
                <a16:creationId xmlns:a16="http://schemas.microsoft.com/office/drawing/2014/main" id="{8601B774-F1B1-5C42-9D22-BD3A381AB895}"/>
              </a:ext>
            </a:extLst>
          </p:cNvPr>
          <p:cNvSpPr txBox="1"/>
          <p:nvPr/>
        </p:nvSpPr>
        <p:spPr>
          <a:xfrm>
            <a:off x="5376672" y="537137"/>
            <a:ext cx="2430641" cy="707886"/>
          </a:xfrm>
          <a:prstGeom prst="rect">
            <a:avLst/>
          </a:prstGeom>
          <a:noFill/>
        </p:spPr>
        <p:txBody>
          <a:bodyPr wrap="square" rtlCol="0">
            <a:spAutoFit/>
          </a:bodyPr>
          <a:lstStyle/>
          <a:p>
            <a:pPr marL="12700"/>
            <a:r>
              <a:rPr lang="en-US" sz="2000" b="1" dirty="0"/>
              <a:t>Cell proliferation:  </a:t>
            </a:r>
          </a:p>
          <a:p>
            <a:pPr marL="12700"/>
            <a:r>
              <a:rPr lang="en-US" sz="2000" b="1" dirty="0"/>
              <a:t>Cell survival: </a:t>
            </a:r>
          </a:p>
        </p:txBody>
      </p:sp>
    </p:spTree>
    <p:extLst>
      <p:ext uri="{BB962C8B-B14F-4D97-AF65-F5344CB8AC3E}">
        <p14:creationId xmlns:p14="http://schemas.microsoft.com/office/powerpoint/2010/main" val="304613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US Population is Aging - Chart 1">
            <a:extLst>
              <a:ext uri="{FF2B5EF4-FFF2-40B4-BE49-F238E27FC236}">
                <a16:creationId xmlns:a16="http://schemas.microsoft.com/office/drawing/2014/main" id="{E9BEA130-D654-CD4D-9077-1F94020C8D1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5380" b="87025"/>
          <a:stretch/>
        </p:blipFill>
        <p:spPr bwMode="auto">
          <a:xfrm>
            <a:off x="2067635" y="1521115"/>
            <a:ext cx="6858000" cy="491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US Population is Aging - Chart 1">
            <a:extLst>
              <a:ext uri="{FF2B5EF4-FFF2-40B4-BE49-F238E27FC236}">
                <a16:creationId xmlns:a16="http://schemas.microsoft.com/office/drawing/2014/main" id="{3EFC1961-38B1-A34B-B249-9E6B66054AD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2013"/>
          <a:stretch/>
        </p:blipFill>
        <p:spPr bwMode="auto">
          <a:xfrm>
            <a:off x="1304500" y="1521115"/>
            <a:ext cx="6858000" cy="504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4CBE0BC-D90E-0D4F-A4CA-873018316D64}"/>
              </a:ext>
            </a:extLst>
          </p:cNvPr>
          <p:cNvSpPr/>
          <p:nvPr/>
        </p:nvSpPr>
        <p:spPr>
          <a:xfrm>
            <a:off x="2500957" y="663953"/>
            <a:ext cx="4906369" cy="427681"/>
          </a:xfrm>
          <a:prstGeom prst="rect">
            <a:avLst/>
          </a:prstGeom>
        </p:spPr>
        <p:txBody>
          <a:bodyPr wrap="square">
            <a:spAutoFit/>
          </a:bodyPr>
          <a:lstStyle/>
          <a:p>
            <a:pPr fontAlgn="base">
              <a:lnSpc>
                <a:spcPct val="120000"/>
              </a:lnSpc>
            </a:pPr>
            <a:r>
              <a:rPr lang="en-US" sz="2000" b="1" dirty="0">
                <a:latin typeface="Arial" panose="020B0604020202020204" pitchFamily="34" charset="0"/>
                <a:cs typeface="Arial" panose="020B0604020202020204" pitchFamily="34" charset="0"/>
              </a:rPr>
              <a:t>Older population is increasing rapidly: </a:t>
            </a:r>
          </a:p>
        </p:txBody>
      </p:sp>
      <p:sp>
        <p:nvSpPr>
          <p:cNvPr id="9" name="Rectangle 8">
            <a:extLst>
              <a:ext uri="{FF2B5EF4-FFF2-40B4-BE49-F238E27FC236}">
                <a16:creationId xmlns:a16="http://schemas.microsoft.com/office/drawing/2014/main" id="{C8679E6B-34EB-9441-A6E7-BC9256400523}"/>
              </a:ext>
            </a:extLst>
          </p:cNvPr>
          <p:cNvSpPr/>
          <p:nvPr/>
        </p:nvSpPr>
        <p:spPr>
          <a:xfrm>
            <a:off x="5904934" y="2945006"/>
            <a:ext cx="755174" cy="427681"/>
          </a:xfrm>
          <a:prstGeom prst="rect">
            <a:avLst/>
          </a:prstGeom>
        </p:spPr>
        <p:txBody>
          <a:bodyPr wrap="square">
            <a:spAutoFit/>
          </a:bodyPr>
          <a:lstStyle/>
          <a:p>
            <a:pPr fontAlgn="base">
              <a:lnSpc>
                <a:spcPct val="120000"/>
              </a:lnSpc>
            </a:pPr>
            <a:r>
              <a:rPr lang="en-US" sz="2000" b="1" dirty="0">
                <a:latin typeface="Arial" panose="020B0604020202020204" pitchFamily="34" charset="0"/>
                <a:cs typeface="Arial" panose="020B0604020202020204" pitchFamily="34" charset="0"/>
              </a:rPr>
              <a:t>18%</a:t>
            </a:r>
          </a:p>
        </p:txBody>
      </p:sp>
      <p:sp>
        <p:nvSpPr>
          <p:cNvPr id="10" name="Rectangle 9">
            <a:extLst>
              <a:ext uri="{FF2B5EF4-FFF2-40B4-BE49-F238E27FC236}">
                <a16:creationId xmlns:a16="http://schemas.microsoft.com/office/drawing/2014/main" id="{B6F53E0E-5F2A-DC4A-8BDB-C72E2CBB3560}"/>
              </a:ext>
            </a:extLst>
          </p:cNvPr>
          <p:cNvSpPr/>
          <p:nvPr/>
        </p:nvSpPr>
        <p:spPr>
          <a:xfrm>
            <a:off x="7407326" y="1952396"/>
            <a:ext cx="755174" cy="427681"/>
          </a:xfrm>
          <a:prstGeom prst="rect">
            <a:avLst/>
          </a:prstGeom>
        </p:spPr>
        <p:txBody>
          <a:bodyPr wrap="square">
            <a:spAutoFit/>
          </a:bodyPr>
          <a:lstStyle/>
          <a:p>
            <a:pPr fontAlgn="base">
              <a:lnSpc>
                <a:spcPct val="120000"/>
              </a:lnSpc>
            </a:pPr>
            <a:r>
              <a:rPr lang="en-US" sz="2000" b="1" dirty="0">
                <a:latin typeface="Arial" panose="020B0604020202020204" pitchFamily="34" charset="0"/>
                <a:cs typeface="Arial" panose="020B0604020202020204" pitchFamily="34" charset="0"/>
              </a:rPr>
              <a:t>26%</a:t>
            </a:r>
          </a:p>
        </p:txBody>
      </p:sp>
    </p:spTree>
    <p:extLst>
      <p:ext uri="{BB962C8B-B14F-4D97-AF65-F5344CB8AC3E}">
        <p14:creationId xmlns:p14="http://schemas.microsoft.com/office/powerpoint/2010/main" val="2241395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39B7B-4306-FC4D-9874-DA98D51FEB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8992" y="2389321"/>
            <a:ext cx="6995160" cy="2842953"/>
          </a:xfrm>
          <a:prstGeom prst="rect">
            <a:avLst/>
          </a:prstGeom>
        </p:spPr>
      </p:pic>
      <p:sp>
        <p:nvSpPr>
          <p:cNvPr id="3" name="TextBox 2">
            <a:extLst>
              <a:ext uri="{FF2B5EF4-FFF2-40B4-BE49-F238E27FC236}">
                <a16:creationId xmlns:a16="http://schemas.microsoft.com/office/drawing/2014/main" id="{921681FD-0F17-584D-8263-07A513119F1D}"/>
              </a:ext>
            </a:extLst>
          </p:cNvPr>
          <p:cNvSpPr txBox="1"/>
          <p:nvPr/>
        </p:nvSpPr>
        <p:spPr>
          <a:xfrm>
            <a:off x="2182948" y="1047844"/>
            <a:ext cx="4400732" cy="400110"/>
          </a:xfrm>
          <a:prstGeom prst="rect">
            <a:avLst/>
          </a:prstGeom>
          <a:noFill/>
        </p:spPr>
        <p:txBody>
          <a:bodyPr wrap="square" rtlCol="0">
            <a:spAutoFit/>
          </a:bodyPr>
          <a:lstStyle/>
          <a:p>
            <a:pPr marL="12700"/>
            <a:r>
              <a:rPr lang="en-US" sz="2000" b="1" dirty="0" err="1">
                <a:latin typeface="Arial" panose="020B0604020202020204" pitchFamily="34" charset="0"/>
                <a:cs typeface="Arial" panose="020B0604020202020204" pitchFamily="34" charset="0"/>
              </a:rPr>
              <a:t>Praag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Kempermann</a:t>
            </a:r>
            <a:r>
              <a:rPr lang="en-US" sz="2000" b="1" dirty="0">
                <a:latin typeface="Arial" panose="020B0604020202020204" pitchFamily="34" charset="0"/>
                <a:cs typeface="Arial" panose="020B0604020202020204" pitchFamily="34" charset="0"/>
              </a:rPr>
              <a:t>, &amp; Gage, 1999</a:t>
            </a:r>
          </a:p>
        </p:txBody>
      </p:sp>
      <p:sp>
        <p:nvSpPr>
          <p:cNvPr id="4" name="TextBox 3">
            <a:extLst>
              <a:ext uri="{FF2B5EF4-FFF2-40B4-BE49-F238E27FC236}">
                <a16:creationId xmlns:a16="http://schemas.microsoft.com/office/drawing/2014/main" id="{901F051E-45B1-7F4F-9370-A956738DAD7D}"/>
              </a:ext>
            </a:extLst>
          </p:cNvPr>
          <p:cNvSpPr txBox="1"/>
          <p:nvPr/>
        </p:nvSpPr>
        <p:spPr>
          <a:xfrm>
            <a:off x="1279216" y="1761743"/>
            <a:ext cx="2069774"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One Day After </a:t>
            </a:r>
          </a:p>
        </p:txBody>
      </p:sp>
      <p:sp>
        <p:nvSpPr>
          <p:cNvPr id="5" name="TextBox 4">
            <a:extLst>
              <a:ext uri="{FF2B5EF4-FFF2-40B4-BE49-F238E27FC236}">
                <a16:creationId xmlns:a16="http://schemas.microsoft.com/office/drawing/2014/main" id="{D34E33F9-CBC8-DA49-A53B-E1D18C636687}"/>
              </a:ext>
            </a:extLst>
          </p:cNvPr>
          <p:cNvSpPr txBox="1"/>
          <p:nvPr/>
        </p:nvSpPr>
        <p:spPr>
          <a:xfrm>
            <a:off x="5459548" y="1774696"/>
            <a:ext cx="2358572" cy="400110"/>
          </a:xfrm>
          <a:prstGeom prst="rect">
            <a:avLst/>
          </a:prstGeom>
          <a:noFill/>
        </p:spPr>
        <p:txBody>
          <a:bodyPr wrap="square" rtlCol="0">
            <a:spAutoFit/>
          </a:bodyPr>
          <a:lstStyle/>
          <a:p>
            <a:pPr marL="12700"/>
            <a:r>
              <a:rPr lang="en-US" sz="2000" b="1" dirty="0">
                <a:latin typeface="Arial" panose="020B0604020202020204" pitchFamily="34" charset="0"/>
                <a:cs typeface="Arial" panose="020B0604020202020204" pitchFamily="34" charset="0"/>
              </a:rPr>
              <a:t>Four Weeks After </a:t>
            </a:r>
          </a:p>
        </p:txBody>
      </p:sp>
    </p:spTree>
    <p:extLst>
      <p:ext uri="{BB962C8B-B14F-4D97-AF65-F5344CB8AC3E}">
        <p14:creationId xmlns:p14="http://schemas.microsoft.com/office/powerpoint/2010/main" val="3209501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7879D-DD92-D846-9FF4-DF0440D991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4043" y="1398496"/>
            <a:ext cx="4130294" cy="4157010"/>
          </a:xfrm>
          <a:prstGeom prst="rect">
            <a:avLst/>
          </a:prstGeom>
        </p:spPr>
      </p:pic>
      <p:sp>
        <p:nvSpPr>
          <p:cNvPr id="4" name="Rectangle 3">
            <a:extLst>
              <a:ext uri="{FF2B5EF4-FFF2-40B4-BE49-F238E27FC236}">
                <a16:creationId xmlns:a16="http://schemas.microsoft.com/office/drawing/2014/main" id="{8C23D3E6-6D5E-DD40-B1A7-38934D555C24}"/>
              </a:ext>
            </a:extLst>
          </p:cNvPr>
          <p:cNvSpPr/>
          <p:nvPr/>
        </p:nvSpPr>
        <p:spPr>
          <a:xfrm>
            <a:off x="489475" y="830733"/>
            <a:ext cx="8654525" cy="400110"/>
          </a:xfrm>
          <a:prstGeom prst="rect">
            <a:avLst/>
          </a:prstGeom>
        </p:spPr>
        <p:txBody>
          <a:bodyPr wrap="square">
            <a:spAutoFit/>
          </a:bodyPr>
          <a:lstStyle/>
          <a:p>
            <a:r>
              <a:rPr lang="en-US" sz="2000" b="1" dirty="0">
                <a:effectLst/>
                <a:latin typeface="Arial" panose="020B0604020202020204" pitchFamily="34" charset="0"/>
                <a:cs typeface="Arial" panose="020B0604020202020204" pitchFamily="34" charset="0"/>
              </a:rPr>
              <a:t>Effects of a single se</a:t>
            </a:r>
            <a:r>
              <a:rPr lang="en-US" sz="2000" b="1" dirty="0">
                <a:latin typeface="Arial" panose="020B0604020202020204" pitchFamily="34" charset="0"/>
                <a:cs typeface="Arial" panose="020B0604020202020204" pitchFamily="34" charset="0"/>
              </a:rPr>
              <a:t>ssion of sexual experience on Neurogenesis</a:t>
            </a:r>
            <a:endParaRPr lang="en-US" sz="2000" b="1"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8D69D7D-1BE0-464C-A941-CB4A3B8FCE5E}"/>
              </a:ext>
            </a:extLst>
          </p:cNvPr>
          <p:cNvSpPr/>
          <p:nvPr/>
        </p:nvSpPr>
        <p:spPr>
          <a:xfrm>
            <a:off x="3430924" y="5723159"/>
            <a:ext cx="2116533" cy="400110"/>
          </a:xfrm>
          <a:prstGeom prst="rect">
            <a:avLst/>
          </a:prstGeom>
        </p:spPr>
        <p:txBody>
          <a:bodyPr wrap="square">
            <a:spAutoFit/>
          </a:bodyPr>
          <a:lstStyle/>
          <a:p>
            <a:r>
              <a:rPr lang="en-US" sz="2000" b="1" dirty="0">
                <a:effectLst/>
                <a:latin typeface="Arial" panose="020B0604020202020204" pitchFamily="34" charset="0"/>
                <a:cs typeface="Arial" panose="020B0604020202020204" pitchFamily="34" charset="0"/>
              </a:rPr>
              <a:t>Kim et al., 2013</a:t>
            </a:r>
          </a:p>
        </p:txBody>
      </p:sp>
    </p:spTree>
    <p:extLst>
      <p:ext uri="{BB962C8B-B14F-4D97-AF65-F5344CB8AC3E}">
        <p14:creationId xmlns:p14="http://schemas.microsoft.com/office/powerpoint/2010/main" val="657888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4A2A7E-8105-464E-8539-18FCE89DABC2}"/>
              </a:ext>
            </a:extLst>
          </p:cNvPr>
          <p:cNvSpPr/>
          <p:nvPr/>
        </p:nvSpPr>
        <p:spPr>
          <a:xfrm>
            <a:off x="661916" y="555220"/>
            <a:ext cx="8573524"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Effects of repeated daily sexual activity (five days) on neurogenesis </a:t>
            </a:r>
            <a:endParaRPr lang="en-US" sz="2000" b="1" dirty="0">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F5DDB29-4D4B-814A-BBCB-B2ABA7DB2B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6657" y="1310575"/>
            <a:ext cx="7649848" cy="4052995"/>
          </a:xfrm>
          <a:prstGeom prst="rect">
            <a:avLst/>
          </a:prstGeom>
        </p:spPr>
      </p:pic>
      <p:sp>
        <p:nvSpPr>
          <p:cNvPr id="4" name="Rectangle 3">
            <a:extLst>
              <a:ext uri="{FF2B5EF4-FFF2-40B4-BE49-F238E27FC236}">
                <a16:creationId xmlns:a16="http://schemas.microsoft.com/office/drawing/2014/main" id="{13B20FF0-A52D-2242-9F56-7E7DF1D4693F}"/>
              </a:ext>
            </a:extLst>
          </p:cNvPr>
          <p:cNvSpPr/>
          <p:nvPr/>
        </p:nvSpPr>
        <p:spPr>
          <a:xfrm>
            <a:off x="3430924" y="5723159"/>
            <a:ext cx="2116533" cy="400110"/>
          </a:xfrm>
          <a:prstGeom prst="rect">
            <a:avLst/>
          </a:prstGeom>
        </p:spPr>
        <p:txBody>
          <a:bodyPr wrap="square">
            <a:spAutoFit/>
          </a:bodyPr>
          <a:lstStyle/>
          <a:p>
            <a:r>
              <a:rPr lang="en-US" sz="2000" b="1" dirty="0">
                <a:effectLst/>
                <a:latin typeface="Arial" panose="020B0604020202020204" pitchFamily="34" charset="0"/>
                <a:cs typeface="Arial" panose="020B0604020202020204" pitchFamily="34" charset="0"/>
              </a:rPr>
              <a:t>Kim et al., 2013</a:t>
            </a:r>
          </a:p>
        </p:txBody>
      </p:sp>
    </p:spTree>
    <p:extLst>
      <p:ext uri="{BB962C8B-B14F-4D97-AF65-F5344CB8AC3E}">
        <p14:creationId xmlns:p14="http://schemas.microsoft.com/office/powerpoint/2010/main" val="926094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3D4816-7171-6B4A-9624-F42E1FD87566}"/>
              </a:ext>
            </a:extLst>
          </p:cNvPr>
          <p:cNvSpPr/>
          <p:nvPr/>
        </p:nvSpPr>
        <p:spPr>
          <a:xfrm>
            <a:off x="1943961" y="526939"/>
            <a:ext cx="5286398" cy="400110"/>
          </a:xfrm>
          <a:prstGeom prst="rect">
            <a:avLst/>
          </a:prstGeom>
        </p:spPr>
        <p:txBody>
          <a:bodyPr wrap="square">
            <a:spAutoFit/>
          </a:bodyPr>
          <a:lstStyle/>
          <a:p>
            <a:r>
              <a:rPr lang="en-US" sz="2000" b="1" dirty="0">
                <a:effectLst/>
                <a:latin typeface="Arial" panose="020B0604020202020204" pitchFamily="34" charset="0"/>
                <a:cs typeface="Arial" panose="020B0604020202020204" pitchFamily="34" charset="0"/>
              </a:rPr>
              <a:t>Sexual activity, Stress, and Ne</a:t>
            </a:r>
            <a:r>
              <a:rPr lang="en-US" sz="2000" b="1" dirty="0">
                <a:latin typeface="Arial" panose="020B0604020202020204" pitchFamily="34" charset="0"/>
                <a:cs typeface="Arial" panose="020B0604020202020204" pitchFamily="34" charset="0"/>
              </a:rPr>
              <a:t>urogenesis</a:t>
            </a:r>
            <a:endParaRPr lang="en-US" sz="2000" b="1"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D7D2037-508F-6549-8EAA-7D0F589A80AD}"/>
              </a:ext>
            </a:extLst>
          </p:cNvPr>
          <p:cNvSpPr/>
          <p:nvPr/>
        </p:nvSpPr>
        <p:spPr>
          <a:xfrm>
            <a:off x="3659539" y="967980"/>
            <a:ext cx="2116533" cy="400110"/>
          </a:xfrm>
          <a:prstGeom prst="rect">
            <a:avLst/>
          </a:prstGeom>
        </p:spPr>
        <p:txBody>
          <a:bodyPr wrap="square">
            <a:spAutoFit/>
          </a:bodyPr>
          <a:lstStyle/>
          <a:p>
            <a:r>
              <a:rPr lang="en-US" sz="2000" b="1" dirty="0">
                <a:effectLst/>
                <a:latin typeface="Arial" panose="020B0604020202020204" pitchFamily="34" charset="0"/>
                <a:cs typeface="Arial" panose="020B0604020202020204" pitchFamily="34" charset="0"/>
              </a:rPr>
              <a:t>Kim et al., 2013</a:t>
            </a:r>
          </a:p>
        </p:txBody>
      </p:sp>
      <p:pic>
        <p:nvPicPr>
          <p:cNvPr id="7" name="Picture 6">
            <a:extLst>
              <a:ext uri="{FF2B5EF4-FFF2-40B4-BE49-F238E27FC236}">
                <a16:creationId xmlns:a16="http://schemas.microsoft.com/office/drawing/2014/main" id="{22A3EB31-4C57-CD48-9BAF-C7458E6CF8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8354" y="3118017"/>
            <a:ext cx="7313492" cy="3261675"/>
          </a:xfrm>
          <a:prstGeom prst="rect">
            <a:avLst/>
          </a:prstGeom>
        </p:spPr>
      </p:pic>
      <p:pic>
        <p:nvPicPr>
          <p:cNvPr id="6" name="Picture 5">
            <a:extLst>
              <a:ext uri="{FF2B5EF4-FFF2-40B4-BE49-F238E27FC236}">
                <a16:creationId xmlns:a16="http://schemas.microsoft.com/office/drawing/2014/main" id="{783623D5-2D46-8C45-9A43-7644B7339F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92827" y="1368090"/>
            <a:ext cx="3982230" cy="2371412"/>
          </a:xfrm>
          <a:prstGeom prst="rect">
            <a:avLst/>
          </a:prstGeom>
        </p:spPr>
      </p:pic>
    </p:spTree>
    <p:extLst>
      <p:ext uri="{BB962C8B-B14F-4D97-AF65-F5344CB8AC3E}">
        <p14:creationId xmlns:p14="http://schemas.microsoft.com/office/powerpoint/2010/main" val="3984290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11C256-BD98-4A45-8D95-38B828DFFABB}"/>
              </a:ext>
            </a:extLst>
          </p:cNvPr>
          <p:cNvSpPr/>
          <p:nvPr/>
        </p:nvSpPr>
        <p:spPr>
          <a:xfrm>
            <a:off x="438448" y="473334"/>
            <a:ext cx="8364357"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3 weeks of sexual activity and stress on hippocampal cell survival </a:t>
            </a:r>
            <a:endParaRPr lang="en-US" sz="2000" b="1" dirty="0">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8A89519-9D32-1246-9054-0B6804B78A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44718" y="3185501"/>
            <a:ext cx="5551817" cy="2863781"/>
          </a:xfrm>
          <a:prstGeom prst="rect">
            <a:avLst/>
          </a:prstGeom>
        </p:spPr>
      </p:pic>
      <p:pic>
        <p:nvPicPr>
          <p:cNvPr id="5" name="Picture 4">
            <a:extLst>
              <a:ext uri="{FF2B5EF4-FFF2-40B4-BE49-F238E27FC236}">
                <a16:creationId xmlns:a16="http://schemas.microsoft.com/office/drawing/2014/main" id="{2E06FAAF-CB77-BF40-9BC4-A58E3CF264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9525" y="1220874"/>
            <a:ext cx="3922203" cy="1709531"/>
          </a:xfrm>
          <a:prstGeom prst="rect">
            <a:avLst/>
          </a:prstGeom>
        </p:spPr>
      </p:pic>
      <p:sp>
        <p:nvSpPr>
          <p:cNvPr id="7" name="TextBox 6">
            <a:extLst>
              <a:ext uri="{FF2B5EF4-FFF2-40B4-BE49-F238E27FC236}">
                <a16:creationId xmlns:a16="http://schemas.microsoft.com/office/drawing/2014/main" id="{F0BD3157-138D-CC4C-A18F-7A0BDAB2DE65}"/>
              </a:ext>
            </a:extLst>
          </p:cNvPr>
          <p:cNvSpPr txBox="1"/>
          <p:nvPr/>
        </p:nvSpPr>
        <p:spPr>
          <a:xfrm>
            <a:off x="3604162" y="6304378"/>
            <a:ext cx="203292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Kim et al., 2013</a:t>
            </a:r>
          </a:p>
        </p:txBody>
      </p:sp>
    </p:spTree>
    <p:extLst>
      <p:ext uri="{BB962C8B-B14F-4D97-AF65-F5344CB8AC3E}">
        <p14:creationId xmlns:p14="http://schemas.microsoft.com/office/powerpoint/2010/main" val="4253019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3C5109-C66B-9C4F-9339-20F2749E76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84538" y="1609776"/>
            <a:ext cx="6775589" cy="3159763"/>
          </a:xfrm>
          <a:prstGeom prst="rect">
            <a:avLst/>
          </a:prstGeom>
        </p:spPr>
      </p:pic>
      <p:sp>
        <p:nvSpPr>
          <p:cNvPr id="5" name="Rectangle 4">
            <a:extLst>
              <a:ext uri="{FF2B5EF4-FFF2-40B4-BE49-F238E27FC236}">
                <a16:creationId xmlns:a16="http://schemas.microsoft.com/office/drawing/2014/main" id="{0BA985B7-652C-CC45-B19B-139BA5F8E4D0}"/>
              </a:ext>
            </a:extLst>
          </p:cNvPr>
          <p:cNvSpPr/>
          <p:nvPr/>
        </p:nvSpPr>
        <p:spPr>
          <a:xfrm>
            <a:off x="814316" y="707620"/>
            <a:ext cx="8127241"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Retention Memory after a delay of 90 Minutes, 1 and 2 days</a:t>
            </a:r>
            <a:endParaRPr lang="en-US" sz="2000" b="1"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7B5348C-08C0-4C43-9022-CD73BF97A3EA}"/>
              </a:ext>
            </a:extLst>
          </p:cNvPr>
          <p:cNvSpPr txBox="1"/>
          <p:nvPr/>
        </p:nvSpPr>
        <p:spPr>
          <a:xfrm>
            <a:off x="3348201" y="5403736"/>
            <a:ext cx="203292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Kim et al., 2013</a:t>
            </a:r>
          </a:p>
        </p:txBody>
      </p:sp>
    </p:spTree>
    <p:extLst>
      <p:ext uri="{BB962C8B-B14F-4D97-AF65-F5344CB8AC3E}">
        <p14:creationId xmlns:p14="http://schemas.microsoft.com/office/powerpoint/2010/main" val="1182747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411730-A9F5-FF49-A62C-E480AC9B26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43479" y="1944334"/>
            <a:ext cx="2887218" cy="3323277"/>
          </a:xfrm>
          <a:prstGeom prst="rect">
            <a:avLst/>
          </a:prstGeom>
        </p:spPr>
      </p:pic>
      <p:sp>
        <p:nvSpPr>
          <p:cNvPr id="6" name="Rectangle 5">
            <a:extLst>
              <a:ext uri="{FF2B5EF4-FFF2-40B4-BE49-F238E27FC236}">
                <a16:creationId xmlns:a16="http://schemas.microsoft.com/office/drawing/2014/main" id="{00C808F1-EF5D-A346-958F-B447DE57462D}"/>
              </a:ext>
            </a:extLst>
          </p:cNvPr>
          <p:cNvSpPr/>
          <p:nvPr/>
        </p:nvSpPr>
        <p:spPr>
          <a:xfrm>
            <a:off x="66835" y="949605"/>
            <a:ext cx="9077165"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 single bout of sexual experience was sufficient to increase cell proliferation in the dentate gyrus despite elevated Corticosterone level</a:t>
            </a:r>
          </a:p>
        </p:txBody>
      </p:sp>
      <p:pic>
        <p:nvPicPr>
          <p:cNvPr id="8" name="Picture 7">
            <a:extLst>
              <a:ext uri="{FF2B5EF4-FFF2-40B4-BE49-F238E27FC236}">
                <a16:creationId xmlns:a16="http://schemas.microsoft.com/office/drawing/2014/main" id="{39653A5C-4057-0646-A6AD-67296BD69F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7056" y="1944334"/>
            <a:ext cx="2739390" cy="3323277"/>
          </a:xfrm>
          <a:prstGeom prst="rect">
            <a:avLst/>
          </a:prstGeom>
        </p:spPr>
      </p:pic>
      <p:sp>
        <p:nvSpPr>
          <p:cNvPr id="9" name="Rectangle 8">
            <a:extLst>
              <a:ext uri="{FF2B5EF4-FFF2-40B4-BE49-F238E27FC236}">
                <a16:creationId xmlns:a16="http://schemas.microsoft.com/office/drawing/2014/main" id="{CCAE91D1-4685-BC41-89F4-B5164EB2B303}"/>
              </a:ext>
            </a:extLst>
          </p:cNvPr>
          <p:cNvSpPr/>
          <p:nvPr/>
        </p:nvSpPr>
        <p:spPr>
          <a:xfrm>
            <a:off x="2816751" y="5554454"/>
            <a:ext cx="35703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Leuner</a:t>
            </a:r>
            <a:r>
              <a:rPr lang="en-US" b="1" dirty="0">
                <a:latin typeface="Arial" panose="020B0604020202020204" pitchFamily="34" charset="0"/>
                <a:cs typeface="Arial" panose="020B0604020202020204" pitchFamily="34" charset="0"/>
              </a:rPr>
              <a:t>, Glasper, Gould  (2010)</a:t>
            </a:r>
          </a:p>
        </p:txBody>
      </p:sp>
    </p:spTree>
    <p:extLst>
      <p:ext uri="{BB962C8B-B14F-4D97-AF65-F5344CB8AC3E}">
        <p14:creationId xmlns:p14="http://schemas.microsoft.com/office/powerpoint/2010/main" val="102110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C7E47-4AC0-8F43-9233-F9A1571669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3632" y="1359551"/>
            <a:ext cx="4608021" cy="2475470"/>
          </a:xfrm>
          <a:prstGeom prst="rect">
            <a:avLst/>
          </a:prstGeom>
        </p:spPr>
      </p:pic>
      <p:sp>
        <p:nvSpPr>
          <p:cNvPr id="3" name="Rectangle 2">
            <a:extLst>
              <a:ext uri="{FF2B5EF4-FFF2-40B4-BE49-F238E27FC236}">
                <a16:creationId xmlns:a16="http://schemas.microsoft.com/office/drawing/2014/main" id="{A0D00AFA-E6AD-B749-8574-6EE5937422C3}"/>
              </a:ext>
            </a:extLst>
          </p:cNvPr>
          <p:cNvSpPr/>
          <p:nvPr/>
        </p:nvSpPr>
        <p:spPr>
          <a:xfrm>
            <a:off x="5141634" y="4632528"/>
            <a:ext cx="4048305" cy="107721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The increased number of proliferating cells in sexually-experienced rats was confirmed using the endogenous marker of cell proliferation, Ki67. </a:t>
            </a:r>
            <a:endParaRPr lang="en-US" sz="1600" b="1" dirty="0">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16F5E98-92CC-E14D-BFA2-06DAA0BCDE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41634" y="1359551"/>
            <a:ext cx="3868324" cy="1595294"/>
          </a:xfrm>
          <a:prstGeom prst="rect">
            <a:avLst/>
          </a:prstGeom>
        </p:spPr>
      </p:pic>
      <p:sp>
        <p:nvSpPr>
          <p:cNvPr id="6" name="Rectangle 5">
            <a:extLst>
              <a:ext uri="{FF2B5EF4-FFF2-40B4-BE49-F238E27FC236}">
                <a16:creationId xmlns:a16="http://schemas.microsoft.com/office/drawing/2014/main" id="{4081EBA5-F2E6-3248-BB9E-5229051F2C36}"/>
              </a:ext>
            </a:extLst>
          </p:cNvPr>
          <p:cNvSpPr/>
          <p:nvPr/>
        </p:nvSpPr>
        <p:spPr>
          <a:xfrm>
            <a:off x="4681750" y="3037234"/>
            <a:ext cx="4428007" cy="646331"/>
          </a:xfrm>
          <a:prstGeom prst="rect">
            <a:avLst/>
          </a:prstGeom>
        </p:spPr>
        <p:txBody>
          <a:bodyPr wrap="square">
            <a:spAutoFit/>
          </a:bodyPr>
          <a:lstStyle/>
          <a:p>
            <a:pPr marL="350838" algn="ctr"/>
            <a:r>
              <a:rPr lang="en-US" b="1" dirty="0">
                <a:latin typeface="Arial" panose="020B0604020202020204" pitchFamily="34" charset="0"/>
                <a:cs typeface="Arial" panose="020B0604020202020204" pitchFamily="34" charset="0"/>
              </a:rPr>
              <a:t>Higher level of cell proliferation</a:t>
            </a:r>
          </a:p>
          <a:p>
            <a:pPr marL="350838" algn="ctr"/>
            <a:r>
              <a:rPr lang="en-US" b="1" dirty="0">
                <a:latin typeface="Arial" panose="020B0604020202020204" pitchFamily="34" charset="0"/>
                <a:cs typeface="Arial" panose="020B0604020202020204" pitchFamily="34" charset="0"/>
              </a:rPr>
              <a:t>Not higher level of corticosterone</a:t>
            </a:r>
          </a:p>
        </p:txBody>
      </p:sp>
      <p:pic>
        <p:nvPicPr>
          <p:cNvPr id="7" name="Picture 6">
            <a:extLst>
              <a:ext uri="{FF2B5EF4-FFF2-40B4-BE49-F238E27FC236}">
                <a16:creationId xmlns:a16="http://schemas.microsoft.com/office/drawing/2014/main" id="{333B0927-EE24-1046-8615-80F5C79466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9796" y="3835021"/>
            <a:ext cx="4531857" cy="2687757"/>
          </a:xfrm>
          <a:prstGeom prst="rect">
            <a:avLst/>
          </a:prstGeom>
        </p:spPr>
      </p:pic>
      <p:sp>
        <p:nvSpPr>
          <p:cNvPr id="8" name="Rectangle 7">
            <a:extLst>
              <a:ext uri="{FF2B5EF4-FFF2-40B4-BE49-F238E27FC236}">
                <a16:creationId xmlns:a16="http://schemas.microsoft.com/office/drawing/2014/main" id="{0437B6BD-F8C2-7A44-966E-D46DE5FCAFB1}"/>
              </a:ext>
            </a:extLst>
          </p:cNvPr>
          <p:cNvSpPr/>
          <p:nvPr/>
        </p:nvSpPr>
        <p:spPr>
          <a:xfrm>
            <a:off x="73758" y="718192"/>
            <a:ext cx="9215984"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Chronic sexual experience produced more new neurons in dentate gyrus  </a:t>
            </a:r>
          </a:p>
        </p:txBody>
      </p:sp>
      <p:sp>
        <p:nvSpPr>
          <p:cNvPr id="9" name="Rectangle 8">
            <a:extLst>
              <a:ext uri="{FF2B5EF4-FFF2-40B4-BE49-F238E27FC236}">
                <a16:creationId xmlns:a16="http://schemas.microsoft.com/office/drawing/2014/main" id="{FE40322A-8499-8D46-B031-087DCE483EA2}"/>
              </a:ext>
            </a:extLst>
          </p:cNvPr>
          <p:cNvSpPr/>
          <p:nvPr/>
        </p:nvSpPr>
        <p:spPr>
          <a:xfrm>
            <a:off x="2544342" y="212666"/>
            <a:ext cx="3941015" cy="400110"/>
          </a:xfrm>
          <a:prstGeom prst="rect">
            <a:avLst/>
          </a:prstGeom>
        </p:spPr>
        <p:txBody>
          <a:bodyPr wrap="none">
            <a:spAutoFit/>
          </a:bodyPr>
          <a:lstStyle/>
          <a:p>
            <a:pPr algn="ct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Leuner</a:t>
            </a:r>
            <a:r>
              <a:rPr lang="en-US" sz="2000" b="1" dirty="0">
                <a:latin typeface="Arial" panose="020B0604020202020204" pitchFamily="34" charset="0"/>
                <a:cs typeface="Arial" panose="020B0604020202020204" pitchFamily="34" charset="0"/>
              </a:rPr>
              <a:t>, Glasper, Gould  (2010)</a:t>
            </a:r>
          </a:p>
        </p:txBody>
      </p:sp>
    </p:spTree>
    <p:extLst>
      <p:ext uri="{BB962C8B-B14F-4D97-AF65-F5344CB8AC3E}">
        <p14:creationId xmlns:p14="http://schemas.microsoft.com/office/powerpoint/2010/main" val="1385804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1912F3-6BEE-4542-A6F7-6ACE75AA2F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4424" y="3627171"/>
            <a:ext cx="7675149" cy="2903220"/>
          </a:xfrm>
          <a:prstGeom prst="rect">
            <a:avLst/>
          </a:prstGeom>
        </p:spPr>
      </p:pic>
      <p:pic>
        <p:nvPicPr>
          <p:cNvPr id="6" name="Picture 5">
            <a:extLst>
              <a:ext uri="{FF2B5EF4-FFF2-40B4-BE49-F238E27FC236}">
                <a16:creationId xmlns:a16="http://schemas.microsoft.com/office/drawing/2014/main" id="{2901405C-EE46-694B-A9B8-0C53CAA332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7331" y="1010877"/>
            <a:ext cx="4656993" cy="2632065"/>
          </a:xfrm>
          <a:prstGeom prst="rect">
            <a:avLst/>
          </a:prstGeom>
        </p:spPr>
      </p:pic>
      <p:sp>
        <p:nvSpPr>
          <p:cNvPr id="7" name="Rectangle 6">
            <a:extLst>
              <a:ext uri="{FF2B5EF4-FFF2-40B4-BE49-F238E27FC236}">
                <a16:creationId xmlns:a16="http://schemas.microsoft.com/office/drawing/2014/main" id="{84A0B26C-9F9E-D64D-9B90-FB68462253A3}"/>
              </a:ext>
            </a:extLst>
          </p:cNvPr>
          <p:cNvSpPr/>
          <p:nvPr/>
        </p:nvSpPr>
        <p:spPr>
          <a:xfrm>
            <a:off x="1841595" y="318205"/>
            <a:ext cx="6128697"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Sexual experience alters dendritic morphology</a:t>
            </a:r>
            <a:endParaRPr lang="en-US" sz="2000" b="1" dirty="0">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D1303BB-B69B-014A-8E2C-8BF1BB46AF55}"/>
              </a:ext>
            </a:extLst>
          </p:cNvPr>
          <p:cNvSpPr/>
          <p:nvPr/>
        </p:nvSpPr>
        <p:spPr>
          <a:xfrm>
            <a:off x="5710963" y="1621661"/>
            <a:ext cx="3124427"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Sexual experience alters dendritic spine density</a:t>
            </a:r>
            <a:endParaRPr lang="en-US" b="1" dirty="0">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D06FC2-55BB-FE4D-A43F-AC1308D23DB3}"/>
              </a:ext>
            </a:extLst>
          </p:cNvPr>
          <p:cNvSpPr/>
          <p:nvPr/>
        </p:nvSpPr>
        <p:spPr>
          <a:xfrm>
            <a:off x="3993558" y="6457890"/>
            <a:ext cx="2441532"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Dendritic Branching</a:t>
            </a:r>
          </a:p>
        </p:txBody>
      </p:sp>
      <p:sp>
        <p:nvSpPr>
          <p:cNvPr id="11" name="Rectangle 10">
            <a:extLst>
              <a:ext uri="{FF2B5EF4-FFF2-40B4-BE49-F238E27FC236}">
                <a16:creationId xmlns:a16="http://schemas.microsoft.com/office/drawing/2014/main" id="{B51600D8-6871-8E44-8EE6-C589EF699B89}"/>
              </a:ext>
            </a:extLst>
          </p:cNvPr>
          <p:cNvSpPr/>
          <p:nvPr/>
        </p:nvSpPr>
        <p:spPr>
          <a:xfrm>
            <a:off x="1447573" y="6473855"/>
            <a:ext cx="2015717"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Dendritic length</a:t>
            </a:r>
            <a:endParaRPr lang="en-US" sz="1400" b="1" dirty="0">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F08267D-9473-0045-8C27-F5BBCD28BB10}"/>
              </a:ext>
            </a:extLst>
          </p:cNvPr>
          <p:cNvSpPr/>
          <p:nvPr/>
        </p:nvSpPr>
        <p:spPr>
          <a:xfrm>
            <a:off x="2929322" y="757500"/>
            <a:ext cx="4027139"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Leuner</a:t>
            </a:r>
            <a:r>
              <a:rPr lang="en-US" b="1" dirty="0">
                <a:latin typeface="Arial" panose="020B0604020202020204" pitchFamily="34" charset="0"/>
                <a:cs typeface="Arial" panose="020B0604020202020204" pitchFamily="34" charset="0"/>
              </a:rPr>
              <a:t>, Glasper, Gould  (2010)</a:t>
            </a:r>
          </a:p>
        </p:txBody>
      </p:sp>
    </p:spTree>
    <p:extLst>
      <p:ext uri="{BB962C8B-B14F-4D97-AF65-F5344CB8AC3E}">
        <p14:creationId xmlns:p14="http://schemas.microsoft.com/office/powerpoint/2010/main" val="329428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F5ADE9-4E3B-244F-ABB3-61A704F3241C}"/>
              </a:ext>
            </a:extLst>
          </p:cNvPr>
          <p:cNvSpPr/>
          <p:nvPr/>
        </p:nvSpPr>
        <p:spPr>
          <a:xfrm>
            <a:off x="443815" y="670292"/>
            <a:ext cx="8835390"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Sexual experience reduces some measures of anxiety-like behavior</a:t>
            </a:r>
            <a:endParaRPr lang="en-US" sz="2000" b="1" dirty="0">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BF90044-78A8-2B40-9E3E-8A5E9B70DB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6237" y="1356125"/>
            <a:ext cx="4375447" cy="4572000"/>
          </a:xfrm>
          <a:prstGeom prst="rect">
            <a:avLst/>
          </a:prstGeom>
        </p:spPr>
      </p:pic>
      <p:sp>
        <p:nvSpPr>
          <p:cNvPr id="6" name="TextBox 5">
            <a:extLst>
              <a:ext uri="{FF2B5EF4-FFF2-40B4-BE49-F238E27FC236}">
                <a16:creationId xmlns:a16="http://schemas.microsoft.com/office/drawing/2014/main" id="{40E547A3-CB0B-C949-BAAD-F4557EB3B735}"/>
              </a:ext>
            </a:extLst>
          </p:cNvPr>
          <p:cNvSpPr txBox="1"/>
          <p:nvPr/>
        </p:nvSpPr>
        <p:spPr>
          <a:xfrm>
            <a:off x="5505545" y="1617261"/>
            <a:ext cx="3529273"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Compared to naive controls, sexual experience reduced anxiety-like behavior indicated by a shorter latency to consume a familiar food in a novel environment.</a:t>
            </a:r>
          </a:p>
        </p:txBody>
      </p:sp>
      <p:sp>
        <p:nvSpPr>
          <p:cNvPr id="7" name="Rectangle 6">
            <a:extLst>
              <a:ext uri="{FF2B5EF4-FFF2-40B4-BE49-F238E27FC236}">
                <a16:creationId xmlns:a16="http://schemas.microsoft.com/office/drawing/2014/main" id="{D4740538-3AC9-2A4E-B41D-EC56DBD3D7B0}"/>
              </a:ext>
            </a:extLst>
          </p:cNvPr>
          <p:cNvSpPr/>
          <p:nvPr/>
        </p:nvSpPr>
        <p:spPr>
          <a:xfrm>
            <a:off x="2713132" y="6213848"/>
            <a:ext cx="35703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Leuner</a:t>
            </a:r>
            <a:r>
              <a:rPr lang="en-US" b="1" dirty="0">
                <a:latin typeface="Arial" panose="020B0604020202020204" pitchFamily="34" charset="0"/>
                <a:cs typeface="Arial" panose="020B0604020202020204" pitchFamily="34" charset="0"/>
              </a:rPr>
              <a:t>, Glasper, Gould  (2010)</a:t>
            </a:r>
          </a:p>
        </p:txBody>
      </p:sp>
    </p:spTree>
    <p:extLst>
      <p:ext uri="{BB962C8B-B14F-4D97-AF65-F5344CB8AC3E}">
        <p14:creationId xmlns:p14="http://schemas.microsoft.com/office/powerpoint/2010/main" val="67687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9164ED4-2D6A-9D45-A8D2-BF06D67C0643}"/>
              </a:ext>
            </a:extLst>
          </p:cNvPr>
          <p:cNvGraphicFramePr>
            <a:graphicFrameLocks noGrp="1"/>
          </p:cNvGraphicFramePr>
          <p:nvPr>
            <p:extLst>
              <p:ext uri="{D42A27DB-BD31-4B8C-83A1-F6EECF244321}">
                <p14:modId xmlns:p14="http://schemas.microsoft.com/office/powerpoint/2010/main" val="3757065577"/>
              </p:ext>
            </p:extLst>
          </p:nvPr>
        </p:nvGraphicFramePr>
        <p:xfrm>
          <a:off x="1732128" y="1712352"/>
          <a:ext cx="5931090" cy="3089304"/>
        </p:xfrm>
        <a:graphic>
          <a:graphicData uri="http://schemas.openxmlformats.org/drawingml/2006/table">
            <a:tbl>
              <a:tblPr/>
              <a:tblGrid>
                <a:gridCol w="1977030">
                  <a:extLst>
                    <a:ext uri="{9D8B030D-6E8A-4147-A177-3AD203B41FA5}">
                      <a16:colId xmlns:a16="http://schemas.microsoft.com/office/drawing/2014/main" val="2699362012"/>
                    </a:ext>
                  </a:extLst>
                </a:gridCol>
                <a:gridCol w="1977030">
                  <a:extLst>
                    <a:ext uri="{9D8B030D-6E8A-4147-A177-3AD203B41FA5}">
                      <a16:colId xmlns:a16="http://schemas.microsoft.com/office/drawing/2014/main" val="2592623828"/>
                    </a:ext>
                  </a:extLst>
                </a:gridCol>
                <a:gridCol w="1977030">
                  <a:extLst>
                    <a:ext uri="{9D8B030D-6E8A-4147-A177-3AD203B41FA5}">
                      <a16:colId xmlns:a16="http://schemas.microsoft.com/office/drawing/2014/main" val="3404346487"/>
                    </a:ext>
                  </a:extLst>
                </a:gridCol>
              </a:tblGrid>
              <a:tr h="269193">
                <a:tc>
                  <a:txBody>
                    <a:bodyPr/>
                    <a:lstStyle/>
                    <a:p>
                      <a:pPr algn="ctr"/>
                      <a:r>
                        <a:rPr lang="en-US" sz="1800" b="1" dirty="0">
                          <a:latin typeface="Arial" panose="020B0604020202020204" pitchFamily="34" charset="0"/>
                          <a:cs typeface="Arial" panose="020B0604020202020204" pitchFamily="34" charset="0"/>
                        </a:rPr>
                        <a:t>Rank</a:t>
                      </a:r>
                    </a:p>
                  </a:txBody>
                  <a:tcPr marL="38456" marR="38456" marT="19228" marB="19228"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Country</a:t>
                      </a:r>
                    </a:p>
                  </a:txBody>
                  <a:tcPr marL="38456" marR="38456" marT="19228" marB="19228"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 of population over 65 years old</a:t>
                      </a:r>
                    </a:p>
                  </a:txBody>
                  <a:tcPr marL="38456" marR="38456" marT="19228" marB="19228"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815449"/>
                  </a:ext>
                </a:extLst>
              </a:tr>
              <a:tr h="153824">
                <a:tc>
                  <a:txBody>
                    <a:bodyPr/>
                    <a:lstStyle/>
                    <a:p>
                      <a:pPr algn="ctr"/>
                      <a:r>
                        <a:rPr lang="en-US" sz="1800" dirty="0">
                          <a:latin typeface="Arial" panose="020B0604020202020204" pitchFamily="34" charset="0"/>
                          <a:cs typeface="Arial" panose="020B0604020202020204" pitchFamily="34" charset="0"/>
                        </a:rPr>
                        <a:t>1</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Japan</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27</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400314"/>
                  </a:ext>
                </a:extLst>
              </a:tr>
              <a:tr h="153824">
                <a:tc>
                  <a:txBody>
                    <a:bodyPr/>
                    <a:lstStyle/>
                    <a:p>
                      <a:pPr algn="ctr"/>
                      <a:r>
                        <a:rPr lang="en-US" sz="1800">
                          <a:latin typeface="Arial" panose="020B0604020202020204" pitchFamily="34" charset="0"/>
                          <a:cs typeface="Arial" panose="020B0604020202020204" pitchFamily="34" charset="0"/>
                        </a:rPr>
                        <a:t>2</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Italy</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23</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272826"/>
                  </a:ext>
                </a:extLst>
              </a:tr>
              <a:tr h="236267">
                <a:tc>
                  <a:txBody>
                    <a:bodyPr/>
                    <a:lstStyle/>
                    <a:p>
                      <a:pPr algn="ctr"/>
                      <a:r>
                        <a:rPr lang="en-US" sz="1800" dirty="0">
                          <a:latin typeface="Arial" panose="020B0604020202020204" pitchFamily="34" charset="0"/>
                          <a:cs typeface="Arial" panose="020B0604020202020204" pitchFamily="34" charset="0"/>
                        </a:rPr>
                        <a:t>3</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Portugal</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22</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7149243"/>
                  </a:ext>
                </a:extLst>
              </a:tr>
              <a:tr h="153824">
                <a:tc>
                  <a:txBody>
                    <a:bodyPr/>
                    <a:lstStyle/>
                    <a:p>
                      <a:pPr algn="ctr"/>
                      <a:r>
                        <a:rPr lang="en-US" sz="1800">
                          <a:latin typeface="Arial" panose="020B0604020202020204" pitchFamily="34" charset="0"/>
                          <a:cs typeface="Arial" panose="020B0604020202020204" pitchFamily="34" charset="0"/>
                        </a:rPr>
                        <a:t>4</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Germany</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21</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924780"/>
                  </a:ext>
                </a:extLst>
              </a:tr>
              <a:tr h="153824">
                <a:tc>
                  <a:txBody>
                    <a:bodyPr/>
                    <a:lstStyle/>
                    <a:p>
                      <a:pPr algn="ctr"/>
                      <a:r>
                        <a:rPr lang="en-US" sz="1800">
                          <a:latin typeface="Arial" panose="020B0604020202020204" pitchFamily="34" charset="0"/>
                          <a:cs typeface="Arial" panose="020B0604020202020204" pitchFamily="34" charset="0"/>
                        </a:rPr>
                        <a:t>5</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Finland</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21</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994894"/>
                  </a:ext>
                </a:extLst>
              </a:tr>
              <a:tr h="153824">
                <a:tc>
                  <a:txBody>
                    <a:bodyPr/>
                    <a:lstStyle/>
                    <a:p>
                      <a:pPr algn="ctr"/>
                      <a:r>
                        <a:rPr lang="en-US" sz="1800">
                          <a:latin typeface="Arial" panose="020B0604020202020204" pitchFamily="34" charset="0"/>
                          <a:cs typeface="Arial" panose="020B0604020202020204" pitchFamily="34" charset="0"/>
                        </a:rPr>
                        <a:t>6</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Bulgaria</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21</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846398"/>
                  </a:ext>
                </a:extLst>
              </a:tr>
              <a:tr h="153824">
                <a:tc>
                  <a:txBody>
                    <a:bodyPr/>
                    <a:lstStyle/>
                    <a:p>
                      <a:pPr algn="ctr"/>
                      <a:r>
                        <a:rPr lang="en-US" sz="1800" dirty="0">
                          <a:latin typeface="Arial" panose="020B0604020202020204" pitchFamily="34" charset="0"/>
                          <a:cs typeface="Arial" panose="020B0604020202020204" pitchFamily="34" charset="0"/>
                        </a:rPr>
                        <a:t>7</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Greece</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20</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629758"/>
                  </a:ext>
                </a:extLst>
              </a:tr>
              <a:tr h="153824">
                <a:tc>
                  <a:txBody>
                    <a:bodyPr/>
                    <a:lstStyle/>
                    <a:p>
                      <a:pPr algn="ctr"/>
                      <a:r>
                        <a:rPr lang="en-US" sz="1800">
                          <a:latin typeface="Arial" panose="020B0604020202020204" pitchFamily="34" charset="0"/>
                          <a:cs typeface="Arial" panose="020B0604020202020204" pitchFamily="34" charset="0"/>
                        </a:rPr>
                        <a:t>8</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Sweden</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Arial" panose="020B0604020202020204" pitchFamily="34" charset="0"/>
                          <a:cs typeface="Arial" panose="020B0604020202020204" pitchFamily="34" charset="0"/>
                        </a:rPr>
                        <a:t>20</a:t>
                      </a:r>
                    </a:p>
                  </a:txBody>
                  <a:tcPr marL="38456" marR="38456" marT="19228" marB="19228"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518651"/>
                  </a:ext>
                </a:extLst>
              </a:tr>
            </a:tbl>
          </a:graphicData>
        </a:graphic>
      </p:graphicFrame>
      <p:sp>
        <p:nvSpPr>
          <p:cNvPr id="5" name="Rectangle 4">
            <a:extLst>
              <a:ext uri="{FF2B5EF4-FFF2-40B4-BE49-F238E27FC236}">
                <a16:creationId xmlns:a16="http://schemas.microsoft.com/office/drawing/2014/main" id="{9DAAD1FC-D68A-3B4B-B225-B2FB584ECDA6}"/>
              </a:ext>
            </a:extLst>
          </p:cNvPr>
          <p:cNvSpPr/>
          <p:nvPr/>
        </p:nvSpPr>
        <p:spPr>
          <a:xfrm>
            <a:off x="1821409" y="724948"/>
            <a:ext cx="6039702" cy="427681"/>
          </a:xfrm>
          <a:prstGeom prst="rect">
            <a:avLst/>
          </a:prstGeom>
        </p:spPr>
        <p:txBody>
          <a:bodyPr wrap="square">
            <a:spAutoFit/>
          </a:bodyPr>
          <a:lstStyle/>
          <a:p>
            <a:pPr fontAlgn="base">
              <a:lnSpc>
                <a:spcPct val="120000"/>
              </a:lnSpc>
            </a:pPr>
            <a:r>
              <a:rPr lang="en-US" sz="2000" b="1" dirty="0">
                <a:latin typeface="Arial" panose="020B0604020202020204" pitchFamily="34" charset="0"/>
                <a:cs typeface="Arial" panose="020B0604020202020204" pitchFamily="34" charset="0"/>
              </a:rPr>
              <a:t>Percentage of 65+ population across the world</a:t>
            </a:r>
          </a:p>
        </p:txBody>
      </p:sp>
      <p:sp>
        <p:nvSpPr>
          <p:cNvPr id="8" name="TextBox 7">
            <a:extLst>
              <a:ext uri="{FF2B5EF4-FFF2-40B4-BE49-F238E27FC236}">
                <a16:creationId xmlns:a16="http://schemas.microsoft.com/office/drawing/2014/main" id="{C5FBDD12-645F-A142-9E7F-4CFD09DF075C}"/>
              </a:ext>
            </a:extLst>
          </p:cNvPr>
          <p:cNvSpPr txBox="1"/>
          <p:nvPr/>
        </p:nvSpPr>
        <p:spPr>
          <a:xfrm>
            <a:off x="3103728" y="5493226"/>
            <a:ext cx="318789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Japan: By 2030 – 32.2%  </a:t>
            </a:r>
          </a:p>
        </p:txBody>
      </p:sp>
    </p:spTree>
    <p:extLst>
      <p:ext uri="{BB962C8B-B14F-4D97-AF65-F5344CB8AC3E}">
        <p14:creationId xmlns:p14="http://schemas.microsoft.com/office/powerpoint/2010/main" val="3335977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43163E-E67D-9647-B883-88DB38345E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8996" y="1118265"/>
            <a:ext cx="6046470" cy="5006122"/>
          </a:xfrm>
          <a:prstGeom prst="rect">
            <a:avLst/>
          </a:prstGeom>
        </p:spPr>
      </p:pic>
      <p:sp>
        <p:nvSpPr>
          <p:cNvPr id="6" name="Rectangle 5">
            <a:extLst>
              <a:ext uri="{FF2B5EF4-FFF2-40B4-BE49-F238E27FC236}">
                <a16:creationId xmlns:a16="http://schemas.microsoft.com/office/drawing/2014/main" id="{8ED369AA-0AAE-E34A-B179-ABDEFE92B093}"/>
              </a:ext>
            </a:extLst>
          </p:cNvPr>
          <p:cNvSpPr/>
          <p:nvPr/>
        </p:nvSpPr>
        <p:spPr>
          <a:xfrm>
            <a:off x="2346266" y="453443"/>
            <a:ext cx="4446270" cy="40011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Cell proliferation in the </a:t>
            </a:r>
            <a:r>
              <a:rPr lang="en-US" sz="2000" b="1" dirty="0">
                <a:latin typeface="Arial" panose="020B0604020202020204" pitchFamily="34" charset="0"/>
                <a:cs typeface="Arial" panose="020B0604020202020204" pitchFamily="34" charset="0"/>
              </a:rPr>
              <a:t>Olfactory</a:t>
            </a:r>
            <a:r>
              <a:rPr lang="en-US" b="1" dirty="0">
                <a:latin typeface="Arial" panose="020B0604020202020204" pitchFamily="34" charset="0"/>
                <a:cs typeface="Arial" panose="020B0604020202020204" pitchFamily="34" charset="0"/>
              </a:rPr>
              <a:t> Bulb </a:t>
            </a:r>
            <a:endParaRPr lang="en-US" b="1" dirty="0">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375FAA-CEB5-6C44-B285-1558D21AAA5D}"/>
              </a:ext>
            </a:extLst>
          </p:cNvPr>
          <p:cNvSpPr txBox="1"/>
          <p:nvPr/>
        </p:nvSpPr>
        <p:spPr>
          <a:xfrm>
            <a:off x="3457558" y="6253702"/>
            <a:ext cx="222368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Corona et al., 2016</a:t>
            </a:r>
          </a:p>
        </p:txBody>
      </p:sp>
    </p:spTree>
    <p:extLst>
      <p:ext uri="{BB962C8B-B14F-4D97-AF65-F5344CB8AC3E}">
        <p14:creationId xmlns:p14="http://schemas.microsoft.com/office/powerpoint/2010/main" val="861404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A39C33-102B-3648-AA89-A00C3C4246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5127" y="1354071"/>
            <a:ext cx="6332717" cy="4728660"/>
          </a:xfrm>
          <a:prstGeom prst="rect">
            <a:avLst/>
          </a:prstGeom>
        </p:spPr>
      </p:pic>
      <p:sp>
        <p:nvSpPr>
          <p:cNvPr id="7" name="Rectangle 6">
            <a:extLst>
              <a:ext uri="{FF2B5EF4-FFF2-40B4-BE49-F238E27FC236}">
                <a16:creationId xmlns:a16="http://schemas.microsoft.com/office/drawing/2014/main" id="{B2072647-1969-3141-80B8-2DA752545166}"/>
              </a:ext>
            </a:extLst>
          </p:cNvPr>
          <p:cNvSpPr/>
          <p:nvPr/>
        </p:nvSpPr>
        <p:spPr>
          <a:xfrm>
            <a:off x="2396464" y="543190"/>
            <a:ext cx="4823201"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Cell proliferation in the Olfactory Bulb </a:t>
            </a:r>
            <a:endParaRPr lang="en-US" sz="2000" dirty="0">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65AAD8D-EA70-FF47-B709-626A34C6262E}"/>
              </a:ext>
            </a:extLst>
          </p:cNvPr>
          <p:cNvSpPr txBox="1"/>
          <p:nvPr/>
        </p:nvSpPr>
        <p:spPr>
          <a:xfrm>
            <a:off x="3589643" y="6257727"/>
            <a:ext cx="222368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Corona et al., 2016</a:t>
            </a:r>
          </a:p>
        </p:txBody>
      </p:sp>
    </p:spTree>
    <p:extLst>
      <p:ext uri="{BB962C8B-B14F-4D97-AF65-F5344CB8AC3E}">
        <p14:creationId xmlns:p14="http://schemas.microsoft.com/office/powerpoint/2010/main" val="2732078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1371A0-F05E-CC4E-961A-20D1979303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81272" y="992548"/>
            <a:ext cx="5640877" cy="4174191"/>
          </a:xfrm>
          <a:prstGeom prst="rect">
            <a:avLst/>
          </a:prstGeom>
        </p:spPr>
      </p:pic>
      <p:sp>
        <p:nvSpPr>
          <p:cNvPr id="6" name="Rectangle 5">
            <a:extLst>
              <a:ext uri="{FF2B5EF4-FFF2-40B4-BE49-F238E27FC236}">
                <a16:creationId xmlns:a16="http://schemas.microsoft.com/office/drawing/2014/main" id="{8FD6A1FE-253D-B449-BDA7-B2AD85B70448}"/>
              </a:ext>
            </a:extLst>
          </p:cNvPr>
          <p:cNvSpPr/>
          <p:nvPr/>
        </p:nvSpPr>
        <p:spPr>
          <a:xfrm>
            <a:off x="2021376" y="445053"/>
            <a:ext cx="536067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Cell survival in the Olfactory Bulb 45 days after  </a:t>
            </a:r>
            <a:endParaRPr lang="en-US"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E439BA3-E229-C041-B03A-1A00C70ED5EA}"/>
              </a:ext>
            </a:extLst>
          </p:cNvPr>
          <p:cNvSpPr txBox="1"/>
          <p:nvPr/>
        </p:nvSpPr>
        <p:spPr>
          <a:xfrm>
            <a:off x="3486060" y="6317976"/>
            <a:ext cx="222368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Corona et al., 2016</a:t>
            </a:r>
          </a:p>
        </p:txBody>
      </p:sp>
      <p:sp>
        <p:nvSpPr>
          <p:cNvPr id="8" name="Rectangle 7">
            <a:extLst>
              <a:ext uri="{FF2B5EF4-FFF2-40B4-BE49-F238E27FC236}">
                <a16:creationId xmlns:a16="http://schemas.microsoft.com/office/drawing/2014/main" id="{35DB91A4-CD2F-F34C-99E4-B3439B9739AF}"/>
              </a:ext>
            </a:extLst>
          </p:cNvPr>
          <p:cNvSpPr/>
          <p:nvPr/>
        </p:nvSpPr>
        <p:spPr>
          <a:xfrm>
            <a:off x="1299900" y="5419192"/>
            <a:ext cx="747834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One stimulation either olfactory or mating, was not enough to modify the survival rate of new cells that reach the Olfactory Bulb.</a:t>
            </a: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057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374575-8766-2342-800B-0EC1A086BD3E}"/>
              </a:ext>
            </a:extLst>
          </p:cNvPr>
          <p:cNvSpPr/>
          <p:nvPr/>
        </p:nvSpPr>
        <p:spPr>
          <a:xfrm>
            <a:off x="331424" y="840286"/>
            <a:ext cx="8279915"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Sexual experience and dendritic density in medial prefrontal cortex</a:t>
            </a:r>
          </a:p>
          <a:p>
            <a:pPr algn="ctr"/>
            <a:endParaRPr lang="en-US"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777D3EE-D37C-5947-948D-E534314536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9367" y="1543360"/>
            <a:ext cx="6769290" cy="2507337"/>
          </a:xfrm>
          <a:prstGeom prst="rect">
            <a:avLst/>
          </a:prstGeom>
        </p:spPr>
      </p:pic>
      <p:sp>
        <p:nvSpPr>
          <p:cNvPr id="5" name="Rectangle 4">
            <a:extLst>
              <a:ext uri="{FF2B5EF4-FFF2-40B4-BE49-F238E27FC236}">
                <a16:creationId xmlns:a16="http://schemas.microsoft.com/office/drawing/2014/main" id="{CEA7E426-FBB0-D543-994F-BFC32197CE73}"/>
              </a:ext>
            </a:extLst>
          </p:cNvPr>
          <p:cNvSpPr/>
          <p:nvPr/>
        </p:nvSpPr>
        <p:spPr>
          <a:xfrm>
            <a:off x="710235" y="4199961"/>
            <a:ext cx="8187553" cy="1200329"/>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Performance on each stage of discrimination in the attentional set-shifting task. </a:t>
            </a:r>
          </a:p>
          <a:p>
            <a:pPr algn="ct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Sexual experience group was significantly better at </a:t>
            </a:r>
          </a:p>
          <a:p>
            <a:pPr algn="ctr"/>
            <a:r>
              <a:rPr lang="en-US" b="1" dirty="0">
                <a:latin typeface="Arial" panose="020B0604020202020204" pitchFamily="34" charset="0"/>
                <a:cs typeface="Arial" panose="020B0604020202020204" pitchFamily="34" charset="0"/>
              </a:rPr>
              <a:t>the extradimensional shift task (EDS).</a:t>
            </a:r>
            <a:endParaRPr lang="en-US" b="1" dirty="0">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2D7EB25-8403-3A43-AFBF-264B77FDD589}"/>
              </a:ext>
            </a:extLst>
          </p:cNvPr>
          <p:cNvSpPr/>
          <p:nvPr/>
        </p:nvSpPr>
        <p:spPr>
          <a:xfrm>
            <a:off x="6095998" y="1394096"/>
            <a:ext cx="2515341" cy="132343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Male rats were house in the same cage with sexually-receptive and non-receptive female for 7 consecutive days. </a:t>
            </a:r>
            <a:endParaRPr lang="en-US" sz="1600" dirty="0">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2EC2A0E-871C-D349-8477-EC0691C5E578}"/>
              </a:ext>
            </a:extLst>
          </p:cNvPr>
          <p:cNvSpPr/>
          <p:nvPr/>
        </p:nvSpPr>
        <p:spPr>
          <a:xfrm>
            <a:off x="2286001" y="5758814"/>
            <a:ext cx="4572000" cy="646331"/>
          </a:xfrm>
          <a:prstGeom prst="rect">
            <a:avLst/>
          </a:prstGeom>
        </p:spPr>
        <p:txBody>
          <a:bodyPr>
            <a:spAutoFit/>
          </a:bodyPr>
          <a:lstStyle/>
          <a:p>
            <a:pPr algn="ctr"/>
            <a:r>
              <a:rPr lang="en-US" b="1" dirty="0">
                <a:latin typeface="Arial" panose="020B0604020202020204" pitchFamily="34" charset="0"/>
                <a:cs typeface="Arial" panose="020B0604020202020204" pitchFamily="34" charset="0"/>
              </a:rPr>
              <a:t>Glasper, </a:t>
            </a:r>
            <a:r>
              <a:rPr lang="en-US" b="1" dirty="0" err="1">
                <a:latin typeface="Arial" panose="020B0604020202020204" pitchFamily="34" charset="0"/>
                <a:cs typeface="Arial" panose="020B0604020202020204" pitchFamily="34" charset="0"/>
              </a:rPr>
              <a:t>LaMarca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Bocarsly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Fasolino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Opendak</a:t>
            </a:r>
            <a:r>
              <a:rPr lang="en-US" b="1" dirty="0">
                <a:latin typeface="Arial" panose="020B0604020202020204" pitchFamily="34" charset="0"/>
                <a:cs typeface="Arial" panose="020B0604020202020204" pitchFamily="34" charset="0"/>
              </a:rPr>
              <a:t>, &amp; Gould, 2015</a:t>
            </a:r>
          </a:p>
        </p:txBody>
      </p:sp>
      <p:sp>
        <p:nvSpPr>
          <p:cNvPr id="7" name="Rectangle 6">
            <a:extLst>
              <a:ext uri="{FF2B5EF4-FFF2-40B4-BE49-F238E27FC236}">
                <a16:creationId xmlns:a16="http://schemas.microsoft.com/office/drawing/2014/main" id="{C53BCA56-8585-084F-9993-EC7C17F4A8E1}"/>
              </a:ext>
            </a:extLst>
          </p:cNvPr>
          <p:cNvSpPr/>
          <p:nvPr/>
        </p:nvSpPr>
        <p:spPr>
          <a:xfrm>
            <a:off x="2721975" y="252773"/>
            <a:ext cx="3700052" cy="400110"/>
          </a:xfrm>
          <a:prstGeom prst="rect">
            <a:avLst/>
          </a:prstGeom>
        </p:spPr>
        <p:txBody>
          <a:bodyPr wrap="none">
            <a:spAutoFit/>
          </a:bodyPr>
          <a:lstStyle/>
          <a:p>
            <a:pPr algn="ctr"/>
            <a:r>
              <a:rPr lang="en-US" sz="2000" b="1" dirty="0">
                <a:latin typeface="Arial" panose="020B0604020202020204" pitchFamily="34" charset="0"/>
                <a:cs typeface="Arial" panose="020B0604020202020204" pitchFamily="34" charset="0"/>
              </a:rPr>
              <a:t>The medial prefrontal cortex</a:t>
            </a:r>
          </a:p>
        </p:txBody>
      </p:sp>
    </p:spTree>
    <p:extLst>
      <p:ext uri="{BB962C8B-B14F-4D97-AF65-F5344CB8AC3E}">
        <p14:creationId xmlns:p14="http://schemas.microsoft.com/office/powerpoint/2010/main" val="939379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65619E-D9F3-1D4A-A6D1-301CAFCDEB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4035" y="1327086"/>
            <a:ext cx="3775085" cy="2251160"/>
          </a:xfrm>
          <a:prstGeom prst="rect">
            <a:avLst/>
          </a:prstGeom>
        </p:spPr>
      </p:pic>
      <p:sp>
        <p:nvSpPr>
          <p:cNvPr id="6" name="Rectangle 5">
            <a:extLst>
              <a:ext uri="{FF2B5EF4-FFF2-40B4-BE49-F238E27FC236}">
                <a16:creationId xmlns:a16="http://schemas.microsoft.com/office/drawing/2014/main" id="{F1B73D2A-9F6A-094D-B3E3-03A259D90C8D}"/>
              </a:ext>
            </a:extLst>
          </p:cNvPr>
          <p:cNvSpPr/>
          <p:nvPr/>
        </p:nvSpPr>
        <p:spPr>
          <a:xfrm>
            <a:off x="758938" y="672774"/>
            <a:ext cx="7887668"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Sexual experience selectively increases dendritic spine density</a:t>
            </a:r>
            <a:endParaRPr lang="en-US" sz="2000" b="1" dirty="0">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17FE513-3271-B147-837D-F926594EE7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9725" y="3894793"/>
            <a:ext cx="3696881" cy="2297721"/>
          </a:xfrm>
          <a:prstGeom prst="rect">
            <a:avLst/>
          </a:prstGeom>
        </p:spPr>
      </p:pic>
      <p:pic>
        <p:nvPicPr>
          <p:cNvPr id="8" name="Picture 7">
            <a:extLst>
              <a:ext uri="{FF2B5EF4-FFF2-40B4-BE49-F238E27FC236}">
                <a16:creationId xmlns:a16="http://schemas.microsoft.com/office/drawing/2014/main" id="{9ACCB9D2-C725-AD4A-9C97-81BC3B9974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3540" y="1281566"/>
            <a:ext cx="3460806" cy="2104823"/>
          </a:xfrm>
          <a:prstGeom prst="rect">
            <a:avLst/>
          </a:prstGeom>
        </p:spPr>
      </p:pic>
      <p:pic>
        <p:nvPicPr>
          <p:cNvPr id="9" name="Picture 8">
            <a:extLst>
              <a:ext uri="{FF2B5EF4-FFF2-40B4-BE49-F238E27FC236}">
                <a16:creationId xmlns:a16="http://schemas.microsoft.com/office/drawing/2014/main" id="{17E44DC6-9BD5-0D4F-A99B-B50455E785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4035" y="3894793"/>
            <a:ext cx="3775085" cy="2297721"/>
          </a:xfrm>
          <a:prstGeom prst="rect">
            <a:avLst/>
          </a:prstGeom>
        </p:spPr>
      </p:pic>
    </p:spTree>
    <p:extLst>
      <p:ext uri="{BB962C8B-B14F-4D97-AF65-F5344CB8AC3E}">
        <p14:creationId xmlns:p14="http://schemas.microsoft.com/office/powerpoint/2010/main" val="2100233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47FD21-AAD1-3347-A257-3EDC6AC7490A}"/>
              </a:ext>
            </a:extLst>
          </p:cNvPr>
          <p:cNvSpPr/>
          <p:nvPr/>
        </p:nvSpPr>
        <p:spPr>
          <a:xfrm>
            <a:off x="3719015" y="487736"/>
            <a:ext cx="2217761"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Sex Hormones</a:t>
            </a:r>
          </a:p>
        </p:txBody>
      </p:sp>
      <p:sp>
        <p:nvSpPr>
          <p:cNvPr id="4" name="Rectangle 3">
            <a:extLst>
              <a:ext uri="{FF2B5EF4-FFF2-40B4-BE49-F238E27FC236}">
                <a16:creationId xmlns:a16="http://schemas.microsoft.com/office/drawing/2014/main" id="{1C154D9F-0E0C-994C-913E-055943B433DB}"/>
              </a:ext>
            </a:extLst>
          </p:cNvPr>
          <p:cNvSpPr/>
          <p:nvPr/>
        </p:nvSpPr>
        <p:spPr>
          <a:xfrm>
            <a:off x="631852" y="1107400"/>
            <a:ext cx="7772402" cy="5355312"/>
          </a:xfrm>
          <a:prstGeom prst="rect">
            <a:avLst/>
          </a:prstGeom>
        </p:spPr>
        <p:txBody>
          <a:bodyPr wrap="square">
            <a:spAutoFit/>
          </a:bodyPr>
          <a:lstStyle/>
          <a:p>
            <a:pPr marL="285750" indent="-285750">
              <a:buFont typeface="Wingdings" pitchFamily="2" charset="2"/>
              <a:buChar char="Ø"/>
            </a:pPr>
            <a:r>
              <a:rPr lang="en-US" b="1" dirty="0">
                <a:latin typeface="Arial" panose="020B0604020202020204" pitchFamily="34" charset="0"/>
                <a:cs typeface="Arial" panose="020B0604020202020204" pitchFamily="34" charset="0"/>
              </a:rPr>
              <a:t>Estrogens and androgens may have neuroprotective effects (</a:t>
            </a:r>
            <a:r>
              <a:rPr lang="en-US" b="1" dirty="0" err="1">
                <a:latin typeface="Arial" panose="020B0604020202020204" pitchFamily="34" charset="0"/>
                <a:cs typeface="Arial" panose="020B0604020202020204" pitchFamily="34" charset="0"/>
              </a:rPr>
              <a:t>Simerly</a:t>
            </a:r>
            <a:r>
              <a:rPr lang="en-US" b="1" dirty="0">
                <a:latin typeface="Arial" panose="020B0604020202020204" pitchFamily="34" charset="0"/>
                <a:cs typeface="Arial" panose="020B0604020202020204" pitchFamily="34" charset="0"/>
              </a:rPr>
              <a:t> et al., 1990).</a:t>
            </a:r>
          </a:p>
          <a:p>
            <a:pPr marL="285750" indent="-285750">
              <a:buFont typeface="Wingdings" pitchFamily="2" charset="2"/>
              <a:buChar char="Ø"/>
            </a:pPr>
            <a:endParaRPr lang="en-US" b="1" dirty="0">
              <a:latin typeface="Arial" panose="020B0604020202020204" pitchFamily="34" charset="0"/>
              <a:cs typeface="Arial" panose="020B0604020202020204" pitchFamily="34" charset="0"/>
            </a:endParaRPr>
          </a:p>
          <a:p>
            <a:pPr marL="285750" indent="-285750">
              <a:buFont typeface="Wingdings" pitchFamily="2" charset="2"/>
              <a:buChar char="Ø"/>
            </a:pPr>
            <a:r>
              <a:rPr lang="en-US" b="1" dirty="0">
                <a:latin typeface="Arial" panose="020B0604020202020204" pitchFamily="34" charset="0"/>
                <a:cs typeface="Arial" panose="020B0604020202020204" pitchFamily="34" charset="0"/>
              </a:rPr>
              <a:t>The hippocampus and the surrounding regions have high density of androgen receptors (Holland, </a:t>
            </a:r>
            <a:r>
              <a:rPr lang="en-US" b="1" dirty="0" err="1">
                <a:latin typeface="Arial" panose="020B0604020202020204" pitchFamily="34" charset="0"/>
                <a:cs typeface="Arial" panose="020B0604020202020204" pitchFamily="34" charset="0"/>
              </a:rPr>
              <a:t>Bandelow</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Hogervorst</a:t>
            </a:r>
            <a:r>
              <a:rPr lang="en-US" b="1" dirty="0">
                <a:latin typeface="Arial" panose="020B0604020202020204" pitchFamily="34" charset="0"/>
                <a:cs typeface="Arial" panose="020B0604020202020204" pitchFamily="34" charset="0"/>
              </a:rPr>
              <a:t>, 2011).  </a:t>
            </a:r>
          </a:p>
          <a:p>
            <a:pPr marL="285750" indent="-285750">
              <a:buFont typeface="Wingdings" pitchFamily="2" charset="2"/>
              <a:buChar char="Ø"/>
            </a:pPr>
            <a:endParaRPr lang="en-US" b="1" dirty="0">
              <a:latin typeface="Arial" panose="020B0604020202020204" pitchFamily="34" charset="0"/>
              <a:cs typeface="Arial" panose="020B0604020202020204" pitchFamily="34" charset="0"/>
            </a:endParaRPr>
          </a:p>
          <a:p>
            <a:pPr marL="285750" indent="-285750">
              <a:buFont typeface="Wingdings" pitchFamily="2" charset="2"/>
              <a:buChar char="Ø"/>
            </a:pPr>
            <a:r>
              <a:rPr lang="en-US" b="1" dirty="0">
                <a:latin typeface="Arial" panose="020B0604020202020204" pitchFamily="34" charset="0"/>
                <a:cs typeface="Arial" panose="020B0604020202020204" pitchFamily="34" charset="0"/>
              </a:rPr>
              <a:t>Testosterone may modulate neuronal damage cause by oxidative stress (</a:t>
            </a:r>
            <a:r>
              <a:rPr lang="en-US" b="1" dirty="0" err="1">
                <a:latin typeface="Arial" panose="020B0604020202020204" pitchFamily="34" charset="0"/>
                <a:cs typeface="Arial" panose="020B0604020202020204" pitchFamily="34" charset="0"/>
              </a:rPr>
              <a:t>Ahlbom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Prins</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Ceccatelli</a:t>
            </a:r>
            <a:r>
              <a:rPr lang="en-US" b="1" dirty="0">
                <a:latin typeface="Arial" panose="020B0604020202020204" pitchFamily="34" charset="0"/>
                <a:cs typeface="Arial" panose="020B0604020202020204" pitchFamily="34" charset="0"/>
              </a:rPr>
              <a:t>, 2001)  as well as reduce neuronal apoptosis or self programmed cell death (Hammond et al., 2001). </a:t>
            </a:r>
          </a:p>
          <a:p>
            <a:pPr marL="285750" indent="-285750">
              <a:buFont typeface="Wingdings" pitchFamily="2" charset="2"/>
              <a:buChar char="Ø"/>
            </a:pPr>
            <a:endParaRPr lang="en-US" b="1" dirty="0">
              <a:latin typeface="Arial" panose="020B0604020202020204" pitchFamily="34" charset="0"/>
              <a:cs typeface="Arial" panose="020B0604020202020204" pitchFamily="34" charset="0"/>
            </a:endParaRPr>
          </a:p>
          <a:p>
            <a:pPr marL="285750" indent="-285750">
              <a:buFont typeface="Wingdings" pitchFamily="2" charset="2"/>
              <a:buChar char="Ø"/>
            </a:pPr>
            <a:r>
              <a:rPr lang="en-US" b="1" dirty="0">
                <a:latin typeface="Arial" panose="020B0604020202020204" pitchFamily="34" charset="0"/>
                <a:cs typeface="Arial" panose="020B0604020202020204" pitchFamily="34" charset="0"/>
              </a:rPr>
              <a:t>Oxidative stress and neuronal apoptosis may play an important role in both AD and age-related cognitive decline (Holland et al., 2011) </a:t>
            </a:r>
          </a:p>
          <a:p>
            <a:pPr marL="285750" indent="-285750">
              <a:buFont typeface="Wingdings" pitchFamily="2" charset="2"/>
              <a:buChar char="Ø"/>
            </a:pPr>
            <a:endParaRPr lang="en-US" b="1" dirty="0">
              <a:latin typeface="Arial" panose="020B0604020202020204" pitchFamily="34" charset="0"/>
              <a:cs typeface="Arial" panose="020B0604020202020204" pitchFamily="34" charset="0"/>
            </a:endParaRPr>
          </a:p>
          <a:p>
            <a:pPr marL="285750" indent="-285750">
              <a:buFont typeface="Wingdings" pitchFamily="2" charset="2"/>
              <a:buChar char="Ø"/>
            </a:pPr>
            <a:r>
              <a:rPr lang="en-US" b="1" dirty="0">
                <a:latin typeface="Arial" panose="020B0604020202020204" pitchFamily="34" charset="0"/>
                <a:cs typeface="Arial" panose="020B0604020202020204" pitchFamily="34" charset="0"/>
              </a:rPr>
              <a:t>Low testosterone level is considered to be a risk factor for pathological changes associated with cognitive decline in AD. </a:t>
            </a:r>
          </a:p>
          <a:p>
            <a:pPr marL="285750" indent="-285750">
              <a:buFont typeface="Wingdings" pitchFamily="2" charset="2"/>
              <a:buChar char="Ø"/>
            </a:pPr>
            <a:endParaRPr lang="en-US" b="1" dirty="0">
              <a:latin typeface="Arial" panose="020B0604020202020204" pitchFamily="34" charset="0"/>
              <a:cs typeface="Arial" panose="020B0604020202020204" pitchFamily="34" charset="0"/>
            </a:endParaRPr>
          </a:p>
          <a:p>
            <a:pPr marL="285750" indent="-285750">
              <a:buFont typeface="Wingdings" pitchFamily="2" charset="2"/>
              <a:buChar char="Ø"/>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935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D2942B-8966-FE4B-8AAF-406734351376}"/>
              </a:ext>
            </a:extLst>
          </p:cNvPr>
          <p:cNvSpPr/>
          <p:nvPr/>
        </p:nvSpPr>
        <p:spPr>
          <a:xfrm>
            <a:off x="990024" y="770898"/>
            <a:ext cx="7799134" cy="101566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Boss, Kang, Marcus, &amp; Bergstrom (2014) conducted a systematic review of endogenous sex hormones and cognitive function in older adults: </a:t>
            </a:r>
          </a:p>
        </p:txBody>
      </p:sp>
      <p:sp>
        <p:nvSpPr>
          <p:cNvPr id="4" name="Rectangle 3">
            <a:extLst>
              <a:ext uri="{FF2B5EF4-FFF2-40B4-BE49-F238E27FC236}">
                <a16:creationId xmlns:a16="http://schemas.microsoft.com/office/drawing/2014/main" id="{F5F3C504-4D42-E44C-A746-743E873875F4}"/>
              </a:ext>
            </a:extLst>
          </p:cNvPr>
          <p:cNvSpPr/>
          <p:nvPr/>
        </p:nvSpPr>
        <p:spPr>
          <a:xfrm>
            <a:off x="1240745" y="2731139"/>
            <a:ext cx="6974105" cy="1477328"/>
          </a:xfrm>
          <a:prstGeom prst="rect">
            <a:avLst/>
          </a:prstGeom>
        </p:spPr>
        <p:txBody>
          <a:bodyPr wrap="square">
            <a:spAutoFit/>
          </a:bodyPr>
          <a:lstStyle/>
          <a:p>
            <a:pPr marL="285750" indent="-285750">
              <a:buFont typeface="Wingdings" pitchFamily="2" charset="2"/>
              <a:buChar char="Ø"/>
            </a:pPr>
            <a:r>
              <a:rPr lang="en-US" b="1" dirty="0">
                <a:latin typeface="Arial" panose="020B0604020202020204" pitchFamily="34" charset="0"/>
                <a:cs typeface="Arial" panose="020B0604020202020204" pitchFamily="34" charset="0"/>
              </a:rPr>
              <a:t>Estradiol levels may benefit episodic memory, semantic memory, verbal, and verbal learning in females only. </a:t>
            </a:r>
          </a:p>
          <a:p>
            <a:pPr marL="285750" indent="-285750">
              <a:buFont typeface="Wingdings" pitchFamily="2" charset="2"/>
              <a:buChar char="Ø"/>
            </a:pPr>
            <a:endParaRPr lang="en-US" b="1" dirty="0">
              <a:latin typeface="Arial" panose="020B0604020202020204" pitchFamily="34" charset="0"/>
              <a:cs typeface="Arial" panose="020B0604020202020204" pitchFamily="34" charset="0"/>
            </a:endParaRPr>
          </a:p>
          <a:p>
            <a:pPr marL="285750" indent="-285750">
              <a:buFont typeface="Wingdings" pitchFamily="2" charset="2"/>
              <a:buChar char="Ø"/>
            </a:pPr>
            <a:r>
              <a:rPr lang="en-US" b="1" dirty="0">
                <a:latin typeface="Arial" panose="020B0604020202020204" pitchFamily="34" charset="0"/>
                <a:cs typeface="Arial" panose="020B0604020202020204" pitchFamily="34" charset="0"/>
              </a:rPr>
              <a:t>The relationship between testosterone and cognitive function was mixed in both genders.  </a:t>
            </a:r>
          </a:p>
        </p:txBody>
      </p:sp>
      <p:sp>
        <p:nvSpPr>
          <p:cNvPr id="5" name="Rectangle 4">
            <a:extLst>
              <a:ext uri="{FF2B5EF4-FFF2-40B4-BE49-F238E27FC236}">
                <a16:creationId xmlns:a16="http://schemas.microsoft.com/office/drawing/2014/main" id="{B64E9F8F-E121-7142-84A4-468F2C204989}"/>
              </a:ext>
            </a:extLst>
          </p:cNvPr>
          <p:cNvSpPr/>
          <p:nvPr/>
        </p:nvSpPr>
        <p:spPr>
          <a:xfrm>
            <a:off x="1240746" y="1943944"/>
            <a:ext cx="6974105"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26 studies from 1997-2012 were included</a:t>
            </a:r>
          </a:p>
        </p:txBody>
      </p:sp>
    </p:spTree>
    <p:extLst>
      <p:ext uri="{BB962C8B-B14F-4D97-AF65-F5344CB8AC3E}">
        <p14:creationId xmlns:p14="http://schemas.microsoft.com/office/powerpoint/2010/main" val="2625157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8E819-05F6-2D44-8620-F45B05269C72}"/>
              </a:ext>
            </a:extLst>
          </p:cNvPr>
          <p:cNvSpPr/>
          <p:nvPr/>
        </p:nvSpPr>
        <p:spPr>
          <a:xfrm>
            <a:off x="1467982" y="810093"/>
            <a:ext cx="6121708"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Testosterone levels and cognition in elderly men</a:t>
            </a:r>
          </a:p>
        </p:txBody>
      </p:sp>
      <p:sp>
        <p:nvSpPr>
          <p:cNvPr id="7" name="Rectangle 6">
            <a:extLst>
              <a:ext uri="{FF2B5EF4-FFF2-40B4-BE49-F238E27FC236}">
                <a16:creationId xmlns:a16="http://schemas.microsoft.com/office/drawing/2014/main" id="{DD3736BA-78CE-C24A-B998-8313E5F224C3}"/>
              </a:ext>
            </a:extLst>
          </p:cNvPr>
          <p:cNvSpPr/>
          <p:nvPr/>
        </p:nvSpPr>
        <p:spPr>
          <a:xfrm>
            <a:off x="671466" y="7163018"/>
            <a:ext cx="4572000" cy="4247317"/>
          </a:xfrm>
          <a:prstGeom prst="rect">
            <a:avLst/>
          </a:prstGeom>
        </p:spPr>
        <p:txBody>
          <a:bodyPr>
            <a:spAutoFit/>
          </a:bodyPr>
          <a:lstStyle/>
          <a:p>
            <a:r>
              <a:rPr lang="en-US" dirty="0" err="1">
                <a:latin typeface="Helvetica" pitchFamily="2" charset="0"/>
              </a:rPr>
              <a:t>Positve</a:t>
            </a:r>
            <a:r>
              <a:rPr lang="en-US" dirty="0">
                <a:latin typeface="Helvetica" pitchFamily="2" charset="0"/>
              </a:rPr>
              <a:t> associations have been found between testosterone levels</a:t>
            </a:r>
          </a:p>
          <a:p>
            <a:r>
              <a:rPr lang="en-US" dirty="0">
                <a:latin typeface="Helvetica" pitchFamily="2" charset="0"/>
              </a:rPr>
              <a:t>and global cognition, memory, executive functions and spatial performance in observational studies.</a:t>
            </a:r>
          </a:p>
          <a:p>
            <a:r>
              <a:rPr lang="en-US" dirty="0">
                <a:latin typeface="Helvetica" pitchFamily="2" charset="0"/>
              </a:rPr>
              <a:t>However, non-significant associations were also reported. It may be that an optimal level of testosterone</a:t>
            </a:r>
          </a:p>
          <a:p>
            <a:r>
              <a:rPr lang="en-US" dirty="0">
                <a:latin typeface="Helvetica" pitchFamily="2" charset="0"/>
              </a:rPr>
              <a:t>exists at which some cognitive functions are improved. This may be modified with an older age, with a</a:t>
            </a:r>
          </a:p>
          <a:p>
            <a:r>
              <a:rPr lang="en-US" dirty="0">
                <a:latin typeface="Helvetica" pitchFamily="2" charset="0"/>
              </a:rPr>
              <a:t>shifting of the optimal testosterone curve to maintain cognition to the left and a lower optimal level thus</a:t>
            </a:r>
          </a:p>
          <a:p>
            <a:r>
              <a:rPr lang="en-US" dirty="0">
                <a:latin typeface="Helvetica" pitchFamily="2" charset="0"/>
              </a:rPr>
              <a:t>needed to be beneficial for the brain.</a:t>
            </a:r>
            <a:endParaRPr lang="en-US" dirty="0">
              <a:effectLst/>
              <a:latin typeface="Helvetica" pitchFamily="2" charset="0"/>
            </a:endParaRPr>
          </a:p>
        </p:txBody>
      </p:sp>
      <p:sp>
        <p:nvSpPr>
          <p:cNvPr id="8" name="Rectangle 7">
            <a:extLst>
              <a:ext uri="{FF2B5EF4-FFF2-40B4-BE49-F238E27FC236}">
                <a16:creationId xmlns:a16="http://schemas.microsoft.com/office/drawing/2014/main" id="{FC6BC4A9-566F-D941-B6D1-FDB3164D0C16}"/>
              </a:ext>
            </a:extLst>
          </p:cNvPr>
          <p:cNvSpPr/>
          <p:nvPr/>
        </p:nvSpPr>
        <p:spPr>
          <a:xfrm>
            <a:off x="823126" y="2298397"/>
            <a:ext cx="7411421" cy="2308324"/>
          </a:xfrm>
          <a:prstGeom prst="rect">
            <a:avLst/>
          </a:prstGeom>
        </p:spPr>
        <p:txBody>
          <a:bodyPr wrap="square">
            <a:spAutoFit/>
          </a:bodyPr>
          <a:lstStyle/>
          <a:p>
            <a:pPr marL="285750" indent="-285750">
              <a:buFont typeface="Wingdings" pitchFamily="2" charset="2"/>
              <a:buChar char="Ø"/>
            </a:pPr>
            <a:r>
              <a:rPr lang="en-US" b="1" dirty="0">
                <a:latin typeface="Arial" panose="020B0604020202020204" pitchFamily="34" charset="0"/>
                <a:cs typeface="Arial" panose="020B0604020202020204" pitchFamily="34" charset="0"/>
              </a:rPr>
              <a:t>The relationship between testosterone levels and cognitive functions may not be linear. </a:t>
            </a:r>
          </a:p>
          <a:p>
            <a:pPr marL="285750" indent="-285750">
              <a:buFont typeface="Wingdings" pitchFamily="2" charset="2"/>
              <a:buChar char="Ø"/>
            </a:pPr>
            <a:endParaRPr lang="en-US" b="1" dirty="0">
              <a:latin typeface="Arial" panose="020B0604020202020204" pitchFamily="34" charset="0"/>
              <a:cs typeface="Arial" panose="020B0604020202020204" pitchFamily="34" charset="0"/>
            </a:endParaRPr>
          </a:p>
          <a:p>
            <a:pPr marL="285750" indent="-285750">
              <a:buFont typeface="Wingdings" pitchFamily="2" charset="2"/>
              <a:buChar char="Ø"/>
            </a:pPr>
            <a:r>
              <a:rPr lang="en-US" b="1" dirty="0">
                <a:latin typeface="Arial" panose="020B0604020202020204" pitchFamily="34" charset="0"/>
                <a:cs typeface="Arial" panose="020B0604020202020204" pitchFamily="34" charset="0"/>
              </a:rPr>
              <a:t>There may be age dependent optimal testosterone levels that vary for different brain functions.  </a:t>
            </a:r>
          </a:p>
          <a:p>
            <a:pPr marL="285750" indent="-285750">
              <a:buFont typeface="Wingdings" pitchFamily="2" charset="2"/>
              <a:buChar char="Ø"/>
            </a:pPr>
            <a:endParaRPr lang="en-US" b="1" dirty="0">
              <a:latin typeface="Arial" panose="020B0604020202020204" pitchFamily="34" charset="0"/>
              <a:cs typeface="Arial" panose="020B0604020202020204" pitchFamily="34" charset="0"/>
            </a:endParaRPr>
          </a:p>
          <a:p>
            <a:pPr marL="285750" indent="-285750">
              <a:buFont typeface="Wingdings" pitchFamily="2" charset="2"/>
              <a:buChar char="Ø"/>
            </a:pPr>
            <a:r>
              <a:rPr lang="en-US" b="1" dirty="0">
                <a:latin typeface="Arial" panose="020B0604020202020204" pitchFamily="34" charset="0"/>
                <a:cs typeface="Arial" panose="020B0604020202020204" pitchFamily="34" charset="0"/>
              </a:rPr>
              <a:t>Optimal testosterone levels to maintain cognition may be related to age and the type of cognitive function.  </a:t>
            </a:r>
          </a:p>
        </p:txBody>
      </p:sp>
      <p:sp>
        <p:nvSpPr>
          <p:cNvPr id="9" name="TextBox 8">
            <a:extLst>
              <a:ext uri="{FF2B5EF4-FFF2-40B4-BE49-F238E27FC236}">
                <a16:creationId xmlns:a16="http://schemas.microsoft.com/office/drawing/2014/main" id="{4DD3CEB1-6432-FD4B-A51C-99B3E2EF8953}"/>
              </a:ext>
            </a:extLst>
          </p:cNvPr>
          <p:cNvSpPr txBox="1"/>
          <p:nvPr/>
        </p:nvSpPr>
        <p:spPr>
          <a:xfrm>
            <a:off x="2228623" y="1394489"/>
            <a:ext cx="460042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Holland, </a:t>
            </a:r>
            <a:r>
              <a:rPr lang="en-US" b="1" dirty="0" err="1">
                <a:latin typeface="Arial" panose="020B0604020202020204" pitchFamily="34" charset="0"/>
                <a:cs typeface="Arial" panose="020B0604020202020204" pitchFamily="34" charset="0"/>
              </a:rPr>
              <a:t>Bandelow</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Hogervorst</a:t>
            </a:r>
            <a:r>
              <a:rPr lang="en-US" b="1" dirty="0">
                <a:latin typeface="Arial" panose="020B0604020202020204" pitchFamily="34" charset="0"/>
                <a:cs typeface="Arial" panose="020B0604020202020204" pitchFamily="34" charset="0"/>
              </a:rPr>
              <a:t>, 2011</a:t>
            </a:r>
            <a:endParaRPr lang="en-US" dirty="0"/>
          </a:p>
        </p:txBody>
      </p:sp>
    </p:spTree>
    <p:extLst>
      <p:ext uri="{BB962C8B-B14F-4D97-AF65-F5344CB8AC3E}">
        <p14:creationId xmlns:p14="http://schemas.microsoft.com/office/powerpoint/2010/main" val="3608742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B91541-32D4-A34B-88DB-3870C6C2E6BF}"/>
              </a:ext>
            </a:extLst>
          </p:cNvPr>
          <p:cNvSpPr txBox="1"/>
          <p:nvPr/>
        </p:nvSpPr>
        <p:spPr>
          <a:xfrm>
            <a:off x="2400118" y="6217057"/>
            <a:ext cx="4043351" cy="400110"/>
          </a:xfrm>
          <a:prstGeom prst="rect">
            <a:avLst/>
          </a:prstGeom>
          <a:noFill/>
        </p:spPr>
        <p:txBody>
          <a:bodyPr wrap="none" rtlCol="0">
            <a:spAutoFit/>
          </a:bodyPr>
          <a:lstStyle/>
          <a:p>
            <a:r>
              <a:rPr lang="en-US" sz="2000" b="1" dirty="0" err="1">
                <a:latin typeface="Arial" panose="020B0604020202020204" pitchFamily="34" charset="0"/>
                <a:cs typeface="Arial" panose="020B0604020202020204" pitchFamily="34" charset="0"/>
              </a:rPr>
              <a:t>Leuner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Caponiti</a:t>
            </a:r>
            <a:r>
              <a:rPr lang="en-US" sz="2000" b="1" dirty="0">
                <a:latin typeface="Arial" panose="020B0604020202020204" pitchFamily="34" charset="0"/>
                <a:cs typeface="Arial" panose="020B0604020202020204" pitchFamily="34" charset="0"/>
              </a:rPr>
              <a:t>, &amp; Gould, 2012</a:t>
            </a:r>
          </a:p>
        </p:txBody>
      </p:sp>
      <p:sp>
        <p:nvSpPr>
          <p:cNvPr id="4" name="TextBox 3">
            <a:extLst>
              <a:ext uri="{FF2B5EF4-FFF2-40B4-BE49-F238E27FC236}">
                <a16:creationId xmlns:a16="http://schemas.microsoft.com/office/drawing/2014/main" id="{19174030-19CA-0D41-85D8-10DC16D39AA2}"/>
              </a:ext>
            </a:extLst>
          </p:cNvPr>
          <p:cNvSpPr txBox="1"/>
          <p:nvPr/>
        </p:nvSpPr>
        <p:spPr>
          <a:xfrm>
            <a:off x="1057092" y="298001"/>
            <a:ext cx="7581941"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Oxytocin has been linked to social behaviors such as mating and parenting (Neumann, 2009; Young &amp; Wang, 2004). </a:t>
            </a:r>
          </a:p>
        </p:txBody>
      </p:sp>
      <p:pic>
        <p:nvPicPr>
          <p:cNvPr id="5" name="Picture 4">
            <a:extLst>
              <a:ext uri="{FF2B5EF4-FFF2-40B4-BE49-F238E27FC236}">
                <a16:creationId xmlns:a16="http://schemas.microsoft.com/office/drawing/2014/main" id="{DF98D84E-2BD4-BA49-96AF-433272C30A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4968" y="2070708"/>
            <a:ext cx="6522300" cy="3900128"/>
          </a:xfrm>
          <a:prstGeom prst="rect">
            <a:avLst/>
          </a:prstGeom>
        </p:spPr>
      </p:pic>
      <p:sp>
        <p:nvSpPr>
          <p:cNvPr id="6" name="Rectangle 5">
            <a:extLst>
              <a:ext uri="{FF2B5EF4-FFF2-40B4-BE49-F238E27FC236}">
                <a16:creationId xmlns:a16="http://schemas.microsoft.com/office/drawing/2014/main" id="{433D0974-8880-5345-92B0-A4D29139A772}"/>
              </a:ext>
            </a:extLst>
          </p:cNvPr>
          <p:cNvSpPr/>
          <p:nvPr/>
        </p:nvSpPr>
        <p:spPr>
          <a:xfrm>
            <a:off x="2400118" y="1424377"/>
            <a:ext cx="4572000" cy="646331"/>
          </a:xfrm>
          <a:prstGeom prst="rect">
            <a:avLst/>
          </a:prstGeom>
        </p:spPr>
        <p:txBody>
          <a:bodyPr>
            <a:spAutoFit/>
          </a:bodyPr>
          <a:lstStyle/>
          <a:p>
            <a:r>
              <a:rPr lang="en-US" b="1" dirty="0">
                <a:latin typeface="Arial" panose="020B0604020202020204" pitchFamily="34" charset="0"/>
                <a:cs typeface="Arial" panose="020B0604020202020204" pitchFamily="34" charset="0"/>
              </a:rPr>
              <a:t>Micro-infusions of Oxytocin in one hemisphere and saline in the other</a:t>
            </a:r>
          </a:p>
        </p:txBody>
      </p:sp>
    </p:spTree>
    <p:extLst>
      <p:ext uri="{BB962C8B-B14F-4D97-AF65-F5344CB8AC3E}">
        <p14:creationId xmlns:p14="http://schemas.microsoft.com/office/powerpoint/2010/main" val="3850014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B0A108-651D-E34F-A13C-3B9FC97B0972}"/>
              </a:ext>
            </a:extLst>
          </p:cNvPr>
          <p:cNvSpPr txBox="1"/>
          <p:nvPr/>
        </p:nvSpPr>
        <p:spPr>
          <a:xfrm>
            <a:off x="3573657" y="5591710"/>
            <a:ext cx="204414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Owen et al., 2001</a:t>
            </a:r>
          </a:p>
        </p:txBody>
      </p:sp>
      <p:pic>
        <p:nvPicPr>
          <p:cNvPr id="3" name="Picture 2">
            <a:extLst>
              <a:ext uri="{FF2B5EF4-FFF2-40B4-BE49-F238E27FC236}">
                <a16:creationId xmlns:a16="http://schemas.microsoft.com/office/drawing/2014/main" id="{49434F26-0B36-F043-BDAA-2D9DB2B45878}"/>
              </a:ext>
            </a:extLst>
          </p:cNvPr>
          <p:cNvPicPr>
            <a:picLocks noChangeAspect="1"/>
          </p:cNvPicPr>
          <p:nvPr/>
        </p:nvPicPr>
        <p:blipFill>
          <a:blip r:embed="rId2"/>
          <a:stretch>
            <a:fillRect/>
          </a:stretch>
        </p:blipFill>
        <p:spPr>
          <a:xfrm>
            <a:off x="665081" y="1736118"/>
            <a:ext cx="7861300" cy="3594100"/>
          </a:xfrm>
          <a:prstGeom prst="rect">
            <a:avLst/>
          </a:prstGeom>
        </p:spPr>
      </p:pic>
      <p:sp>
        <p:nvSpPr>
          <p:cNvPr id="4" name="TextBox 3">
            <a:extLst>
              <a:ext uri="{FF2B5EF4-FFF2-40B4-BE49-F238E27FC236}">
                <a16:creationId xmlns:a16="http://schemas.microsoft.com/office/drawing/2014/main" id="{14CB7A58-2384-234E-8225-AB67683DEC55}"/>
              </a:ext>
            </a:extLst>
          </p:cNvPr>
          <p:cNvSpPr txBox="1"/>
          <p:nvPr/>
        </p:nvSpPr>
        <p:spPr>
          <a:xfrm>
            <a:off x="710154" y="766740"/>
            <a:ext cx="7771157"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Oxytocin enhances cortical information transfer while lowing background activity</a:t>
            </a:r>
          </a:p>
        </p:txBody>
      </p:sp>
    </p:spTree>
    <p:extLst>
      <p:ext uri="{BB962C8B-B14F-4D97-AF65-F5344CB8AC3E}">
        <p14:creationId xmlns:p14="http://schemas.microsoft.com/office/powerpoint/2010/main" val="253965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095922-84A0-344D-8409-7CCE09E3665F}"/>
              </a:ext>
            </a:extLst>
          </p:cNvPr>
          <p:cNvSpPr/>
          <p:nvPr/>
        </p:nvSpPr>
        <p:spPr>
          <a:xfrm>
            <a:off x="634620" y="1301168"/>
            <a:ext cx="7936174" cy="797078"/>
          </a:xfrm>
          <a:prstGeom prst="rect">
            <a:avLst/>
          </a:prstGeom>
        </p:spPr>
        <p:txBody>
          <a:bodyPr wrap="square">
            <a:spAutoFit/>
          </a:bodyPr>
          <a:lstStyle/>
          <a:p>
            <a:pPr fontAlgn="base">
              <a:lnSpc>
                <a:spcPct val="120000"/>
              </a:lnSpc>
            </a:pPr>
            <a:r>
              <a:rPr lang="en-US" sz="2000" b="1" dirty="0">
                <a:latin typeface="Arial" panose="020B0604020202020204" pitchFamily="34" charset="0"/>
                <a:cs typeface="Arial" panose="020B0604020202020204" pitchFamily="34" charset="0"/>
              </a:rPr>
              <a:t>Sexual activity and relationships are still important part of older adults’ lives (e.g., Lindau et al., 2007; Lee et al., 2016)</a:t>
            </a:r>
          </a:p>
        </p:txBody>
      </p:sp>
      <p:sp>
        <p:nvSpPr>
          <p:cNvPr id="3" name="Title 1">
            <a:extLst>
              <a:ext uri="{FF2B5EF4-FFF2-40B4-BE49-F238E27FC236}">
                <a16:creationId xmlns:a16="http://schemas.microsoft.com/office/drawing/2014/main" id="{B7985DB8-89D3-5A43-85A3-B0870D4FEBE7}"/>
              </a:ext>
            </a:extLst>
          </p:cNvPr>
          <p:cNvSpPr>
            <a:spLocks noGrp="1"/>
          </p:cNvSpPr>
          <p:nvPr>
            <p:ph type="title"/>
          </p:nvPr>
        </p:nvSpPr>
        <p:spPr>
          <a:xfrm>
            <a:off x="1846470" y="524741"/>
            <a:ext cx="5730837" cy="668560"/>
          </a:xfrm>
        </p:spPr>
        <p:txBody>
          <a:bodyPr>
            <a:normAutofit fontScale="90000"/>
          </a:bodyPr>
          <a:lstStyle/>
          <a:p>
            <a:pPr algn="ctr"/>
            <a:r>
              <a:rPr lang="en-US" sz="2400" b="1" u="sng" dirty="0">
                <a:latin typeface="Arial" charset="0"/>
                <a:ea typeface="Arial" charset="0"/>
                <a:cs typeface="Arial" charset="0"/>
              </a:rPr>
              <a:t>Sexual activities in the older population</a:t>
            </a:r>
          </a:p>
        </p:txBody>
      </p:sp>
      <p:sp>
        <p:nvSpPr>
          <p:cNvPr id="4" name="Rectangle 3">
            <a:extLst>
              <a:ext uri="{FF2B5EF4-FFF2-40B4-BE49-F238E27FC236}">
                <a16:creationId xmlns:a16="http://schemas.microsoft.com/office/drawing/2014/main" id="{D9F932BE-412D-0043-A267-913D22B35389}"/>
              </a:ext>
            </a:extLst>
          </p:cNvPr>
          <p:cNvSpPr/>
          <p:nvPr/>
        </p:nvSpPr>
        <p:spPr>
          <a:xfrm>
            <a:off x="6018661" y="3474508"/>
            <a:ext cx="2825699" cy="2056140"/>
          </a:xfrm>
          <a:prstGeom prst="rect">
            <a:avLst/>
          </a:prstGeom>
        </p:spPr>
        <p:txBody>
          <a:bodyPr wrap="square">
            <a:spAutoFit/>
          </a:bodyPr>
          <a:lstStyle/>
          <a:p>
            <a:pPr fontAlgn="base">
              <a:lnSpc>
                <a:spcPct val="120000"/>
              </a:lnSpc>
            </a:pPr>
            <a:r>
              <a:rPr lang="en-US" b="1" dirty="0">
                <a:latin typeface="Arial" panose="020B0604020202020204" pitchFamily="34" charset="0"/>
                <a:cs typeface="Arial" panose="020B0604020202020204" pitchFamily="34" charset="0"/>
              </a:rPr>
              <a:t>In the US, A national probability sample N=3005 Total</a:t>
            </a:r>
          </a:p>
          <a:p>
            <a:pPr fontAlgn="base">
              <a:lnSpc>
                <a:spcPct val="120000"/>
              </a:lnSpc>
            </a:pPr>
            <a:r>
              <a:rPr lang="en-US" b="1" dirty="0">
                <a:latin typeface="Arial" panose="020B0604020202020204" pitchFamily="34" charset="0"/>
                <a:cs typeface="Arial" panose="020B0604020202020204" pitchFamily="34" charset="0"/>
              </a:rPr>
              <a:t>N=1550 women </a:t>
            </a:r>
          </a:p>
          <a:p>
            <a:pPr fontAlgn="base">
              <a:lnSpc>
                <a:spcPct val="120000"/>
              </a:lnSpc>
            </a:pPr>
            <a:r>
              <a:rPr lang="en-US" b="1" dirty="0">
                <a:latin typeface="Arial" panose="020B0604020202020204" pitchFamily="34" charset="0"/>
                <a:cs typeface="Arial" panose="020B0604020202020204" pitchFamily="34" charset="0"/>
              </a:rPr>
              <a:t>N=1455 men </a:t>
            </a:r>
          </a:p>
          <a:p>
            <a:pPr fontAlgn="base">
              <a:lnSpc>
                <a:spcPct val="120000"/>
              </a:lnSpc>
            </a:pPr>
            <a:r>
              <a:rPr lang="en-US" b="1" dirty="0">
                <a:latin typeface="Arial" panose="020B0604020202020204" pitchFamily="34" charset="0"/>
                <a:cs typeface="Arial" panose="020B0604020202020204" pitchFamily="34" charset="0"/>
              </a:rPr>
              <a:t>Age range: 57-85 years</a:t>
            </a:r>
          </a:p>
        </p:txBody>
      </p:sp>
      <p:pic>
        <p:nvPicPr>
          <p:cNvPr id="5" name="Picture 4">
            <a:extLst>
              <a:ext uri="{FF2B5EF4-FFF2-40B4-BE49-F238E27FC236}">
                <a16:creationId xmlns:a16="http://schemas.microsoft.com/office/drawing/2014/main" id="{EC50B835-4A56-AA40-B3AC-85E7AD8D72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110" y="3125336"/>
            <a:ext cx="5342764" cy="3008513"/>
          </a:xfrm>
          <a:prstGeom prst="rect">
            <a:avLst/>
          </a:prstGeom>
        </p:spPr>
      </p:pic>
      <p:sp>
        <p:nvSpPr>
          <p:cNvPr id="8" name="Rectangle 7">
            <a:extLst>
              <a:ext uri="{FF2B5EF4-FFF2-40B4-BE49-F238E27FC236}">
                <a16:creationId xmlns:a16="http://schemas.microsoft.com/office/drawing/2014/main" id="{CF8A11DE-6BF4-D84C-B05D-97BD60882319}"/>
              </a:ext>
            </a:extLst>
          </p:cNvPr>
          <p:cNvSpPr/>
          <p:nvPr/>
        </p:nvSpPr>
        <p:spPr>
          <a:xfrm>
            <a:off x="3633484" y="6275735"/>
            <a:ext cx="2172390" cy="394147"/>
          </a:xfrm>
          <a:prstGeom prst="rect">
            <a:avLst/>
          </a:prstGeom>
        </p:spPr>
        <p:txBody>
          <a:bodyPr wrap="none">
            <a:spAutoFit/>
          </a:bodyPr>
          <a:lstStyle/>
          <a:p>
            <a:pPr fontAlgn="base">
              <a:lnSpc>
                <a:spcPct val="120000"/>
              </a:lnSpc>
            </a:pPr>
            <a:r>
              <a:rPr lang="en-US" b="1" dirty="0">
                <a:latin typeface="Arial" panose="020B0604020202020204" pitchFamily="34" charset="0"/>
                <a:cs typeface="Arial" panose="020B0604020202020204" pitchFamily="34" charset="0"/>
              </a:rPr>
              <a:t>Lindau et al., 2007</a:t>
            </a:r>
          </a:p>
        </p:txBody>
      </p:sp>
      <p:sp>
        <p:nvSpPr>
          <p:cNvPr id="10" name="Rectangle 9">
            <a:extLst>
              <a:ext uri="{FF2B5EF4-FFF2-40B4-BE49-F238E27FC236}">
                <a16:creationId xmlns:a16="http://schemas.microsoft.com/office/drawing/2014/main" id="{112C23C5-DD13-814A-927D-69C315A7B8D1}"/>
              </a:ext>
            </a:extLst>
          </p:cNvPr>
          <p:cNvSpPr/>
          <p:nvPr/>
        </p:nvSpPr>
        <p:spPr>
          <a:xfrm>
            <a:off x="1221164" y="2589303"/>
            <a:ext cx="6981447" cy="394147"/>
          </a:xfrm>
          <a:prstGeom prst="rect">
            <a:avLst/>
          </a:prstGeom>
        </p:spPr>
        <p:txBody>
          <a:bodyPr wrap="square">
            <a:spAutoFit/>
          </a:bodyPr>
          <a:lstStyle/>
          <a:p>
            <a:pPr fontAlgn="base">
              <a:lnSpc>
                <a:spcPct val="120000"/>
              </a:lnSpc>
            </a:pPr>
            <a:r>
              <a:rPr lang="en-US" b="1" dirty="0">
                <a:latin typeface="Arial" panose="020B0604020202020204" pitchFamily="34" charset="0"/>
                <a:cs typeface="Arial" panose="020B0604020202020204" pitchFamily="34" charset="0"/>
              </a:rPr>
              <a:t>% of respondents who were sexually active in previous year </a:t>
            </a:r>
          </a:p>
        </p:txBody>
      </p:sp>
    </p:spTree>
    <p:extLst>
      <p:ext uri="{BB962C8B-B14F-4D97-AF65-F5344CB8AC3E}">
        <p14:creationId xmlns:p14="http://schemas.microsoft.com/office/powerpoint/2010/main" val="1259815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446E7-651D-0345-8225-54D834911720}"/>
              </a:ext>
            </a:extLst>
          </p:cNvPr>
          <p:cNvSpPr txBox="1"/>
          <p:nvPr/>
        </p:nvSpPr>
        <p:spPr>
          <a:xfrm>
            <a:off x="2874461" y="668018"/>
            <a:ext cx="3138515"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Questions Remain</a:t>
            </a:r>
          </a:p>
        </p:txBody>
      </p:sp>
      <p:sp>
        <p:nvSpPr>
          <p:cNvPr id="3" name="TextBox 2">
            <a:extLst>
              <a:ext uri="{FF2B5EF4-FFF2-40B4-BE49-F238E27FC236}">
                <a16:creationId xmlns:a16="http://schemas.microsoft.com/office/drawing/2014/main" id="{3337FA60-0AB5-8B4A-B1A7-3DE6AC40F8E8}"/>
              </a:ext>
            </a:extLst>
          </p:cNvPr>
          <p:cNvSpPr txBox="1"/>
          <p:nvPr/>
        </p:nvSpPr>
        <p:spPr>
          <a:xfrm>
            <a:off x="1476704" y="1478697"/>
            <a:ext cx="5852144" cy="400110"/>
          </a:xfrm>
          <a:prstGeom prst="rect">
            <a:avLst/>
          </a:prstGeom>
          <a:noFill/>
        </p:spPr>
        <p:txBody>
          <a:bodyPr wrap="square" rtlCol="0">
            <a:spAutoFit/>
          </a:bodyPr>
          <a:lstStyle/>
          <a:p>
            <a:pPr marL="342900" indent="-342900">
              <a:buFont typeface="Wingdings" pitchFamily="2" charset="2"/>
              <a:buChar char="Ø"/>
            </a:pPr>
            <a:r>
              <a:rPr lang="en-US" sz="2000" b="1" dirty="0">
                <a:latin typeface="Arial" panose="020B0604020202020204" pitchFamily="34" charset="0"/>
                <a:cs typeface="Arial" panose="020B0604020202020204" pitchFamily="34" charset="0"/>
              </a:rPr>
              <a:t>From animal models to human behaviors</a:t>
            </a:r>
          </a:p>
        </p:txBody>
      </p:sp>
      <p:sp>
        <p:nvSpPr>
          <p:cNvPr id="4" name="TextBox 3">
            <a:extLst>
              <a:ext uri="{FF2B5EF4-FFF2-40B4-BE49-F238E27FC236}">
                <a16:creationId xmlns:a16="http://schemas.microsoft.com/office/drawing/2014/main" id="{5513C190-2F14-C846-8395-C61E324CE22B}"/>
              </a:ext>
            </a:extLst>
          </p:cNvPr>
          <p:cNvSpPr txBox="1"/>
          <p:nvPr/>
        </p:nvSpPr>
        <p:spPr>
          <a:xfrm>
            <a:off x="1476704" y="2272541"/>
            <a:ext cx="5852144" cy="400110"/>
          </a:xfrm>
          <a:prstGeom prst="rect">
            <a:avLst/>
          </a:prstGeom>
          <a:noFill/>
        </p:spPr>
        <p:txBody>
          <a:bodyPr wrap="square" rtlCol="0">
            <a:spAutoFit/>
          </a:bodyPr>
          <a:lstStyle/>
          <a:p>
            <a:pPr marL="342900" indent="-342900">
              <a:buFont typeface="Wingdings" pitchFamily="2" charset="2"/>
              <a:buChar char="Ø"/>
            </a:pPr>
            <a:r>
              <a:rPr lang="en-US" sz="2000" b="1" dirty="0">
                <a:latin typeface="Arial" panose="020B0604020202020204" pitchFamily="34" charset="0"/>
                <a:cs typeface="Arial" panose="020B0604020202020204" pitchFamily="34" charset="0"/>
              </a:rPr>
              <a:t>Adulthood versus Older adulthood</a:t>
            </a:r>
          </a:p>
        </p:txBody>
      </p:sp>
      <p:sp>
        <p:nvSpPr>
          <p:cNvPr id="5" name="TextBox 4">
            <a:extLst>
              <a:ext uri="{FF2B5EF4-FFF2-40B4-BE49-F238E27FC236}">
                <a16:creationId xmlns:a16="http://schemas.microsoft.com/office/drawing/2014/main" id="{F8DFFC82-9AC8-454C-8074-59ED118A65E6}"/>
              </a:ext>
            </a:extLst>
          </p:cNvPr>
          <p:cNvSpPr txBox="1"/>
          <p:nvPr/>
        </p:nvSpPr>
        <p:spPr>
          <a:xfrm>
            <a:off x="1476704" y="3066385"/>
            <a:ext cx="5852144" cy="400110"/>
          </a:xfrm>
          <a:prstGeom prst="rect">
            <a:avLst/>
          </a:prstGeom>
          <a:noFill/>
        </p:spPr>
        <p:txBody>
          <a:bodyPr wrap="square" rtlCol="0">
            <a:spAutoFit/>
          </a:bodyPr>
          <a:lstStyle/>
          <a:p>
            <a:pPr marL="342900" indent="-342900">
              <a:buFont typeface="Wingdings" pitchFamily="2" charset="2"/>
              <a:buChar char="Ø"/>
            </a:pPr>
            <a:r>
              <a:rPr lang="en-US" sz="2000" b="1" dirty="0">
                <a:latin typeface="Arial" panose="020B0604020202020204" pitchFamily="34" charset="0"/>
                <a:cs typeface="Arial" panose="020B0604020202020204" pitchFamily="34" charset="0"/>
              </a:rPr>
              <a:t>From basic research to practice</a:t>
            </a:r>
          </a:p>
        </p:txBody>
      </p:sp>
      <p:pic>
        <p:nvPicPr>
          <p:cNvPr id="6" name="Picture 5">
            <a:extLst>
              <a:ext uri="{FF2B5EF4-FFF2-40B4-BE49-F238E27FC236}">
                <a16:creationId xmlns:a16="http://schemas.microsoft.com/office/drawing/2014/main" id="{5BBFC642-A8D9-1E44-9FA4-C8525EE2054E}"/>
              </a:ext>
            </a:extLst>
          </p:cNvPr>
          <p:cNvPicPr>
            <a:picLocks noChangeAspect="1"/>
          </p:cNvPicPr>
          <p:nvPr/>
        </p:nvPicPr>
        <p:blipFill>
          <a:blip r:embed="rId2"/>
          <a:stretch>
            <a:fillRect/>
          </a:stretch>
        </p:blipFill>
        <p:spPr>
          <a:xfrm>
            <a:off x="4834592" y="3679946"/>
            <a:ext cx="3789469" cy="2854196"/>
          </a:xfrm>
          <a:prstGeom prst="rect">
            <a:avLst/>
          </a:prstGeom>
        </p:spPr>
      </p:pic>
    </p:spTree>
    <p:extLst>
      <p:ext uri="{BB962C8B-B14F-4D97-AF65-F5344CB8AC3E}">
        <p14:creationId xmlns:p14="http://schemas.microsoft.com/office/powerpoint/2010/main" val="1395180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98503" y="1414568"/>
            <a:ext cx="5071076" cy="3159031"/>
          </a:xfrm>
          <a:prstGeom prst="rect">
            <a:avLst/>
          </a:prstGeom>
        </p:spPr>
      </p:pic>
      <p:sp>
        <p:nvSpPr>
          <p:cNvPr id="4" name="Content Placeholder 3"/>
          <p:cNvSpPr>
            <a:spLocks noGrp="1"/>
          </p:cNvSpPr>
          <p:nvPr>
            <p:ph idx="1"/>
          </p:nvPr>
        </p:nvSpPr>
        <p:spPr>
          <a:xfrm>
            <a:off x="1109700" y="677737"/>
            <a:ext cx="7158999" cy="546873"/>
          </a:xfrm>
        </p:spPr>
        <p:txBody>
          <a:bodyPr>
            <a:normAutofit fontScale="92500"/>
          </a:bodyPr>
          <a:lstStyle/>
          <a:p>
            <a:pPr marL="0" indent="0">
              <a:buNone/>
            </a:pPr>
            <a:r>
              <a:rPr lang="en-US" sz="2400" b="1" dirty="0">
                <a:latin typeface="Arial" charset="0"/>
                <a:ea typeface="Arial" charset="0"/>
                <a:cs typeface="Arial" charset="0"/>
              </a:rPr>
              <a:t>A lot of thinking and a lot of research are needed!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0623" y="3661861"/>
            <a:ext cx="3237911" cy="2454734"/>
          </a:xfrm>
          <a:prstGeom prst="rect">
            <a:avLst/>
          </a:prstGeom>
        </p:spPr>
      </p:pic>
    </p:spTree>
    <p:extLst>
      <p:ext uri="{BB962C8B-B14F-4D97-AF65-F5344CB8AC3E}">
        <p14:creationId xmlns:p14="http://schemas.microsoft.com/office/powerpoint/2010/main" val="269408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932BE-412D-0043-A267-913D22B35389}"/>
              </a:ext>
            </a:extLst>
          </p:cNvPr>
          <p:cNvSpPr/>
          <p:nvPr/>
        </p:nvSpPr>
        <p:spPr>
          <a:xfrm>
            <a:off x="6191753" y="1667386"/>
            <a:ext cx="2825699" cy="2056140"/>
          </a:xfrm>
          <a:prstGeom prst="rect">
            <a:avLst/>
          </a:prstGeom>
        </p:spPr>
        <p:txBody>
          <a:bodyPr wrap="square">
            <a:spAutoFit/>
          </a:bodyPr>
          <a:lstStyle/>
          <a:p>
            <a:pPr fontAlgn="base">
              <a:lnSpc>
                <a:spcPct val="120000"/>
              </a:lnSpc>
            </a:pPr>
            <a:r>
              <a:rPr lang="en-US" b="1" dirty="0">
                <a:latin typeface="Arial" panose="020B0604020202020204" pitchFamily="34" charset="0"/>
                <a:cs typeface="Arial" panose="020B0604020202020204" pitchFamily="34" charset="0"/>
              </a:rPr>
              <a:t>In the US, A national probability sample N=3005 Total</a:t>
            </a:r>
          </a:p>
          <a:p>
            <a:pPr fontAlgn="base">
              <a:lnSpc>
                <a:spcPct val="120000"/>
              </a:lnSpc>
            </a:pPr>
            <a:r>
              <a:rPr lang="en-US" b="1" dirty="0">
                <a:latin typeface="Arial" panose="020B0604020202020204" pitchFamily="34" charset="0"/>
                <a:cs typeface="Arial" panose="020B0604020202020204" pitchFamily="34" charset="0"/>
              </a:rPr>
              <a:t>N=1550 women </a:t>
            </a:r>
          </a:p>
          <a:p>
            <a:pPr fontAlgn="base">
              <a:lnSpc>
                <a:spcPct val="120000"/>
              </a:lnSpc>
            </a:pPr>
            <a:r>
              <a:rPr lang="en-US" b="1" dirty="0">
                <a:latin typeface="Arial" panose="020B0604020202020204" pitchFamily="34" charset="0"/>
                <a:cs typeface="Arial" panose="020B0604020202020204" pitchFamily="34" charset="0"/>
              </a:rPr>
              <a:t>N=1455 men </a:t>
            </a:r>
          </a:p>
          <a:p>
            <a:pPr fontAlgn="base">
              <a:lnSpc>
                <a:spcPct val="120000"/>
              </a:lnSpc>
            </a:pPr>
            <a:r>
              <a:rPr lang="en-US" b="1" dirty="0">
                <a:latin typeface="Arial" panose="020B0604020202020204" pitchFamily="34" charset="0"/>
                <a:cs typeface="Arial" panose="020B0604020202020204" pitchFamily="34" charset="0"/>
              </a:rPr>
              <a:t>Age range: 57-85 years</a:t>
            </a:r>
          </a:p>
        </p:txBody>
      </p:sp>
      <p:sp>
        <p:nvSpPr>
          <p:cNvPr id="8" name="Rectangle 7">
            <a:extLst>
              <a:ext uri="{FF2B5EF4-FFF2-40B4-BE49-F238E27FC236}">
                <a16:creationId xmlns:a16="http://schemas.microsoft.com/office/drawing/2014/main" id="{CF8A11DE-6BF4-D84C-B05D-97BD60882319}"/>
              </a:ext>
            </a:extLst>
          </p:cNvPr>
          <p:cNvSpPr/>
          <p:nvPr/>
        </p:nvSpPr>
        <p:spPr>
          <a:xfrm>
            <a:off x="3652989" y="4690572"/>
            <a:ext cx="2172390" cy="394147"/>
          </a:xfrm>
          <a:prstGeom prst="rect">
            <a:avLst/>
          </a:prstGeom>
        </p:spPr>
        <p:txBody>
          <a:bodyPr wrap="none">
            <a:spAutoFit/>
          </a:bodyPr>
          <a:lstStyle/>
          <a:p>
            <a:pPr fontAlgn="base">
              <a:lnSpc>
                <a:spcPct val="120000"/>
              </a:lnSpc>
            </a:pPr>
            <a:r>
              <a:rPr lang="en-US" b="1" dirty="0">
                <a:latin typeface="Arial" panose="020B0604020202020204" pitchFamily="34" charset="0"/>
                <a:cs typeface="Arial" panose="020B0604020202020204" pitchFamily="34" charset="0"/>
              </a:rPr>
              <a:t>Lindau et al., 2007</a:t>
            </a:r>
          </a:p>
        </p:txBody>
      </p:sp>
      <p:pic>
        <p:nvPicPr>
          <p:cNvPr id="11" name="Picture 10">
            <a:extLst>
              <a:ext uri="{FF2B5EF4-FFF2-40B4-BE49-F238E27FC236}">
                <a16:creationId xmlns:a16="http://schemas.microsoft.com/office/drawing/2014/main" id="{92BA4C62-3C77-464F-85ED-1A09CA18F9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928" y="1478937"/>
            <a:ext cx="5370395" cy="3108341"/>
          </a:xfrm>
          <a:prstGeom prst="rect">
            <a:avLst/>
          </a:prstGeom>
        </p:spPr>
      </p:pic>
      <p:sp>
        <p:nvSpPr>
          <p:cNvPr id="6" name="TextBox 5">
            <a:extLst>
              <a:ext uri="{FF2B5EF4-FFF2-40B4-BE49-F238E27FC236}">
                <a16:creationId xmlns:a16="http://schemas.microsoft.com/office/drawing/2014/main" id="{98D1ECBD-3F7C-BE41-B6CA-1E88A3C100A1}"/>
              </a:ext>
            </a:extLst>
          </p:cNvPr>
          <p:cNvSpPr txBox="1"/>
          <p:nvPr/>
        </p:nvSpPr>
        <p:spPr>
          <a:xfrm>
            <a:off x="1415020" y="926055"/>
            <a:ext cx="642996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 of people who are in a spousal or intimate relationship</a:t>
            </a:r>
          </a:p>
        </p:txBody>
      </p:sp>
    </p:spTree>
    <p:extLst>
      <p:ext uri="{BB962C8B-B14F-4D97-AF65-F5344CB8AC3E}">
        <p14:creationId xmlns:p14="http://schemas.microsoft.com/office/powerpoint/2010/main" val="96302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932BE-412D-0043-A267-913D22B35389}"/>
              </a:ext>
            </a:extLst>
          </p:cNvPr>
          <p:cNvSpPr/>
          <p:nvPr/>
        </p:nvSpPr>
        <p:spPr>
          <a:xfrm>
            <a:off x="6205400" y="1827158"/>
            <a:ext cx="2825699" cy="2056140"/>
          </a:xfrm>
          <a:prstGeom prst="rect">
            <a:avLst/>
          </a:prstGeom>
        </p:spPr>
        <p:txBody>
          <a:bodyPr wrap="square">
            <a:spAutoFit/>
          </a:bodyPr>
          <a:lstStyle/>
          <a:p>
            <a:pPr fontAlgn="base">
              <a:lnSpc>
                <a:spcPct val="120000"/>
              </a:lnSpc>
            </a:pPr>
            <a:r>
              <a:rPr lang="en-US" b="1" dirty="0">
                <a:latin typeface="Arial" panose="020B0604020202020204" pitchFamily="34" charset="0"/>
                <a:cs typeface="Arial" panose="020B0604020202020204" pitchFamily="34" charset="0"/>
              </a:rPr>
              <a:t>In the US, A national probability sample N=3005 Total</a:t>
            </a:r>
          </a:p>
          <a:p>
            <a:pPr fontAlgn="base">
              <a:lnSpc>
                <a:spcPct val="120000"/>
              </a:lnSpc>
            </a:pPr>
            <a:r>
              <a:rPr lang="en-US" b="1" dirty="0">
                <a:latin typeface="Arial" panose="020B0604020202020204" pitchFamily="34" charset="0"/>
                <a:cs typeface="Arial" panose="020B0604020202020204" pitchFamily="34" charset="0"/>
              </a:rPr>
              <a:t>N=1550 women </a:t>
            </a:r>
          </a:p>
          <a:p>
            <a:pPr fontAlgn="base">
              <a:lnSpc>
                <a:spcPct val="120000"/>
              </a:lnSpc>
            </a:pPr>
            <a:r>
              <a:rPr lang="en-US" b="1" dirty="0">
                <a:latin typeface="Arial" panose="020B0604020202020204" pitchFamily="34" charset="0"/>
                <a:cs typeface="Arial" panose="020B0604020202020204" pitchFamily="34" charset="0"/>
              </a:rPr>
              <a:t>N=1455 men </a:t>
            </a:r>
          </a:p>
          <a:p>
            <a:pPr fontAlgn="base">
              <a:lnSpc>
                <a:spcPct val="120000"/>
              </a:lnSpc>
            </a:pPr>
            <a:r>
              <a:rPr lang="en-US" b="1" dirty="0">
                <a:latin typeface="Arial" panose="020B0604020202020204" pitchFamily="34" charset="0"/>
                <a:cs typeface="Arial" panose="020B0604020202020204" pitchFamily="34" charset="0"/>
              </a:rPr>
              <a:t>Age range: 57-85 years</a:t>
            </a:r>
          </a:p>
        </p:txBody>
      </p:sp>
      <p:pic>
        <p:nvPicPr>
          <p:cNvPr id="9" name="Picture 8">
            <a:extLst>
              <a:ext uri="{FF2B5EF4-FFF2-40B4-BE49-F238E27FC236}">
                <a16:creationId xmlns:a16="http://schemas.microsoft.com/office/drawing/2014/main" id="{3F317A80-4C75-F948-AE42-065458BE2C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8194" y="1591987"/>
            <a:ext cx="5126572" cy="3011441"/>
          </a:xfrm>
          <a:prstGeom prst="rect">
            <a:avLst/>
          </a:prstGeom>
        </p:spPr>
      </p:pic>
      <p:sp>
        <p:nvSpPr>
          <p:cNvPr id="6" name="TextBox 5">
            <a:extLst>
              <a:ext uri="{FF2B5EF4-FFF2-40B4-BE49-F238E27FC236}">
                <a16:creationId xmlns:a16="http://schemas.microsoft.com/office/drawing/2014/main" id="{98D1ECBD-3F7C-BE41-B6CA-1E88A3C100A1}"/>
              </a:ext>
            </a:extLst>
          </p:cNvPr>
          <p:cNvSpPr txBox="1"/>
          <p:nvPr/>
        </p:nvSpPr>
        <p:spPr>
          <a:xfrm>
            <a:off x="1442314" y="930553"/>
            <a:ext cx="642996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 of people who are in a spousal or intimate relationship</a:t>
            </a:r>
          </a:p>
        </p:txBody>
      </p:sp>
      <p:sp>
        <p:nvSpPr>
          <p:cNvPr id="8" name="Rectangle 7">
            <a:extLst>
              <a:ext uri="{FF2B5EF4-FFF2-40B4-BE49-F238E27FC236}">
                <a16:creationId xmlns:a16="http://schemas.microsoft.com/office/drawing/2014/main" id="{CF8A11DE-6BF4-D84C-B05D-97BD60882319}"/>
              </a:ext>
            </a:extLst>
          </p:cNvPr>
          <p:cNvSpPr/>
          <p:nvPr/>
        </p:nvSpPr>
        <p:spPr>
          <a:xfrm>
            <a:off x="3879122" y="4818300"/>
            <a:ext cx="2172390" cy="394147"/>
          </a:xfrm>
          <a:prstGeom prst="rect">
            <a:avLst/>
          </a:prstGeom>
        </p:spPr>
        <p:txBody>
          <a:bodyPr wrap="none">
            <a:spAutoFit/>
          </a:bodyPr>
          <a:lstStyle/>
          <a:p>
            <a:pPr fontAlgn="base">
              <a:lnSpc>
                <a:spcPct val="120000"/>
              </a:lnSpc>
            </a:pPr>
            <a:r>
              <a:rPr lang="en-US" b="1" dirty="0">
                <a:latin typeface="Arial" panose="020B0604020202020204" pitchFamily="34" charset="0"/>
                <a:cs typeface="Arial" panose="020B0604020202020204" pitchFamily="34" charset="0"/>
              </a:rPr>
              <a:t>Lindau et al., 2007</a:t>
            </a:r>
          </a:p>
        </p:txBody>
      </p:sp>
    </p:spTree>
    <p:extLst>
      <p:ext uri="{BB962C8B-B14F-4D97-AF65-F5344CB8AC3E}">
        <p14:creationId xmlns:p14="http://schemas.microsoft.com/office/powerpoint/2010/main" val="117182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095922-84A0-344D-8409-7CCE09E3665F}"/>
              </a:ext>
            </a:extLst>
          </p:cNvPr>
          <p:cNvSpPr/>
          <p:nvPr/>
        </p:nvSpPr>
        <p:spPr>
          <a:xfrm>
            <a:off x="3375470" y="919031"/>
            <a:ext cx="2449774" cy="427681"/>
          </a:xfrm>
          <a:prstGeom prst="rect">
            <a:avLst/>
          </a:prstGeom>
        </p:spPr>
        <p:txBody>
          <a:bodyPr wrap="square">
            <a:spAutoFit/>
          </a:bodyPr>
          <a:lstStyle/>
          <a:p>
            <a:pPr fontAlgn="base">
              <a:lnSpc>
                <a:spcPct val="120000"/>
              </a:lnSpc>
            </a:pPr>
            <a:r>
              <a:rPr lang="en-US" sz="2000" b="1" dirty="0">
                <a:latin typeface="Arial" panose="020B0604020202020204" pitchFamily="34" charset="0"/>
                <a:cs typeface="Arial" panose="020B0604020202020204" pitchFamily="34" charset="0"/>
              </a:rPr>
              <a:t>Lindau et al., 2007</a:t>
            </a:r>
          </a:p>
        </p:txBody>
      </p:sp>
      <p:graphicFrame>
        <p:nvGraphicFramePr>
          <p:cNvPr id="8" name="Table 7">
            <a:extLst>
              <a:ext uri="{FF2B5EF4-FFF2-40B4-BE49-F238E27FC236}">
                <a16:creationId xmlns:a16="http://schemas.microsoft.com/office/drawing/2014/main" id="{7CFE4B5A-8860-824D-8762-44F2FC4C22A9}"/>
              </a:ext>
            </a:extLst>
          </p:cNvPr>
          <p:cNvGraphicFramePr>
            <a:graphicFrameLocks noGrp="1"/>
          </p:cNvGraphicFramePr>
          <p:nvPr>
            <p:extLst>
              <p:ext uri="{D42A27DB-BD31-4B8C-83A1-F6EECF244321}">
                <p14:modId xmlns:p14="http://schemas.microsoft.com/office/powerpoint/2010/main" val="3129890867"/>
              </p:ext>
            </p:extLst>
          </p:nvPr>
        </p:nvGraphicFramePr>
        <p:xfrm>
          <a:off x="648268" y="1751413"/>
          <a:ext cx="8286314" cy="3509010"/>
        </p:xfrm>
        <a:graphic>
          <a:graphicData uri="http://schemas.openxmlformats.org/drawingml/2006/table">
            <a:tbl>
              <a:tblPr firstRow="1" firstCol="1" bandRow="1">
                <a:tableStyleId>{5C22544A-7EE6-4342-B048-85BDC9FD1C3A}</a:tableStyleId>
              </a:tblPr>
              <a:tblGrid>
                <a:gridCol w="1671852">
                  <a:extLst>
                    <a:ext uri="{9D8B030D-6E8A-4147-A177-3AD203B41FA5}">
                      <a16:colId xmlns:a16="http://schemas.microsoft.com/office/drawing/2014/main" val="3703629853"/>
                    </a:ext>
                  </a:extLst>
                </a:gridCol>
                <a:gridCol w="1614282">
                  <a:extLst>
                    <a:ext uri="{9D8B030D-6E8A-4147-A177-3AD203B41FA5}">
                      <a16:colId xmlns:a16="http://schemas.microsoft.com/office/drawing/2014/main" val="3172164089"/>
                    </a:ext>
                  </a:extLst>
                </a:gridCol>
                <a:gridCol w="761840">
                  <a:extLst>
                    <a:ext uri="{9D8B030D-6E8A-4147-A177-3AD203B41FA5}">
                      <a16:colId xmlns:a16="http://schemas.microsoft.com/office/drawing/2014/main" val="81446308"/>
                    </a:ext>
                  </a:extLst>
                </a:gridCol>
                <a:gridCol w="761840">
                  <a:extLst>
                    <a:ext uri="{9D8B030D-6E8A-4147-A177-3AD203B41FA5}">
                      <a16:colId xmlns:a16="http://schemas.microsoft.com/office/drawing/2014/main" val="3371179947"/>
                    </a:ext>
                  </a:extLst>
                </a:gridCol>
                <a:gridCol w="764236">
                  <a:extLst>
                    <a:ext uri="{9D8B030D-6E8A-4147-A177-3AD203B41FA5}">
                      <a16:colId xmlns:a16="http://schemas.microsoft.com/office/drawing/2014/main" val="1354749445"/>
                    </a:ext>
                  </a:extLst>
                </a:gridCol>
                <a:gridCol w="1146260">
                  <a:extLst>
                    <a:ext uri="{9D8B030D-6E8A-4147-A177-3AD203B41FA5}">
                      <a16:colId xmlns:a16="http://schemas.microsoft.com/office/drawing/2014/main" val="1911864091"/>
                    </a:ext>
                  </a:extLst>
                </a:gridCol>
                <a:gridCol w="599729">
                  <a:extLst>
                    <a:ext uri="{9D8B030D-6E8A-4147-A177-3AD203B41FA5}">
                      <a16:colId xmlns:a16="http://schemas.microsoft.com/office/drawing/2014/main" val="1405155071"/>
                    </a:ext>
                  </a:extLst>
                </a:gridCol>
                <a:gridCol w="118189">
                  <a:extLst>
                    <a:ext uri="{9D8B030D-6E8A-4147-A177-3AD203B41FA5}">
                      <a16:colId xmlns:a16="http://schemas.microsoft.com/office/drawing/2014/main" val="3302212042"/>
                    </a:ext>
                  </a:extLst>
                </a:gridCol>
                <a:gridCol w="848086">
                  <a:extLst>
                    <a:ext uri="{9D8B030D-6E8A-4147-A177-3AD203B41FA5}">
                      <a16:colId xmlns:a16="http://schemas.microsoft.com/office/drawing/2014/main" val="3654435480"/>
                    </a:ext>
                  </a:extLst>
                </a:gridCol>
              </a:tblGrid>
              <a:tr h="345440">
                <a:tc>
                  <a:txBody>
                    <a:bodyPr/>
                    <a:lstStyle/>
                    <a:p>
                      <a:pPr marL="0" marR="0" algn="ctr">
                        <a:spcBef>
                          <a:spcPts val="1200"/>
                        </a:spcBef>
                        <a:spcAft>
                          <a:spcPts val="0"/>
                        </a:spcAft>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Respondents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Age Group</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Self-Rated Health Status</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1876433"/>
                  </a:ext>
                </a:extLst>
              </a:tr>
              <a:tr h="345440">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 </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57-64</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65-74</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75-85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400" b="1" dirty="0">
                          <a:effectLst/>
                          <a:latin typeface="Arial" panose="020B0604020202020204" pitchFamily="34" charset="0"/>
                          <a:cs typeface="Arial" panose="020B0604020202020204" pitchFamily="34" charset="0"/>
                        </a:rPr>
                        <a:t>Excellent </a:t>
                      </a:r>
                    </a:p>
                    <a:p>
                      <a:pPr marL="0" marR="0" algn="ctr">
                        <a:spcBef>
                          <a:spcPts val="1200"/>
                        </a:spcBef>
                        <a:spcAft>
                          <a:spcPts val="0"/>
                        </a:spcAft>
                      </a:pPr>
                      <a:r>
                        <a:rPr lang="en-US" sz="1400" b="1" dirty="0">
                          <a:effectLst/>
                          <a:latin typeface="Arial" panose="020B0604020202020204" pitchFamily="34" charset="0"/>
                          <a:cs typeface="Arial" panose="020B0604020202020204" pitchFamily="34" charset="0"/>
                        </a:rPr>
                        <a:t>Very Good</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spcBef>
                          <a:spcPts val="1200"/>
                        </a:spcBef>
                        <a:spcAft>
                          <a:spcPts val="0"/>
                        </a:spcAft>
                      </a:pPr>
                      <a:r>
                        <a:rPr lang="en-US" sz="1400" b="1" dirty="0">
                          <a:effectLst/>
                          <a:latin typeface="Arial" panose="020B0604020202020204" pitchFamily="34" charset="0"/>
                          <a:cs typeface="Arial" panose="020B0604020202020204" pitchFamily="34" charset="0"/>
                        </a:rPr>
                        <a:t>Good</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spcBef>
                          <a:spcPts val="1200"/>
                        </a:spcBef>
                        <a:spcAft>
                          <a:spcPts val="0"/>
                        </a:spcAft>
                      </a:pPr>
                      <a:r>
                        <a:rPr lang="en-US" sz="1400" b="1" dirty="0">
                          <a:effectLst/>
                          <a:latin typeface="Arial" panose="020B0604020202020204" pitchFamily="34" charset="0"/>
                          <a:cs typeface="Arial" panose="020B0604020202020204" pitchFamily="34" charset="0"/>
                        </a:rPr>
                        <a:t>Fair</a:t>
                      </a:r>
                    </a:p>
                    <a:p>
                      <a:pPr marL="0" marR="0" algn="ctr">
                        <a:spcBef>
                          <a:spcPts val="1200"/>
                        </a:spcBef>
                        <a:spcAft>
                          <a:spcPts val="0"/>
                        </a:spcAft>
                      </a:pPr>
                      <a:r>
                        <a:rPr lang="en-US" sz="1400" b="1" dirty="0">
                          <a:effectLst/>
                          <a:latin typeface="Arial" panose="020B0604020202020204" pitchFamily="34" charset="0"/>
                          <a:cs typeface="Arial" panose="020B0604020202020204" pitchFamily="34" charset="0"/>
                        </a:rPr>
                        <a:t>Poor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01470613"/>
                  </a:ext>
                </a:extLst>
              </a:tr>
              <a:tr h="670560">
                <a:tc gridSpan="9">
                  <a:txBody>
                    <a:bodyPr/>
                    <a:lstStyle/>
                    <a:p>
                      <a:pPr marL="0" marR="0" algn="ctr">
                        <a:spcBef>
                          <a:spcPts val="1800"/>
                        </a:spcBef>
                        <a:spcAft>
                          <a:spcPts val="0"/>
                        </a:spcAft>
                      </a:pPr>
                      <a:r>
                        <a:rPr lang="en-US" sz="1800" b="1" dirty="0">
                          <a:effectLst/>
                          <a:latin typeface="Arial" panose="020B0604020202020204" pitchFamily="34" charset="0"/>
                          <a:cs typeface="Arial" panose="020B0604020202020204" pitchFamily="34" charset="0"/>
                        </a:rPr>
                        <a:t>Sexual activity with a partner</a:t>
                      </a:r>
                    </a:p>
                    <a:p>
                      <a:pPr marL="0" marR="0" algn="ctr">
                        <a:spcBef>
                          <a:spcPts val="600"/>
                        </a:spcBef>
                        <a:spcAft>
                          <a:spcPts val="0"/>
                        </a:spcAft>
                      </a:pPr>
                      <a:r>
                        <a:rPr lang="en-US" sz="1800" b="1" dirty="0">
                          <a:effectLst/>
                          <a:latin typeface="Arial" panose="020B0604020202020204" pitchFamily="34" charset="0"/>
                          <a:cs typeface="Arial" panose="020B0604020202020204" pitchFamily="34" charset="0"/>
                        </a:rPr>
                        <a:t>In previous 12 months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6829503"/>
                  </a:ext>
                </a:extLst>
              </a:tr>
              <a:tr h="345440">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Men</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N=1385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83.7</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67.0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38.5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81.3</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dirty="0">
                          <a:effectLst/>
                          <a:latin typeface="Arial" panose="020B0604020202020204" pitchFamily="34" charset="0"/>
                          <a:cs typeface="Arial" panose="020B0604020202020204" pitchFamily="34" charset="0"/>
                        </a:rPr>
                        <a:t>66.3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spcBef>
                          <a:spcPts val="1200"/>
                        </a:spcBef>
                        <a:spcAft>
                          <a:spcPts val="0"/>
                        </a:spcAft>
                      </a:pPr>
                      <a:r>
                        <a:rPr lang="en-US" sz="1800" b="1" dirty="0">
                          <a:effectLst/>
                          <a:latin typeface="Arial" panose="020B0604020202020204" pitchFamily="34" charset="0"/>
                          <a:cs typeface="Arial" panose="020B0604020202020204" pitchFamily="34" charset="0"/>
                        </a:rPr>
                        <a:t>47.1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841253930"/>
                  </a:ext>
                </a:extLst>
              </a:tr>
              <a:tr h="345440">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Women</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dirty="0">
                          <a:effectLst/>
                          <a:latin typeface="Arial" panose="020B0604020202020204" pitchFamily="34" charset="0"/>
                          <a:cs typeface="Arial" panose="020B0604020202020204" pitchFamily="34" charset="0"/>
                        </a:rPr>
                        <a:t>N=1501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61.6</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39.5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16.7</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dirty="0">
                          <a:effectLst/>
                          <a:latin typeface="Arial" panose="020B0604020202020204" pitchFamily="34" charset="0"/>
                          <a:cs typeface="Arial" panose="020B0604020202020204" pitchFamily="34" charset="0"/>
                        </a:rPr>
                        <a:t>51.2</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dirty="0">
                          <a:effectLst/>
                          <a:latin typeface="Arial" panose="020B0604020202020204" pitchFamily="34" charset="0"/>
                          <a:cs typeface="Arial" panose="020B0604020202020204" pitchFamily="34" charset="0"/>
                        </a:rPr>
                        <a:t>42.6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spcBef>
                          <a:spcPts val="1200"/>
                        </a:spcBef>
                        <a:spcAft>
                          <a:spcPts val="0"/>
                        </a:spcAft>
                      </a:pPr>
                      <a:r>
                        <a:rPr lang="en-US" sz="1800" b="1" dirty="0">
                          <a:effectLst/>
                          <a:latin typeface="Arial" panose="020B0604020202020204" pitchFamily="34" charset="0"/>
                          <a:cs typeface="Arial" panose="020B0604020202020204" pitchFamily="34" charset="0"/>
                        </a:rPr>
                        <a:t>26.2</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319182335"/>
                  </a:ext>
                </a:extLst>
              </a:tr>
              <a:tr h="365760">
                <a:tc gridSpan="9">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sym typeface="Symbol" pitchFamily="2" charset="2"/>
                        </a:rPr>
                        <a:t></a:t>
                      </a:r>
                      <a:r>
                        <a:rPr lang="en-US" sz="1800" b="1">
                          <a:effectLst/>
                          <a:latin typeface="Arial" panose="020B0604020202020204" pitchFamily="34" charset="0"/>
                          <a:cs typeface="Arial" panose="020B0604020202020204" pitchFamily="34" charset="0"/>
                        </a:rPr>
                        <a:t>2-3 times per month</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5487074"/>
                  </a:ext>
                </a:extLst>
              </a:tr>
              <a:tr h="327025">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Men</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N=857</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67.5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65.4</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54.2</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72.5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61.6</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46.4</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20528474"/>
                  </a:ext>
                </a:extLst>
              </a:tr>
              <a:tr h="327025">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Women</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dirty="0">
                          <a:effectLst/>
                          <a:latin typeface="Arial" panose="020B0604020202020204" pitchFamily="34" charset="0"/>
                          <a:cs typeface="Arial" panose="020B0604020202020204" pitchFamily="34" charset="0"/>
                        </a:rPr>
                        <a:t>N=492</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62.6</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65.4</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54.1</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a:effectLst/>
                          <a:latin typeface="Arial" panose="020B0604020202020204" pitchFamily="34" charset="0"/>
                          <a:cs typeface="Arial" panose="020B0604020202020204" pitchFamily="34" charset="0"/>
                        </a:rPr>
                        <a:t>65.9</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1200"/>
                        </a:spcBef>
                        <a:spcAft>
                          <a:spcPts val="0"/>
                        </a:spcAft>
                      </a:pPr>
                      <a:r>
                        <a:rPr lang="en-US" sz="1800" b="1" dirty="0">
                          <a:effectLst/>
                          <a:latin typeface="Arial" panose="020B0604020202020204" pitchFamily="34" charset="0"/>
                          <a:cs typeface="Arial" panose="020B0604020202020204" pitchFamily="34" charset="0"/>
                        </a:rPr>
                        <a:t>61.0</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0" marR="0" algn="ctr">
                        <a:spcBef>
                          <a:spcPts val="1200"/>
                        </a:spcBef>
                        <a:spcAft>
                          <a:spcPts val="0"/>
                        </a:spcAft>
                      </a:pPr>
                      <a:r>
                        <a:rPr lang="en-US" sz="1800" b="1" dirty="0">
                          <a:effectLst/>
                          <a:latin typeface="Arial" panose="020B0604020202020204" pitchFamily="34" charset="0"/>
                          <a:cs typeface="Arial" panose="020B0604020202020204" pitchFamily="34" charset="0"/>
                        </a:rPr>
                        <a:t>55.5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551255030"/>
                  </a:ext>
                </a:extLst>
              </a:tr>
            </a:tbl>
          </a:graphicData>
        </a:graphic>
      </p:graphicFrame>
    </p:spTree>
    <p:extLst>
      <p:ext uri="{BB962C8B-B14F-4D97-AF65-F5344CB8AC3E}">
        <p14:creationId xmlns:p14="http://schemas.microsoft.com/office/powerpoint/2010/main" val="14870556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12500</TotalTime>
  <Words>2541</Words>
  <Application>Microsoft Office PowerPoint</Application>
  <PresentationFormat>Letter Paper (8.5x11 in)</PresentationFormat>
  <Paragraphs>824</Paragraphs>
  <Slides>61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Calibri Light</vt:lpstr>
      <vt:lpstr>Helvetica</vt:lpstr>
      <vt:lpstr>Symbol</vt:lpstr>
      <vt:lpstr>Times New Roman</vt:lpstr>
      <vt:lpstr>Wingdings</vt:lpstr>
      <vt:lpstr>Office Theme</vt:lpstr>
      <vt:lpstr>Sexy and Brainy:  How Do They Go Together in Aging?</vt:lpstr>
      <vt:lpstr>Outline</vt:lpstr>
      <vt:lpstr>PowerPoint Presentation</vt:lpstr>
      <vt:lpstr>PowerPoint Presentation</vt:lpstr>
      <vt:lpstr>PowerPoint Presentation</vt:lpstr>
      <vt:lpstr>Sexual activities in the older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Expectancy, Zip Code, and Telomeres</dc:title>
  <dc:creator>Microsoft Office User</dc:creator>
  <cp:lastModifiedBy>Rutendo Goto</cp:lastModifiedBy>
  <cp:revision>399</cp:revision>
  <cp:lastPrinted>2019-02-22T14:08:29Z</cp:lastPrinted>
  <dcterms:created xsi:type="dcterms:W3CDTF">2018-02-11T20:48:50Z</dcterms:created>
  <dcterms:modified xsi:type="dcterms:W3CDTF">2019-04-01T12:57:00Z</dcterms:modified>
</cp:coreProperties>
</file>