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2"/>
  </p:notesMasterIdLst>
  <p:handoutMasterIdLst>
    <p:handoutMasterId r:id="rId53"/>
  </p:handoutMasterIdLst>
  <p:sldIdLst>
    <p:sldId id="335" r:id="rId2"/>
    <p:sldId id="547" r:id="rId3"/>
    <p:sldId id="548" r:id="rId4"/>
    <p:sldId id="595" r:id="rId5"/>
    <p:sldId id="522" r:id="rId6"/>
    <p:sldId id="553" r:id="rId7"/>
    <p:sldId id="551" r:id="rId8"/>
    <p:sldId id="550" r:id="rId9"/>
    <p:sldId id="552" r:id="rId10"/>
    <p:sldId id="535" r:id="rId11"/>
    <p:sldId id="532" r:id="rId12"/>
    <p:sldId id="555" r:id="rId13"/>
    <p:sldId id="588" r:id="rId14"/>
    <p:sldId id="554" r:id="rId15"/>
    <p:sldId id="581" r:id="rId16"/>
    <p:sldId id="559" r:id="rId17"/>
    <p:sldId id="597" r:id="rId18"/>
    <p:sldId id="572" r:id="rId19"/>
    <p:sldId id="593" r:id="rId20"/>
    <p:sldId id="594" r:id="rId21"/>
    <p:sldId id="557" r:id="rId22"/>
    <p:sldId id="577" r:id="rId23"/>
    <p:sldId id="582" r:id="rId24"/>
    <p:sldId id="571" r:id="rId25"/>
    <p:sldId id="517" r:id="rId26"/>
    <p:sldId id="539" r:id="rId27"/>
    <p:sldId id="596" r:id="rId28"/>
    <p:sldId id="514" r:id="rId29"/>
    <p:sldId id="573" r:id="rId30"/>
    <p:sldId id="574" r:id="rId31"/>
    <p:sldId id="541" r:id="rId32"/>
    <p:sldId id="569" r:id="rId33"/>
    <p:sldId id="566" r:id="rId34"/>
    <p:sldId id="562" r:id="rId35"/>
    <p:sldId id="590" r:id="rId36"/>
    <p:sldId id="600" r:id="rId37"/>
    <p:sldId id="567" r:id="rId38"/>
    <p:sldId id="568" r:id="rId39"/>
    <p:sldId id="563" r:id="rId40"/>
    <p:sldId id="601" r:id="rId41"/>
    <p:sldId id="564" r:id="rId42"/>
    <p:sldId id="586" r:id="rId43"/>
    <p:sldId id="587" r:id="rId44"/>
    <p:sldId id="570" r:id="rId45"/>
    <p:sldId id="599" r:id="rId46"/>
    <p:sldId id="527" r:id="rId47"/>
    <p:sldId id="531" r:id="rId48"/>
    <p:sldId id="576" r:id="rId49"/>
    <p:sldId id="579" r:id="rId50"/>
    <p:sldId id="565" r:id="rId51"/>
  </p:sldIdLst>
  <p:sldSz cx="12192000" cy="6858000"/>
  <p:notesSz cx="7086600" cy="9372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F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4660"/>
  </p:normalViewPr>
  <p:slideViewPr>
    <p:cSldViewPr snapToGrid="0">
      <p:cViewPr varScale="1">
        <p:scale>
          <a:sx n="63" d="100"/>
          <a:sy n="63" d="100"/>
        </p:scale>
        <p:origin x="536" y="52"/>
      </p:cViewPr>
      <p:guideLst/>
    </p:cSldViewPr>
  </p:slideViewPr>
  <p:notesTextViewPr>
    <p:cViewPr>
      <p:scale>
        <a:sx n="3" d="2"/>
        <a:sy n="3" d="2"/>
      </p:scale>
      <p:origin x="0" y="0"/>
    </p:cViewPr>
  </p:notesTextViewPr>
  <p:sorterViewPr>
    <p:cViewPr varScale="1">
      <p:scale>
        <a:sx n="1" d="1"/>
        <a:sy n="1" d="1"/>
      </p:scale>
      <p:origin x="0" y="-97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sz="quarter" idx="1"/>
          </p:nvPr>
        </p:nvSpPr>
        <p:spPr>
          <a:xfrm>
            <a:off x="4014100" y="0"/>
            <a:ext cx="3070860" cy="470257"/>
          </a:xfrm>
          <a:prstGeom prst="rect">
            <a:avLst/>
          </a:prstGeom>
        </p:spPr>
        <p:txBody>
          <a:bodyPr vert="horz" lIns="94119" tIns="47060" rIns="94119" bIns="47060" rtlCol="0"/>
          <a:lstStyle>
            <a:lvl1pPr algn="r">
              <a:defRPr sz="1200"/>
            </a:lvl1pPr>
          </a:lstStyle>
          <a:p>
            <a:fld id="{E4AC07F5-E84E-4C52-AACD-0BFDB38FB4AA}" type="datetimeFigureOut">
              <a:rPr lang="en-US" smtClean="0"/>
              <a:t>12/2/2020</a:t>
            </a:fld>
            <a:endParaRPr lang="en-US"/>
          </a:p>
        </p:txBody>
      </p:sp>
      <p:sp>
        <p:nvSpPr>
          <p:cNvPr id="4" name="Footer Placeholder 3"/>
          <p:cNvSpPr>
            <a:spLocks noGrp="1"/>
          </p:cNvSpPr>
          <p:nvPr>
            <p:ph type="ftr" sz="quarter" idx="2"/>
          </p:nvPr>
        </p:nvSpPr>
        <p:spPr>
          <a:xfrm>
            <a:off x="0" y="8902344"/>
            <a:ext cx="3070860" cy="470256"/>
          </a:xfrm>
          <a:prstGeom prst="rect">
            <a:avLst/>
          </a:prstGeom>
        </p:spPr>
        <p:txBody>
          <a:bodyPr vert="horz" lIns="94119" tIns="47060" rIns="94119" bIns="47060" rtlCol="0" anchor="b"/>
          <a:lstStyle>
            <a:lvl1pPr algn="l">
              <a:defRPr sz="1200"/>
            </a:lvl1pPr>
          </a:lstStyle>
          <a:p>
            <a:endParaRPr lang="en-US"/>
          </a:p>
        </p:txBody>
      </p:sp>
      <p:sp>
        <p:nvSpPr>
          <p:cNvPr id="5" name="Slide Number Placeholder 4"/>
          <p:cNvSpPr>
            <a:spLocks noGrp="1"/>
          </p:cNvSpPr>
          <p:nvPr>
            <p:ph type="sldNum" sz="quarter" idx="3"/>
          </p:nvPr>
        </p:nvSpPr>
        <p:spPr>
          <a:xfrm>
            <a:off x="4014100" y="8902344"/>
            <a:ext cx="3070860" cy="470256"/>
          </a:xfrm>
          <a:prstGeom prst="rect">
            <a:avLst/>
          </a:prstGeom>
        </p:spPr>
        <p:txBody>
          <a:bodyPr vert="horz" lIns="94119" tIns="47060" rIns="94119" bIns="47060" rtlCol="0" anchor="b"/>
          <a:lstStyle>
            <a:lvl1pPr algn="r">
              <a:defRPr sz="1200"/>
            </a:lvl1pPr>
          </a:lstStyle>
          <a:p>
            <a:fld id="{08AC5001-37ED-480D-A155-DD8A7579C94C}" type="slidenum">
              <a:rPr lang="en-US" smtClean="0"/>
              <a:t>‹#›</a:t>
            </a:fld>
            <a:endParaRPr lang="en-US"/>
          </a:p>
        </p:txBody>
      </p:sp>
    </p:spTree>
    <p:extLst>
      <p:ext uri="{BB962C8B-B14F-4D97-AF65-F5344CB8AC3E}">
        <p14:creationId xmlns:p14="http://schemas.microsoft.com/office/powerpoint/2010/main" val="3748188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idx="1"/>
          </p:nvPr>
        </p:nvSpPr>
        <p:spPr>
          <a:xfrm>
            <a:off x="4014100" y="0"/>
            <a:ext cx="3070860" cy="470257"/>
          </a:xfrm>
          <a:prstGeom prst="rect">
            <a:avLst/>
          </a:prstGeom>
        </p:spPr>
        <p:txBody>
          <a:bodyPr vert="horz" lIns="94119" tIns="47060" rIns="94119" bIns="47060" rtlCol="0"/>
          <a:lstStyle>
            <a:lvl1pPr algn="r">
              <a:defRPr sz="1200"/>
            </a:lvl1pPr>
          </a:lstStyle>
          <a:p>
            <a:fld id="{2CB898DA-89F6-4ABF-B092-164D98CD42E1}" type="datetimeFigureOut">
              <a:rPr lang="en-US" smtClean="0"/>
              <a:t>12/2/2020</a:t>
            </a:fld>
            <a:endParaRPr lang="en-US"/>
          </a:p>
        </p:txBody>
      </p:sp>
      <p:sp>
        <p:nvSpPr>
          <p:cNvPr id="4" name="Slide Image Placeholder 3"/>
          <p:cNvSpPr>
            <a:spLocks noGrp="1" noRot="1" noChangeAspect="1"/>
          </p:cNvSpPr>
          <p:nvPr>
            <p:ph type="sldImg" idx="2"/>
          </p:nvPr>
        </p:nvSpPr>
        <p:spPr>
          <a:xfrm>
            <a:off x="731838" y="1171575"/>
            <a:ext cx="5622925" cy="3163888"/>
          </a:xfrm>
          <a:prstGeom prst="rect">
            <a:avLst/>
          </a:prstGeom>
          <a:noFill/>
          <a:ln w="12700">
            <a:solidFill>
              <a:prstClr val="black"/>
            </a:solidFill>
          </a:ln>
        </p:spPr>
        <p:txBody>
          <a:bodyPr vert="horz" lIns="94119" tIns="47060" rIns="94119" bIns="47060" rtlCol="0" anchor="ctr"/>
          <a:lstStyle/>
          <a:p>
            <a:endParaRPr lang="en-US"/>
          </a:p>
        </p:txBody>
      </p:sp>
      <p:sp>
        <p:nvSpPr>
          <p:cNvPr id="5" name="Notes Placeholder 4"/>
          <p:cNvSpPr>
            <a:spLocks noGrp="1"/>
          </p:cNvSpPr>
          <p:nvPr>
            <p:ph type="body" sz="quarter" idx="3"/>
          </p:nvPr>
        </p:nvSpPr>
        <p:spPr>
          <a:xfrm>
            <a:off x="708660" y="4510565"/>
            <a:ext cx="5669280" cy="3690461"/>
          </a:xfrm>
          <a:prstGeom prst="rect">
            <a:avLst/>
          </a:prstGeom>
        </p:spPr>
        <p:txBody>
          <a:bodyPr vert="horz" lIns="94119" tIns="47060" rIns="94119" bIns="470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70256"/>
          </a:xfrm>
          <a:prstGeom prst="rect">
            <a:avLst/>
          </a:prstGeom>
        </p:spPr>
        <p:txBody>
          <a:bodyPr vert="horz" lIns="94119" tIns="47060" rIns="94119" bIns="47060"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119" tIns="47060" rIns="94119" bIns="47060" rtlCol="0" anchor="b"/>
          <a:lstStyle>
            <a:lvl1pPr algn="r">
              <a:defRPr sz="1200"/>
            </a:lvl1pPr>
          </a:lstStyle>
          <a:p>
            <a:fld id="{22CE3FAA-4B6A-4A0A-9EB6-31523D7B21EE}" type="slidenum">
              <a:rPr lang="en-US" smtClean="0"/>
              <a:t>‹#›</a:t>
            </a:fld>
            <a:endParaRPr lang="en-US"/>
          </a:p>
        </p:txBody>
      </p:sp>
    </p:spTree>
    <p:extLst>
      <p:ext uri="{BB962C8B-B14F-4D97-AF65-F5344CB8AC3E}">
        <p14:creationId xmlns:p14="http://schemas.microsoft.com/office/powerpoint/2010/main" val="2415585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vsu.edu/autismcenter"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46F5C8-86DE-4AEE-9B8B-1E43C5E88762}"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824FF-6A2A-4602-BAC5-EC531A1D4E99}" type="slidenum">
              <a:rPr lang="en-US" smtClean="0"/>
              <a:t>‹#›</a:t>
            </a:fld>
            <a:endParaRPr lang="en-US"/>
          </a:p>
        </p:txBody>
      </p:sp>
      <p:sp>
        <p:nvSpPr>
          <p:cNvPr id="7" name="Rectangle 6">
            <a:extLst>
              <a:ext uri="{FF2B5EF4-FFF2-40B4-BE49-F238E27FC236}">
                <a16:creationId xmlns:a16="http://schemas.microsoft.com/office/drawing/2014/main" id="{2402DEF5-66BB-4E2F-AF78-3B5B4692A45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2B18AD0B-7FD9-4264-A8EC-13C59A37E1FD}"/>
              </a:ext>
            </a:extLst>
          </p:cNvPr>
          <p:cNvSpPr/>
          <p:nvPr userDrawn="1"/>
        </p:nvSpPr>
        <p:spPr>
          <a:xfrm>
            <a:off x="0" y="3061062"/>
            <a:ext cx="12192000" cy="21258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7536018F-A3BE-48D6-90F9-E3F4AD27CDB8}"/>
              </a:ext>
            </a:extLst>
          </p:cNvPr>
          <p:cNvSpPr/>
          <p:nvPr userDrawn="1"/>
        </p:nvSpPr>
        <p:spPr>
          <a:xfrm>
            <a:off x="0" y="5183470"/>
            <a:ext cx="12192000" cy="1293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B6D58102-102B-42DC-B95D-F914EEEEC241}"/>
              </a:ext>
            </a:extLst>
          </p:cNvPr>
          <p:cNvSpPr/>
          <p:nvPr userDrawn="1"/>
        </p:nvSpPr>
        <p:spPr>
          <a:xfrm>
            <a:off x="4742584" y="4752841"/>
            <a:ext cx="2706831" cy="338554"/>
          </a:xfrm>
          <a:prstGeom prst="rect">
            <a:avLst/>
          </a:prstGeom>
        </p:spPr>
        <p:txBody>
          <a:bodyPr wrap="none">
            <a:spAutoFit/>
          </a:bodyPr>
          <a:lstStyle/>
          <a:p>
            <a:r>
              <a:rPr lang="en-US" sz="1600" b="1" dirty="0">
                <a:solidFill>
                  <a:srgbClr val="002060"/>
                </a:solidFill>
                <a:hlinkClick r:id="rId2"/>
              </a:rPr>
              <a:t>www.gvsu.edu/autismcenter</a:t>
            </a:r>
            <a:r>
              <a:rPr lang="en-US" sz="1600" b="1" dirty="0">
                <a:solidFill>
                  <a:srgbClr val="002060"/>
                </a:solidFill>
              </a:rPr>
              <a:t> </a:t>
            </a:r>
          </a:p>
        </p:txBody>
      </p:sp>
      <p:pic>
        <p:nvPicPr>
          <p:cNvPr id="12" name="Picture 11">
            <a:extLst>
              <a:ext uri="{FF2B5EF4-FFF2-40B4-BE49-F238E27FC236}">
                <a16:creationId xmlns:a16="http://schemas.microsoft.com/office/drawing/2014/main" id="{228E4FF7-8D68-4457-847B-D1E311E005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08842" y="5982441"/>
            <a:ext cx="1289915" cy="747817"/>
          </a:xfrm>
          <a:prstGeom prst="rect">
            <a:avLst/>
          </a:prstGeom>
        </p:spPr>
      </p:pic>
    </p:spTree>
    <p:extLst>
      <p:ext uri="{BB962C8B-B14F-4D97-AF65-F5344CB8AC3E}">
        <p14:creationId xmlns:p14="http://schemas.microsoft.com/office/powerpoint/2010/main" val="253767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46F5C8-86DE-4AEE-9B8B-1E43C5E88762}"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824FF-6A2A-4602-BAC5-EC531A1D4E99}" type="slidenum">
              <a:rPr lang="en-US" smtClean="0"/>
              <a:t>‹#›</a:t>
            </a:fld>
            <a:endParaRPr lang="en-US"/>
          </a:p>
        </p:txBody>
      </p:sp>
    </p:spTree>
    <p:extLst>
      <p:ext uri="{BB962C8B-B14F-4D97-AF65-F5344CB8AC3E}">
        <p14:creationId xmlns:p14="http://schemas.microsoft.com/office/powerpoint/2010/main" val="1787766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46F5C8-86DE-4AEE-9B8B-1E43C5E88762}"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824FF-6A2A-4602-BAC5-EC531A1D4E99}" type="slidenum">
              <a:rPr lang="en-US" smtClean="0"/>
              <a:t>‹#›</a:t>
            </a:fld>
            <a:endParaRPr lang="en-US"/>
          </a:p>
        </p:txBody>
      </p:sp>
    </p:spTree>
    <p:extLst>
      <p:ext uri="{BB962C8B-B14F-4D97-AF65-F5344CB8AC3E}">
        <p14:creationId xmlns:p14="http://schemas.microsoft.com/office/powerpoint/2010/main" val="3279393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654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46F5C8-86DE-4AEE-9B8B-1E43C5E88762}"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824FF-6A2A-4602-BAC5-EC531A1D4E99}" type="slidenum">
              <a:rPr lang="en-US" smtClean="0"/>
              <a:t>‹#›</a:t>
            </a:fld>
            <a:endParaRPr lang="en-US"/>
          </a:p>
        </p:txBody>
      </p:sp>
    </p:spTree>
    <p:extLst>
      <p:ext uri="{BB962C8B-B14F-4D97-AF65-F5344CB8AC3E}">
        <p14:creationId xmlns:p14="http://schemas.microsoft.com/office/powerpoint/2010/main" val="3240638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46F5C8-86DE-4AEE-9B8B-1E43C5E88762}"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824FF-6A2A-4602-BAC5-EC531A1D4E99}" type="slidenum">
              <a:rPr lang="en-US" smtClean="0"/>
              <a:t>‹#›</a:t>
            </a:fld>
            <a:endParaRPr lang="en-US"/>
          </a:p>
        </p:txBody>
      </p:sp>
    </p:spTree>
    <p:extLst>
      <p:ext uri="{BB962C8B-B14F-4D97-AF65-F5344CB8AC3E}">
        <p14:creationId xmlns:p14="http://schemas.microsoft.com/office/powerpoint/2010/main" val="3910546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46F5C8-86DE-4AEE-9B8B-1E43C5E88762}"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824FF-6A2A-4602-BAC5-EC531A1D4E99}" type="slidenum">
              <a:rPr lang="en-US" smtClean="0"/>
              <a:t>‹#›</a:t>
            </a:fld>
            <a:endParaRPr lang="en-US"/>
          </a:p>
        </p:txBody>
      </p:sp>
    </p:spTree>
    <p:extLst>
      <p:ext uri="{BB962C8B-B14F-4D97-AF65-F5344CB8AC3E}">
        <p14:creationId xmlns:p14="http://schemas.microsoft.com/office/powerpoint/2010/main" val="1319489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46F5C8-86DE-4AEE-9B8B-1E43C5E88762}" type="datetimeFigureOut">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824FF-6A2A-4602-BAC5-EC531A1D4E99}" type="slidenum">
              <a:rPr lang="en-US" smtClean="0"/>
              <a:t>‹#›</a:t>
            </a:fld>
            <a:endParaRPr lang="en-US"/>
          </a:p>
        </p:txBody>
      </p:sp>
    </p:spTree>
    <p:extLst>
      <p:ext uri="{BB962C8B-B14F-4D97-AF65-F5344CB8AC3E}">
        <p14:creationId xmlns:p14="http://schemas.microsoft.com/office/powerpoint/2010/main" val="444020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46F5C8-86DE-4AEE-9B8B-1E43C5E88762}" type="datetimeFigureOut">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824FF-6A2A-4602-BAC5-EC531A1D4E99}" type="slidenum">
              <a:rPr lang="en-US" smtClean="0"/>
              <a:t>‹#›</a:t>
            </a:fld>
            <a:endParaRPr lang="en-US"/>
          </a:p>
        </p:txBody>
      </p:sp>
    </p:spTree>
    <p:extLst>
      <p:ext uri="{BB962C8B-B14F-4D97-AF65-F5344CB8AC3E}">
        <p14:creationId xmlns:p14="http://schemas.microsoft.com/office/powerpoint/2010/main" val="1366420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46F5C8-86DE-4AEE-9B8B-1E43C5E88762}" type="datetimeFigureOut">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824FF-6A2A-4602-BAC5-EC531A1D4E99}" type="slidenum">
              <a:rPr lang="en-US" smtClean="0"/>
              <a:t>‹#›</a:t>
            </a:fld>
            <a:endParaRPr lang="en-US"/>
          </a:p>
        </p:txBody>
      </p:sp>
    </p:spTree>
    <p:extLst>
      <p:ext uri="{BB962C8B-B14F-4D97-AF65-F5344CB8AC3E}">
        <p14:creationId xmlns:p14="http://schemas.microsoft.com/office/powerpoint/2010/main" val="753007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46F5C8-86DE-4AEE-9B8B-1E43C5E88762}"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824FF-6A2A-4602-BAC5-EC531A1D4E99}" type="slidenum">
              <a:rPr lang="en-US" smtClean="0"/>
              <a:t>‹#›</a:t>
            </a:fld>
            <a:endParaRPr lang="en-US"/>
          </a:p>
        </p:txBody>
      </p:sp>
    </p:spTree>
    <p:extLst>
      <p:ext uri="{BB962C8B-B14F-4D97-AF65-F5344CB8AC3E}">
        <p14:creationId xmlns:p14="http://schemas.microsoft.com/office/powerpoint/2010/main" val="15044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46F5C8-86DE-4AEE-9B8B-1E43C5E88762}"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824FF-6A2A-4602-BAC5-EC531A1D4E99}" type="slidenum">
              <a:rPr lang="en-US" smtClean="0"/>
              <a:t>‹#›</a:t>
            </a:fld>
            <a:endParaRPr lang="en-US"/>
          </a:p>
        </p:txBody>
      </p:sp>
    </p:spTree>
    <p:extLst>
      <p:ext uri="{BB962C8B-B14F-4D97-AF65-F5344CB8AC3E}">
        <p14:creationId xmlns:p14="http://schemas.microsoft.com/office/powerpoint/2010/main" val="3510738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46F5C8-86DE-4AEE-9B8B-1E43C5E88762}" type="datetimeFigureOut">
              <a:rPr lang="en-US" smtClean="0"/>
              <a:t>12/2/2020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824FF-6A2A-4602-BAC5-EC531A1D4E99}" type="slidenum">
              <a:rPr lang="en-US" smtClean="0"/>
              <a:t>‹#›</a:t>
            </a:fld>
            <a:endParaRPr lang="en-US"/>
          </a:p>
        </p:txBody>
      </p:sp>
      <p:sp>
        <p:nvSpPr>
          <p:cNvPr id="7" name="Rectangle 6">
            <a:extLst>
              <a:ext uri="{FF2B5EF4-FFF2-40B4-BE49-F238E27FC236}">
                <a16:creationId xmlns:a16="http://schemas.microsoft.com/office/drawing/2014/main" id="{B2103880-43E2-4912-AC04-57F2BA08546B}"/>
              </a:ext>
            </a:extLst>
          </p:cNvPr>
          <p:cNvSpPr/>
          <p:nvPr userDrawn="1"/>
        </p:nvSpPr>
        <p:spPr>
          <a:xfrm rot="16200000">
            <a:off x="8552329" y="3218331"/>
            <a:ext cx="6858000" cy="4213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D3B0FC84-7AB8-4B7E-9C15-0513A9D6789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32448" y="5982441"/>
            <a:ext cx="1289915" cy="747817"/>
          </a:xfrm>
          <a:prstGeom prst="rect">
            <a:avLst/>
          </a:prstGeom>
        </p:spPr>
      </p:pic>
    </p:spTree>
    <p:extLst>
      <p:ext uri="{BB962C8B-B14F-4D97-AF65-F5344CB8AC3E}">
        <p14:creationId xmlns:p14="http://schemas.microsoft.com/office/powerpoint/2010/main" val="15048435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netxv.net/cms/lib/TX07001386/Centricity/Domain/34/Puberty%20and%20Sexuality%20Concerns%20for%20Individuals%20on%20the.pdf"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tcouwen@execpc.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autismasperger.net/"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openfuturelearning.org/index.html" TargetMode="Externa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hyperlink" Target="http://flfcic.fmhi.usf.edu/docs/Educator_LowRes_English.pdf" TargetMode="External"/><Relationship Id="rId2" Type="http://schemas.openxmlformats.org/officeDocument/2006/relationships/hyperlink" Target="http://www.fddc.org/sites/default/files/file/publications/Sexuality%20Guide-Parents-English.pdf" TargetMode="Externa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hyperlink" Target="https://terricouwenhoven.com/"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5" Type="http://schemas.openxmlformats.org/officeDocument/2006/relationships/hyperlink" Target="https://www.elevatustraining.com/Elevatus-Statewide-Team-Training.pdf" TargetMode="External"/><Relationship Id="rId4" Type="http://schemas.openxmlformats.org/officeDocument/2006/relationships/hyperlink" Target="https://www.elevatustraining.co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publications.msss.gouv.qc.ca/msss/fichiers/2000/00-309A.pdf" TargetMode="External"/><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jpeg"/></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www.kingcounty.gov/depts/health/locations/family-planning/education/FLASH/special-education.aspx" TargetMode="Externa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hyperlink" Target="https://www.stanfield.com/product/life-horizons-curriculum-bundle-w1033d/" TargetMode="External"/><Relationship Id="rId4" Type="http://schemas.openxmlformats.org/officeDocument/2006/relationships/image" Target="../media/image56.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etr.org/store/curricula/" TargetMode="External"/><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teachers.teachingsexualhealth.ca/" TargetMode="External"/><Relationship Id="rId3" Type="http://schemas.openxmlformats.org/officeDocument/2006/relationships/hyperlink" Target="http://www.stanfield.com/product/circles-curriculum-bundle-w1037-3/" TargetMode="External"/><Relationship Id="rId7" Type="http://schemas.openxmlformats.org/officeDocument/2006/relationships/image" Target="../media/image62.png"/><Relationship Id="rId2" Type="http://schemas.openxmlformats.org/officeDocument/2006/relationships/hyperlink" Target="http://www.pubertycurriculum.com/" TargetMode="Externa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s3.amazonaws.com/special-learning-products/digital_products/social_stories/Samples/Finding_My_Way_Through_Dating_Relationships_sample.pdf" TargetMode="External"/><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hyperlink" Target="http://store.special-learning.info/products/category-107"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hyperlink" Target="http://healthyrelationshipscurriculum.org/" TargetMode="Externa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44.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hyperlink" Target="https://partnerships.ucsf.edu/sites/partnerships.ucsf.edu/files/images/SexualHealthToolkit2010BW.pdf" TargetMode="External"/><Relationship Id="rId7" Type="http://schemas.openxmlformats.org/officeDocument/2006/relationships/image" Target="../media/image71.jpeg"/><Relationship Id="rId2" Type="http://schemas.openxmlformats.org/officeDocument/2006/relationships/hyperlink" Target="https://www.autismspeaks.org/sites/default/files/documents/transition/health.pdf" TargetMode="External"/><Relationship Id="rId1" Type="http://schemas.openxmlformats.org/officeDocument/2006/relationships/slideLayout" Target="../slideLayouts/slideLayout2.xml"/><Relationship Id="rId6" Type="http://schemas.openxmlformats.org/officeDocument/2006/relationships/hyperlink" Target="http://vkc.mc.vanderbilt.edu/healthybodies/" TargetMode="External"/><Relationship Id="rId5" Type="http://schemas.openxmlformats.org/officeDocument/2006/relationships/image" Target="../media/image70.png"/><Relationship Id="rId10" Type="http://schemas.openxmlformats.org/officeDocument/2006/relationships/hyperlink" Target="https://www.autismspeaks.org/tool-kit/atnair-p-puberty-and-adolescence-resource" TargetMode="External"/><Relationship Id="rId4" Type="http://schemas.openxmlformats.org/officeDocument/2006/relationships/image" Target="../media/image69.png"/><Relationship Id="rId9" Type="http://schemas.openxmlformats.org/officeDocument/2006/relationships/image" Target="../media/image73.png"/></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hyperlink" Target="https://sparkforautism.org/webinars/?utm_source=newsletter&amp;utm_medium=email&amp;utm_campaign=Mar18_newsletter_past_webinar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www.daddcec.org/Portals/0/CEC/Autism_Disabilities/Research/Publications/Education_Training_Development_Disabilities/2010v45_Journals/ETDD_201006v45n2p284-293_Sexuality_Education_Individuals_With_Autism_Spectrum_Disorders.pdf" TargetMode="External"/><Relationship Id="rId3" Type="http://schemas.openxmlformats.org/officeDocument/2006/relationships/hyperlink" Target="https://www.ncbi.nlm.nih.gov/pmc/articles/PMC5118249/" TargetMode="External"/><Relationship Id="rId7" Type="http://schemas.openxmlformats.org/officeDocument/2006/relationships/hyperlink" Target="http://onlinelibrary.wiley.com/doi/10.1002/pits.21713/abstract" TargetMode="External"/><Relationship Id="rId2" Type="http://schemas.openxmlformats.org/officeDocument/2006/relationships/hyperlink" Target="http://www.sciencedirect.com/science/article/pii/S1555415512000542" TargetMode="External"/><Relationship Id="rId1" Type="http://schemas.openxmlformats.org/officeDocument/2006/relationships/slideLayout" Target="../slideLayouts/slideLayout2.xml"/><Relationship Id="rId6" Type="http://schemas.openxmlformats.org/officeDocument/2006/relationships/hyperlink" Target="http://aspergercenter.com/articles/MaryRiggsCohen_ASD_and_InternetCrime.pdf" TargetMode="External"/><Relationship Id="rId5" Type="http://schemas.openxmlformats.org/officeDocument/2006/relationships/hyperlink" Target="http://www.mccartonschool.org/" TargetMode="External"/><Relationship Id="rId4" Type="http://schemas.openxmlformats.org/officeDocument/2006/relationships/hyperlink" Target="http://search.naric.com/research/rehab/documents/O19258%20-%20Power%20Point.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michigan.gov/mde/0,4615,7-140-74638_74639_29233_29803---,00.html" TargetMode="External"/><Relationship Id="rId2" Type="http://schemas.openxmlformats.org/officeDocument/2006/relationships/hyperlink" Target="https://www.michiganmodelforhealth.org/"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michigan.gov/documents/mde/HIV_and_Sex_Ed_Laws_Chart_Rev_4_2010_345047_7.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michigan.gov/documents/mde/Qualifications_of_Sex_Ed_Tchr_3.07_Districts_191454_7.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9507" y="1734634"/>
            <a:ext cx="8910917" cy="1120589"/>
          </a:xfrm>
        </p:spPr>
        <p:txBody>
          <a:bodyPr>
            <a:noAutofit/>
          </a:bodyPr>
          <a:lstStyle/>
          <a:p>
            <a:pPr algn="ctr"/>
            <a:r>
              <a:rPr lang="en-US" sz="3600" dirty="0"/>
              <a:t>for Individuals with ASD </a:t>
            </a:r>
            <a:br>
              <a:rPr lang="en-US" sz="3600" dirty="0"/>
            </a:br>
            <a:r>
              <a:rPr lang="en-US" sz="3600" dirty="0"/>
              <a:t>and other Complex Disabilities</a:t>
            </a:r>
          </a:p>
        </p:txBody>
      </p:sp>
      <p:sp>
        <p:nvSpPr>
          <p:cNvPr id="9" name="TextBox 8"/>
          <p:cNvSpPr txBox="1"/>
          <p:nvPr/>
        </p:nvSpPr>
        <p:spPr>
          <a:xfrm>
            <a:off x="1524001" y="3499569"/>
            <a:ext cx="9036423" cy="1200329"/>
          </a:xfrm>
          <a:prstGeom prst="rect">
            <a:avLst/>
          </a:prstGeom>
          <a:noFill/>
        </p:spPr>
        <p:txBody>
          <a:bodyPr wrap="square" rtlCol="0">
            <a:spAutoFit/>
          </a:bodyPr>
          <a:lstStyle/>
          <a:p>
            <a:pPr algn="ctr"/>
            <a:r>
              <a:rPr lang="en-US" sz="3600" b="1" dirty="0">
                <a:solidFill>
                  <a:srgbClr val="002060"/>
                </a:solidFill>
              </a:rPr>
              <a:t>START: Statewide Autism </a:t>
            </a:r>
          </a:p>
          <a:p>
            <a:pPr algn="ctr"/>
            <a:r>
              <a:rPr lang="en-US" sz="3600" b="1" dirty="0">
                <a:solidFill>
                  <a:srgbClr val="002060"/>
                </a:solidFill>
              </a:rPr>
              <a:t>Resources and Training</a:t>
            </a:r>
          </a:p>
        </p:txBody>
      </p:sp>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72185" y="5718316"/>
            <a:ext cx="7604671" cy="1002945"/>
          </a:xfrm>
          <a:prstGeom prst="rect">
            <a:avLst/>
          </a:prstGeom>
          <a:ln>
            <a:noFill/>
          </a:ln>
          <a:effectLst>
            <a:softEdge rad="112500"/>
          </a:effec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66336" y="1943681"/>
            <a:ext cx="936656" cy="7024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02992" y="347388"/>
            <a:ext cx="6816852" cy="12910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65385" y="1838954"/>
            <a:ext cx="975445" cy="1420491"/>
          </a:xfrm>
          <a:prstGeom prst="rect">
            <a:avLst/>
          </a:prstGeom>
        </p:spPr>
      </p:pic>
    </p:spTree>
    <p:extLst>
      <p:ext uri="{BB962C8B-B14F-4D97-AF65-F5344CB8AC3E}">
        <p14:creationId xmlns:p14="http://schemas.microsoft.com/office/powerpoint/2010/main" val="3933765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200" y="1"/>
            <a:ext cx="8115855" cy="1325563"/>
          </a:xfrm>
        </p:spPr>
        <p:txBody>
          <a:bodyPr>
            <a:normAutofit/>
          </a:bodyPr>
          <a:lstStyle/>
          <a:p>
            <a:pPr algn="ctr"/>
            <a:r>
              <a:rPr lang="en-US" sz="4400" dirty="0"/>
              <a:t>Myth Busters</a:t>
            </a:r>
          </a:p>
        </p:txBody>
      </p:sp>
      <p:sp>
        <p:nvSpPr>
          <p:cNvPr id="3" name="Content Placeholder 2"/>
          <p:cNvSpPr>
            <a:spLocks noGrp="1"/>
          </p:cNvSpPr>
          <p:nvPr>
            <p:ph idx="1"/>
          </p:nvPr>
        </p:nvSpPr>
        <p:spPr>
          <a:xfrm>
            <a:off x="1841200" y="1325563"/>
            <a:ext cx="8674401" cy="5075237"/>
          </a:xfrm>
        </p:spPr>
        <p:txBody>
          <a:bodyPr>
            <a:normAutofit/>
          </a:bodyPr>
          <a:lstStyle/>
          <a:p>
            <a:r>
              <a:rPr lang="en-US" sz="3200" dirty="0"/>
              <a:t>Asexual</a:t>
            </a:r>
          </a:p>
          <a:p>
            <a:r>
              <a:rPr lang="en-US" sz="3200" dirty="0"/>
              <a:t>Oversexed</a:t>
            </a:r>
          </a:p>
          <a:p>
            <a:r>
              <a:rPr lang="en-US" sz="3200" dirty="0"/>
              <a:t>Developmentally too young</a:t>
            </a:r>
          </a:p>
          <a:p>
            <a:r>
              <a:rPr lang="en-US" sz="3200" dirty="0"/>
              <a:t>Have higher / aberrant needs / interests</a:t>
            </a:r>
          </a:p>
          <a:p>
            <a:r>
              <a:rPr lang="en-US" sz="3200" dirty="0"/>
              <a:t>Experience puberty later</a:t>
            </a:r>
          </a:p>
          <a:p>
            <a:r>
              <a:rPr lang="en-US" sz="3200" dirty="0"/>
              <a:t>Lack capacity to form relationships</a:t>
            </a:r>
          </a:p>
          <a:p>
            <a:r>
              <a:rPr lang="en-US" sz="3200" dirty="0"/>
              <a:t>Sex education will result in increased sexual interest and activity</a:t>
            </a:r>
          </a:p>
          <a:p>
            <a:r>
              <a:rPr lang="en-US" sz="3200" dirty="0"/>
              <a:t>OTHERS?</a:t>
            </a:r>
          </a:p>
          <a:p>
            <a:endParaRPr lang="en-US" sz="3200" dirty="0"/>
          </a:p>
          <a:p>
            <a:endParaRPr lang="en-US" sz="3200" dirty="0"/>
          </a:p>
        </p:txBody>
      </p:sp>
      <p:pic>
        <p:nvPicPr>
          <p:cNvPr id="8" name="Picture 7"/>
          <p:cNvPicPr>
            <a:picLocks noChangeAspect="1"/>
          </p:cNvPicPr>
          <p:nvPr/>
        </p:nvPicPr>
        <p:blipFill>
          <a:blip r:embed="rId2"/>
          <a:stretch>
            <a:fillRect/>
          </a:stretch>
        </p:blipFill>
        <p:spPr>
          <a:xfrm>
            <a:off x="7762876" y="870137"/>
            <a:ext cx="2752725" cy="1657350"/>
          </a:xfrm>
          <a:prstGeom prst="rect">
            <a:avLst/>
          </a:prstGeom>
        </p:spPr>
      </p:pic>
    </p:spTree>
    <p:extLst>
      <p:ext uri="{BB962C8B-B14F-4D97-AF65-F5344CB8AC3E}">
        <p14:creationId xmlns:p14="http://schemas.microsoft.com/office/powerpoint/2010/main" val="4035062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1482" y="1"/>
            <a:ext cx="8295894" cy="1325563"/>
          </a:xfrm>
        </p:spPr>
        <p:txBody>
          <a:bodyPr>
            <a:normAutofit/>
          </a:bodyPr>
          <a:lstStyle/>
          <a:p>
            <a:pPr algn="ctr"/>
            <a:r>
              <a:rPr lang="en-US" sz="4000" dirty="0"/>
              <a:t>Making the Case for </a:t>
            </a:r>
            <a:br>
              <a:rPr lang="en-US" sz="4000" dirty="0"/>
            </a:br>
            <a:r>
              <a:rPr lang="en-US" sz="4000" dirty="0"/>
              <a:t>Sexual Health Education</a:t>
            </a:r>
          </a:p>
        </p:txBody>
      </p:sp>
      <p:sp>
        <p:nvSpPr>
          <p:cNvPr id="3" name="Content Placeholder 2"/>
          <p:cNvSpPr>
            <a:spLocks noGrp="1"/>
          </p:cNvSpPr>
          <p:nvPr>
            <p:ph sz="half" idx="1"/>
          </p:nvPr>
        </p:nvSpPr>
        <p:spPr>
          <a:xfrm>
            <a:off x="5839968" y="1739600"/>
            <a:ext cx="4407408" cy="4351338"/>
          </a:xfrm>
        </p:spPr>
        <p:txBody>
          <a:bodyPr>
            <a:normAutofit fontScale="92500" lnSpcReduction="20000"/>
          </a:bodyPr>
          <a:lstStyle/>
          <a:p>
            <a:pPr marL="0" indent="0" algn="ctr">
              <a:buNone/>
            </a:pPr>
            <a:r>
              <a:rPr lang="en-US" u="sng" dirty="0"/>
              <a:t>PROTECTION</a:t>
            </a:r>
          </a:p>
          <a:p>
            <a:pPr marL="0" indent="0" algn="ctr">
              <a:buNone/>
            </a:pPr>
            <a:endParaRPr lang="en-US" dirty="0"/>
          </a:p>
          <a:p>
            <a:pPr marL="0" indent="0" algn="ctr">
              <a:buNone/>
            </a:pPr>
            <a:r>
              <a:rPr lang="en-US" dirty="0"/>
              <a:t>Issues on the Table</a:t>
            </a:r>
          </a:p>
          <a:p>
            <a:pPr marL="0" indent="0" algn="ctr">
              <a:buNone/>
            </a:pPr>
            <a:endParaRPr lang="en-US" dirty="0"/>
          </a:p>
          <a:p>
            <a:pPr marL="0" indent="0" algn="ctr">
              <a:buNone/>
            </a:pPr>
            <a:r>
              <a:rPr lang="en-US" dirty="0"/>
              <a:t>Specialized EDUCATION</a:t>
            </a:r>
          </a:p>
          <a:p>
            <a:pPr marL="0" indent="0" algn="ctr">
              <a:buNone/>
            </a:pPr>
            <a:endParaRPr lang="en-US" dirty="0"/>
          </a:p>
          <a:p>
            <a:pPr marL="0" indent="0" algn="ctr">
              <a:buNone/>
            </a:pPr>
            <a:r>
              <a:rPr lang="en-US" dirty="0"/>
              <a:t>Access to APPROPRIATE Materials</a:t>
            </a:r>
          </a:p>
          <a:p>
            <a:pPr marL="0" indent="0" algn="ctr">
              <a:buNone/>
            </a:pPr>
            <a:endParaRPr lang="en-US" dirty="0"/>
          </a:p>
          <a:p>
            <a:pPr marL="0" indent="0" algn="ctr">
              <a:buNone/>
            </a:pPr>
            <a:r>
              <a:rPr lang="en-US" dirty="0"/>
              <a:t>Address Mistakes / Prevent Abuse</a:t>
            </a:r>
          </a:p>
        </p:txBody>
      </p:sp>
      <p:sp>
        <p:nvSpPr>
          <p:cNvPr id="4" name="Content Placeholder 3"/>
          <p:cNvSpPr>
            <a:spLocks noGrp="1"/>
          </p:cNvSpPr>
          <p:nvPr>
            <p:ph sz="half" idx="2"/>
          </p:nvPr>
        </p:nvSpPr>
        <p:spPr>
          <a:xfrm>
            <a:off x="1814322" y="1739600"/>
            <a:ext cx="4025646" cy="4351338"/>
          </a:xfrm>
        </p:spPr>
        <p:txBody>
          <a:bodyPr>
            <a:normAutofit fontScale="92500" lnSpcReduction="20000"/>
          </a:bodyPr>
          <a:lstStyle/>
          <a:p>
            <a:pPr marL="0" indent="0" algn="ctr">
              <a:buNone/>
            </a:pPr>
            <a:r>
              <a:rPr lang="en-US" u="sng" dirty="0"/>
              <a:t>OVER-PROTECTION</a:t>
            </a:r>
          </a:p>
          <a:p>
            <a:pPr marL="0" indent="0" algn="ctr">
              <a:buNone/>
            </a:pPr>
            <a:endParaRPr lang="en-US" dirty="0"/>
          </a:p>
          <a:p>
            <a:pPr marL="0" indent="0" algn="ctr">
              <a:buNone/>
            </a:pPr>
            <a:r>
              <a:rPr lang="en-US" dirty="0"/>
              <a:t>AVOID the Topic (FEAR)</a:t>
            </a:r>
          </a:p>
          <a:p>
            <a:pPr marL="0" indent="0" algn="ctr">
              <a:buNone/>
            </a:pPr>
            <a:endParaRPr lang="en-US" dirty="0"/>
          </a:p>
          <a:p>
            <a:pPr marL="0" indent="0" algn="ctr">
              <a:buNone/>
            </a:pPr>
            <a:r>
              <a:rPr lang="en-US" dirty="0"/>
              <a:t>LESS Education</a:t>
            </a:r>
          </a:p>
          <a:p>
            <a:pPr marL="0" indent="0" algn="ctr">
              <a:buNone/>
            </a:pPr>
            <a:endParaRPr lang="en-US" dirty="0"/>
          </a:p>
          <a:p>
            <a:pPr marL="0" indent="0" algn="ctr">
              <a:buNone/>
            </a:pPr>
            <a:r>
              <a:rPr lang="en-US" dirty="0"/>
              <a:t>Find Inappropriate Information</a:t>
            </a:r>
          </a:p>
          <a:p>
            <a:pPr marL="0" indent="0" algn="ctr">
              <a:buNone/>
            </a:pPr>
            <a:endParaRPr lang="en-US" dirty="0"/>
          </a:p>
          <a:p>
            <a:pPr marL="0" indent="0" algn="ctr">
              <a:buNone/>
            </a:pPr>
            <a:r>
              <a:rPr lang="en-US" dirty="0"/>
              <a:t>Make MORE Abuse** / Mistakes</a:t>
            </a:r>
          </a:p>
        </p:txBody>
      </p:sp>
      <p:sp>
        <p:nvSpPr>
          <p:cNvPr id="6" name="TextBox 5"/>
          <p:cNvSpPr txBox="1"/>
          <p:nvPr/>
        </p:nvSpPr>
        <p:spPr>
          <a:xfrm>
            <a:off x="2805955" y="6135644"/>
            <a:ext cx="3415553" cy="461665"/>
          </a:xfrm>
          <a:prstGeom prst="rect">
            <a:avLst/>
          </a:prstGeom>
          <a:noFill/>
        </p:spPr>
        <p:txBody>
          <a:bodyPr wrap="square" rtlCol="0">
            <a:spAutoFit/>
          </a:bodyPr>
          <a:lstStyle/>
          <a:p>
            <a:r>
              <a:rPr lang="en-US" sz="2400" b="1" dirty="0">
                <a:solidFill>
                  <a:srgbClr val="002060"/>
                </a:solidFill>
              </a:rPr>
              <a:t>**Stranger Danger</a:t>
            </a:r>
          </a:p>
        </p:txBody>
      </p:sp>
    </p:spTree>
    <p:extLst>
      <p:ext uri="{BB962C8B-B14F-4D97-AF65-F5344CB8AC3E}">
        <p14:creationId xmlns:p14="http://schemas.microsoft.com/office/powerpoint/2010/main" val="1051536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713998" y="433625"/>
            <a:ext cx="3868340" cy="823912"/>
          </a:xfrm>
        </p:spPr>
        <p:txBody>
          <a:bodyPr>
            <a:normAutofit fontScale="85000" lnSpcReduction="20000"/>
          </a:bodyPr>
          <a:lstStyle/>
          <a:p>
            <a:pPr algn="ctr"/>
            <a:r>
              <a:rPr lang="en-US" sz="3600" b="1" dirty="0">
                <a:solidFill>
                  <a:srgbClr val="002060"/>
                </a:solidFill>
              </a:rPr>
              <a:t>SEXUAL HEALTH EDUCATION</a:t>
            </a:r>
          </a:p>
        </p:txBody>
      </p:sp>
      <p:sp>
        <p:nvSpPr>
          <p:cNvPr id="7" name="Content Placeholder 6"/>
          <p:cNvSpPr>
            <a:spLocks noGrp="1"/>
          </p:cNvSpPr>
          <p:nvPr>
            <p:ph sz="half" idx="2"/>
          </p:nvPr>
        </p:nvSpPr>
        <p:spPr>
          <a:xfrm>
            <a:off x="1848752" y="1867299"/>
            <a:ext cx="3868340" cy="3684588"/>
          </a:xfrm>
        </p:spPr>
        <p:txBody>
          <a:bodyPr>
            <a:normAutofit lnSpcReduction="10000"/>
          </a:bodyPr>
          <a:lstStyle/>
          <a:p>
            <a:r>
              <a:rPr lang="en-US" dirty="0"/>
              <a:t>Bodies &amp; Boundaries</a:t>
            </a:r>
          </a:p>
          <a:p>
            <a:r>
              <a:rPr lang="en-US" dirty="0"/>
              <a:t>Privacy</a:t>
            </a:r>
          </a:p>
          <a:p>
            <a:r>
              <a:rPr lang="en-US" dirty="0"/>
              <a:t>Social Skills</a:t>
            </a:r>
          </a:p>
          <a:p>
            <a:r>
              <a:rPr lang="en-US" dirty="0"/>
              <a:t>Relationships</a:t>
            </a:r>
          </a:p>
          <a:p>
            <a:r>
              <a:rPr lang="en-US" dirty="0"/>
              <a:t>Personal Limits</a:t>
            </a:r>
          </a:p>
          <a:p>
            <a:r>
              <a:rPr lang="en-US" dirty="0"/>
              <a:t>Consent</a:t>
            </a:r>
          </a:p>
          <a:p>
            <a:r>
              <a:rPr lang="en-US" dirty="0"/>
              <a:t>Safety &amp; Exploitation Prevention</a:t>
            </a:r>
          </a:p>
          <a:p>
            <a:endParaRPr lang="en-US" dirty="0"/>
          </a:p>
        </p:txBody>
      </p:sp>
      <p:sp>
        <p:nvSpPr>
          <p:cNvPr id="8" name="Text Placeholder 7"/>
          <p:cNvSpPr>
            <a:spLocks noGrp="1"/>
          </p:cNvSpPr>
          <p:nvPr>
            <p:ph type="body" sz="quarter" idx="3"/>
          </p:nvPr>
        </p:nvSpPr>
        <p:spPr>
          <a:xfrm>
            <a:off x="6259029" y="237373"/>
            <a:ext cx="3887391" cy="1090913"/>
          </a:xfrm>
        </p:spPr>
        <p:txBody>
          <a:bodyPr>
            <a:noAutofit/>
          </a:bodyPr>
          <a:lstStyle/>
          <a:p>
            <a:pPr algn="ctr"/>
            <a:r>
              <a:rPr lang="en-US" sz="3200" b="1" dirty="0">
                <a:solidFill>
                  <a:srgbClr val="002060"/>
                </a:solidFill>
              </a:rPr>
              <a:t>TREATMENT / THERAPY</a:t>
            </a:r>
          </a:p>
        </p:txBody>
      </p:sp>
      <p:sp>
        <p:nvSpPr>
          <p:cNvPr id="9" name="Content Placeholder 8"/>
          <p:cNvSpPr>
            <a:spLocks noGrp="1"/>
          </p:cNvSpPr>
          <p:nvPr>
            <p:ph sz="quarter" idx="4"/>
          </p:nvPr>
        </p:nvSpPr>
        <p:spPr>
          <a:xfrm>
            <a:off x="6518911" y="3445844"/>
            <a:ext cx="3887391" cy="2955576"/>
          </a:xfrm>
        </p:spPr>
        <p:txBody>
          <a:bodyPr>
            <a:normAutofit lnSpcReduction="10000"/>
          </a:bodyPr>
          <a:lstStyle/>
          <a:p>
            <a:r>
              <a:rPr lang="en-US" dirty="0"/>
              <a:t>How To of Sexual Behaviors</a:t>
            </a:r>
          </a:p>
          <a:p>
            <a:endParaRPr lang="en-US" dirty="0"/>
          </a:p>
          <a:p>
            <a:r>
              <a:rPr lang="en-US" dirty="0"/>
              <a:t>Aberrant Sexual Behavior</a:t>
            </a:r>
          </a:p>
        </p:txBody>
      </p:sp>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03494" y="1456774"/>
            <a:ext cx="4103910" cy="1706576"/>
          </a:xfrm>
          <a:prstGeom prst="rect">
            <a:avLst/>
          </a:prstGeom>
        </p:spPr>
      </p:pic>
    </p:spTree>
    <p:extLst>
      <p:ext uri="{BB962C8B-B14F-4D97-AF65-F5344CB8AC3E}">
        <p14:creationId xmlns:p14="http://schemas.microsoft.com/office/powerpoint/2010/main" val="318207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9025" y="3550024"/>
            <a:ext cx="8115855" cy="1957460"/>
          </a:xfrm>
        </p:spPr>
        <p:txBody>
          <a:bodyPr>
            <a:noAutofit/>
          </a:bodyPr>
          <a:lstStyle/>
          <a:p>
            <a:pPr marL="0" indent="0" algn="ctr">
              <a:buNone/>
            </a:pPr>
            <a:r>
              <a:rPr lang="en-US" sz="5400" dirty="0"/>
              <a:t>Not an Endorsement</a:t>
            </a:r>
          </a:p>
          <a:p>
            <a:pPr marL="0" indent="0" algn="ctr">
              <a:buNone/>
            </a:pPr>
            <a:r>
              <a:rPr lang="en-US" sz="5400" dirty="0"/>
              <a:t>Lack of Research</a:t>
            </a:r>
          </a:p>
          <a:p>
            <a:pPr marL="0" indent="0" algn="ctr">
              <a:buNone/>
            </a:pPr>
            <a:r>
              <a:rPr lang="en-US" sz="5400" dirty="0"/>
              <a:t>Many More</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5830" y="61554"/>
            <a:ext cx="7105370" cy="2894781"/>
          </a:xfrm>
          <a:prstGeom prst="rect">
            <a:avLst/>
          </a:prstGeom>
        </p:spPr>
      </p:pic>
    </p:spTree>
    <p:extLst>
      <p:ext uri="{BB962C8B-B14F-4D97-AF65-F5344CB8AC3E}">
        <p14:creationId xmlns:p14="http://schemas.microsoft.com/office/powerpoint/2010/main" val="948390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496" y="190594"/>
            <a:ext cx="8115855" cy="848086"/>
          </a:xfrm>
        </p:spPr>
        <p:txBody>
          <a:bodyPr>
            <a:normAutofit fontScale="90000"/>
          </a:bodyPr>
          <a:lstStyle/>
          <a:p>
            <a:r>
              <a:rPr lang="en-US" dirty="0"/>
              <a:t>The Need for </a:t>
            </a:r>
            <a:r>
              <a:rPr lang="en-US" i="1" u="sng" dirty="0"/>
              <a:t>Specialized </a:t>
            </a:r>
            <a:r>
              <a:rPr lang="en-US" dirty="0"/>
              <a:t>Sexual Health Education for Students with ASD</a:t>
            </a:r>
          </a:p>
        </p:txBody>
      </p:sp>
      <p:sp>
        <p:nvSpPr>
          <p:cNvPr id="3" name="Content Placeholder 2"/>
          <p:cNvSpPr>
            <a:spLocks noGrp="1"/>
          </p:cNvSpPr>
          <p:nvPr>
            <p:ph idx="1"/>
          </p:nvPr>
        </p:nvSpPr>
        <p:spPr>
          <a:xfrm>
            <a:off x="1705422" y="1212784"/>
            <a:ext cx="8552000" cy="5091763"/>
          </a:xfrm>
        </p:spPr>
        <p:txBody>
          <a:bodyPr>
            <a:normAutofit/>
          </a:bodyPr>
          <a:lstStyle/>
          <a:p>
            <a:r>
              <a:rPr lang="en-US" dirty="0"/>
              <a:t>Theory of Mind Challenges </a:t>
            </a:r>
            <a:r>
              <a:rPr lang="en-US" sz="1400" dirty="0"/>
              <a:t>(Frank Sinatra Syndrome “My Way”)</a:t>
            </a:r>
          </a:p>
          <a:p>
            <a:pPr lvl="1"/>
            <a:r>
              <a:rPr lang="en-US" dirty="0"/>
              <a:t>Consent – she didn’t SAY “no”</a:t>
            </a:r>
          </a:p>
          <a:p>
            <a:pPr lvl="1"/>
            <a:r>
              <a:rPr lang="en-US" dirty="0"/>
              <a:t>Reactions and Corrections of Peers (Where / When)</a:t>
            </a:r>
          </a:p>
          <a:p>
            <a:pPr lvl="1"/>
            <a:r>
              <a:rPr lang="en-US" dirty="0"/>
              <a:t>Peers know the social code</a:t>
            </a:r>
          </a:p>
          <a:p>
            <a:pPr marL="0" indent="0">
              <a:buNone/>
            </a:pPr>
            <a:endParaRPr lang="en-US" dirty="0"/>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99648" y="3244822"/>
            <a:ext cx="4463302" cy="33324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1004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The Urinal Game</a:t>
            </a:r>
          </a:p>
        </p:txBody>
      </p:sp>
      <p:pic>
        <p:nvPicPr>
          <p:cNvPr id="4" name="Picture 3"/>
          <p:cNvPicPr>
            <a:picLocks noChangeAspect="1"/>
          </p:cNvPicPr>
          <p:nvPr/>
        </p:nvPicPr>
        <p:blipFill>
          <a:blip r:embed="rId2"/>
          <a:stretch>
            <a:fillRect/>
          </a:stretch>
        </p:blipFill>
        <p:spPr>
          <a:xfrm rot="16200000">
            <a:off x="4067371" y="506590"/>
            <a:ext cx="4069870" cy="68902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9664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115" y="-76622"/>
            <a:ext cx="8768615" cy="1325563"/>
          </a:xfrm>
        </p:spPr>
        <p:txBody>
          <a:bodyPr/>
          <a:lstStyle/>
          <a:p>
            <a:r>
              <a:rPr lang="en-US" dirty="0"/>
              <a:t>Thinking, Saying &amp; Feeling Bubbles</a:t>
            </a:r>
          </a:p>
        </p:txBody>
      </p:sp>
      <p:pic>
        <p:nvPicPr>
          <p:cNvPr id="4" name="Picture 3"/>
          <p:cNvPicPr>
            <a:picLocks noChangeAspect="1"/>
          </p:cNvPicPr>
          <p:nvPr/>
        </p:nvPicPr>
        <p:blipFill>
          <a:blip r:embed="rId2"/>
          <a:stretch>
            <a:fillRect/>
          </a:stretch>
        </p:blipFill>
        <p:spPr>
          <a:xfrm>
            <a:off x="3248500" y="1091595"/>
            <a:ext cx="5248275" cy="5572125"/>
          </a:xfrm>
          <a:prstGeom prst="rect">
            <a:avLst/>
          </a:prstGeom>
        </p:spPr>
      </p:pic>
      <p:sp>
        <p:nvSpPr>
          <p:cNvPr id="3" name="Cloud Callout 2"/>
          <p:cNvSpPr/>
          <p:nvPr/>
        </p:nvSpPr>
        <p:spPr>
          <a:xfrm>
            <a:off x="7422776" y="1129554"/>
            <a:ext cx="2528048" cy="1541929"/>
          </a:xfrm>
          <a:prstGeom prst="cloudCallout">
            <a:avLst>
              <a:gd name="adj1" fmla="val -52039"/>
              <a:gd name="adj2" fmla="val 64244"/>
            </a:avLst>
          </a:prstGeom>
          <a:solidFill>
            <a:schemeClr val="bg2">
              <a:lumMod val="9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6" name="Cloud Callout 5"/>
          <p:cNvSpPr/>
          <p:nvPr/>
        </p:nvSpPr>
        <p:spPr>
          <a:xfrm>
            <a:off x="4521938" y="924113"/>
            <a:ext cx="2223248" cy="1290917"/>
          </a:xfrm>
          <a:prstGeom prst="cloudCallout">
            <a:avLst>
              <a:gd name="adj1" fmla="val 32707"/>
              <a:gd name="adj2" fmla="val 86337"/>
            </a:avLst>
          </a:prstGeom>
          <a:solidFill>
            <a:schemeClr val="bg2">
              <a:lumMod val="9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8" name="Cloud Callout 7"/>
          <p:cNvSpPr/>
          <p:nvPr/>
        </p:nvSpPr>
        <p:spPr>
          <a:xfrm>
            <a:off x="1893320" y="1972236"/>
            <a:ext cx="2128049" cy="1281953"/>
          </a:xfrm>
          <a:prstGeom prst="cloudCallout">
            <a:avLst>
              <a:gd name="adj1" fmla="val 41933"/>
              <a:gd name="adj2" fmla="val 57849"/>
            </a:avLst>
          </a:prstGeom>
          <a:solidFill>
            <a:schemeClr val="bg2">
              <a:lumMod val="9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9" name="Oval Callout 8"/>
          <p:cNvSpPr/>
          <p:nvPr/>
        </p:nvSpPr>
        <p:spPr>
          <a:xfrm>
            <a:off x="8139953" y="2748105"/>
            <a:ext cx="1954418" cy="1129553"/>
          </a:xfrm>
          <a:prstGeom prst="wedgeEllipseCallout">
            <a:avLst>
              <a:gd name="adj1" fmla="val -91012"/>
              <a:gd name="adj2" fmla="val -198"/>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Callout 9"/>
          <p:cNvSpPr/>
          <p:nvPr/>
        </p:nvSpPr>
        <p:spPr>
          <a:xfrm>
            <a:off x="2167454" y="770965"/>
            <a:ext cx="1954418" cy="1129553"/>
          </a:xfrm>
          <a:prstGeom prst="wedgeEllipseCallout">
            <a:avLst>
              <a:gd name="adj1" fmla="val 152093"/>
              <a:gd name="adj2" fmla="val 156151"/>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art 11"/>
          <p:cNvSpPr/>
          <p:nvPr/>
        </p:nvSpPr>
        <p:spPr>
          <a:xfrm rot="1570548">
            <a:off x="8346143" y="4069418"/>
            <a:ext cx="1329305" cy="120127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H="1" flipV="1">
            <a:off x="7216588" y="3720353"/>
            <a:ext cx="1280186" cy="58270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Heart 14"/>
          <p:cNvSpPr/>
          <p:nvPr/>
        </p:nvSpPr>
        <p:spPr>
          <a:xfrm rot="20124824">
            <a:off x="4437762" y="2654668"/>
            <a:ext cx="1329305" cy="120127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H="1" flipV="1">
            <a:off x="5281598" y="3096273"/>
            <a:ext cx="989400" cy="54339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20861710">
            <a:off x="7942729" y="1667435"/>
            <a:ext cx="1595718" cy="369332"/>
          </a:xfrm>
          <a:prstGeom prst="rect">
            <a:avLst/>
          </a:prstGeom>
          <a:noFill/>
        </p:spPr>
        <p:txBody>
          <a:bodyPr wrap="square" rtlCol="0">
            <a:spAutoFit/>
          </a:bodyPr>
          <a:lstStyle/>
          <a:p>
            <a:pPr algn="ctr"/>
            <a:r>
              <a:rPr lang="en-US" b="1" dirty="0">
                <a:solidFill>
                  <a:srgbClr val="002060"/>
                </a:solidFill>
              </a:rPr>
              <a:t>THINKING</a:t>
            </a:r>
          </a:p>
        </p:txBody>
      </p:sp>
      <p:sp>
        <p:nvSpPr>
          <p:cNvPr id="22" name="TextBox 21"/>
          <p:cNvSpPr txBox="1"/>
          <p:nvPr/>
        </p:nvSpPr>
        <p:spPr>
          <a:xfrm rot="20861710">
            <a:off x="2268476" y="1112940"/>
            <a:ext cx="1595718" cy="369332"/>
          </a:xfrm>
          <a:prstGeom prst="rect">
            <a:avLst/>
          </a:prstGeom>
          <a:noFill/>
        </p:spPr>
        <p:txBody>
          <a:bodyPr wrap="square" rtlCol="0">
            <a:spAutoFit/>
          </a:bodyPr>
          <a:lstStyle/>
          <a:p>
            <a:pPr algn="ctr"/>
            <a:r>
              <a:rPr lang="en-US" b="1" dirty="0">
                <a:solidFill>
                  <a:srgbClr val="002060"/>
                </a:solidFill>
              </a:rPr>
              <a:t>SAYING</a:t>
            </a:r>
          </a:p>
        </p:txBody>
      </p:sp>
      <p:sp>
        <p:nvSpPr>
          <p:cNvPr id="23" name="TextBox 22"/>
          <p:cNvSpPr txBox="1"/>
          <p:nvPr/>
        </p:nvSpPr>
        <p:spPr>
          <a:xfrm rot="20861710">
            <a:off x="4208812" y="2974011"/>
            <a:ext cx="1595718" cy="369332"/>
          </a:xfrm>
          <a:prstGeom prst="rect">
            <a:avLst/>
          </a:prstGeom>
          <a:noFill/>
        </p:spPr>
        <p:txBody>
          <a:bodyPr wrap="square" rtlCol="0">
            <a:spAutoFit/>
          </a:bodyPr>
          <a:lstStyle/>
          <a:p>
            <a:pPr algn="ctr"/>
            <a:r>
              <a:rPr lang="en-US" b="1" dirty="0">
                <a:solidFill>
                  <a:srgbClr val="002060"/>
                </a:solidFill>
              </a:rPr>
              <a:t>FEELING</a:t>
            </a:r>
          </a:p>
        </p:txBody>
      </p:sp>
    </p:spTree>
    <p:extLst>
      <p:ext uri="{BB962C8B-B14F-4D97-AF65-F5344CB8AC3E}">
        <p14:creationId xmlns:p14="http://schemas.microsoft.com/office/powerpoint/2010/main" val="2667033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40373" y="737068"/>
            <a:ext cx="6596089" cy="49734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6428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496" y="190594"/>
            <a:ext cx="8115855" cy="848086"/>
          </a:xfrm>
        </p:spPr>
        <p:txBody>
          <a:bodyPr>
            <a:normAutofit fontScale="90000"/>
          </a:bodyPr>
          <a:lstStyle/>
          <a:p>
            <a:r>
              <a:rPr lang="en-US" dirty="0"/>
              <a:t>The Need for </a:t>
            </a:r>
            <a:r>
              <a:rPr lang="en-US" i="1" u="sng" dirty="0"/>
              <a:t>Specialized</a:t>
            </a:r>
            <a:r>
              <a:rPr lang="en-US" dirty="0"/>
              <a:t> Sexual Health Education for Students with ASD</a:t>
            </a:r>
          </a:p>
        </p:txBody>
      </p:sp>
      <p:sp>
        <p:nvSpPr>
          <p:cNvPr id="3" name="Content Placeholder 2"/>
          <p:cNvSpPr>
            <a:spLocks noGrp="1"/>
          </p:cNvSpPr>
          <p:nvPr>
            <p:ph idx="1"/>
          </p:nvPr>
        </p:nvSpPr>
        <p:spPr>
          <a:xfrm>
            <a:off x="1705422" y="1212784"/>
            <a:ext cx="8552000" cy="5091763"/>
          </a:xfrm>
        </p:spPr>
        <p:txBody>
          <a:bodyPr>
            <a:normAutofit/>
          </a:bodyPr>
          <a:lstStyle/>
          <a:p>
            <a:r>
              <a:rPr lang="en-US" dirty="0"/>
              <a:t>Theory of Mind Challenges </a:t>
            </a:r>
            <a:r>
              <a:rPr lang="en-US" sz="1400" dirty="0"/>
              <a:t>(Frank Sinatra Syndrome “My Way”)</a:t>
            </a:r>
          </a:p>
          <a:p>
            <a:pPr lvl="1"/>
            <a:r>
              <a:rPr lang="en-US" dirty="0"/>
              <a:t>Consent – she didn’t SAY “no”</a:t>
            </a:r>
          </a:p>
          <a:p>
            <a:pPr lvl="1"/>
            <a:r>
              <a:rPr lang="en-US" dirty="0"/>
              <a:t>Reactions and Corrections of Peers (Where / When)</a:t>
            </a:r>
          </a:p>
          <a:p>
            <a:pPr lvl="1"/>
            <a:r>
              <a:rPr lang="en-US" dirty="0"/>
              <a:t>Peers know the social code</a:t>
            </a:r>
          </a:p>
          <a:p>
            <a:endParaRPr lang="en-US" dirty="0"/>
          </a:p>
          <a:p>
            <a:r>
              <a:rPr lang="en-US" dirty="0"/>
              <a:t>Concrete Thinking</a:t>
            </a:r>
          </a:p>
          <a:p>
            <a:pPr lvl="1"/>
            <a:r>
              <a:rPr lang="en-US" dirty="0"/>
              <a:t>Sexual Assault = Intercourse</a:t>
            </a:r>
          </a:p>
          <a:p>
            <a:pPr lvl="1"/>
            <a:r>
              <a:rPr lang="en-US" dirty="0"/>
              <a:t>“How do I know if I’m gay?”</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59389" y="3258804"/>
            <a:ext cx="3575797" cy="2669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9148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494" y="342994"/>
            <a:ext cx="8115855" cy="1127218"/>
          </a:xfrm>
        </p:spPr>
        <p:txBody>
          <a:bodyPr>
            <a:noAutofit/>
          </a:bodyPr>
          <a:lstStyle/>
          <a:p>
            <a:r>
              <a:rPr lang="en-US" sz="4000" dirty="0"/>
              <a:t>Concrete Thinking:  </a:t>
            </a:r>
            <a:br>
              <a:rPr lang="en-US" sz="4000" dirty="0"/>
            </a:br>
            <a:r>
              <a:rPr lang="en-US" sz="4000" dirty="0"/>
              <a:t>Sexual Language</a:t>
            </a:r>
          </a:p>
        </p:txBody>
      </p:sp>
      <p:sp>
        <p:nvSpPr>
          <p:cNvPr id="3" name="Content Placeholder 2"/>
          <p:cNvSpPr>
            <a:spLocks noGrp="1"/>
          </p:cNvSpPr>
          <p:nvPr>
            <p:ph idx="1"/>
          </p:nvPr>
        </p:nvSpPr>
        <p:spPr>
          <a:xfrm>
            <a:off x="1705420" y="1857120"/>
            <a:ext cx="8552000" cy="5091763"/>
          </a:xfrm>
        </p:spPr>
        <p:txBody>
          <a:bodyPr>
            <a:noAutofit/>
          </a:bodyPr>
          <a:lstStyle/>
          <a:p>
            <a:pPr marL="0" indent="0">
              <a:buNone/>
            </a:pPr>
            <a:r>
              <a:rPr lang="en-US" sz="3200" dirty="0"/>
              <a:t>– Formal/Polite:  Vagina, Penis</a:t>
            </a:r>
          </a:p>
          <a:p>
            <a:pPr marL="0" indent="0">
              <a:buNone/>
            </a:pPr>
            <a:endParaRPr lang="en-US" sz="3200" dirty="0"/>
          </a:p>
          <a:p>
            <a:pPr marL="0" indent="0">
              <a:buNone/>
            </a:pPr>
            <a:r>
              <a:rPr lang="fr-FR" sz="3200" dirty="0"/>
              <a:t>– </a:t>
            </a:r>
            <a:r>
              <a:rPr lang="fr-FR" sz="3200" dirty="0" err="1"/>
              <a:t>Technical</a:t>
            </a:r>
            <a:r>
              <a:rPr lang="fr-FR" sz="3200" dirty="0"/>
              <a:t>: </a:t>
            </a:r>
            <a:r>
              <a:rPr lang="fr-FR" sz="3200" dirty="0" err="1"/>
              <a:t>Labia</a:t>
            </a:r>
            <a:r>
              <a:rPr lang="fr-FR" sz="3200" dirty="0"/>
              <a:t>, Scrotum</a:t>
            </a:r>
          </a:p>
          <a:p>
            <a:pPr marL="0" indent="0">
              <a:buNone/>
            </a:pPr>
            <a:endParaRPr lang="en-US" sz="3200" dirty="0"/>
          </a:p>
          <a:p>
            <a:pPr marL="0" indent="0">
              <a:buNone/>
            </a:pPr>
            <a:r>
              <a:rPr lang="en-US" sz="3200" dirty="0"/>
              <a:t>– Slang: Dick, Muffin</a:t>
            </a:r>
          </a:p>
          <a:p>
            <a:pPr marL="0" indent="0">
              <a:buNone/>
            </a:pPr>
            <a:endParaRPr lang="fr-FR" sz="3200" dirty="0"/>
          </a:p>
          <a:p>
            <a:pPr marL="0" indent="0">
              <a:buNone/>
            </a:pPr>
            <a:r>
              <a:rPr lang="en-US" sz="3200" dirty="0"/>
              <a:t>– Cute: </a:t>
            </a:r>
            <a:r>
              <a:rPr lang="en-US" sz="3200" dirty="0" err="1"/>
              <a:t>Va</a:t>
            </a:r>
            <a:r>
              <a:rPr lang="en-US" sz="3200" dirty="0"/>
              <a:t>‐jay‐jay, </a:t>
            </a:r>
            <a:r>
              <a:rPr lang="en-US" sz="3200" dirty="0" err="1"/>
              <a:t>krull</a:t>
            </a:r>
            <a:r>
              <a:rPr lang="en-US" sz="3200" dirty="0"/>
              <a:t> the warrior king</a:t>
            </a:r>
          </a:p>
          <a:p>
            <a:pPr marL="0" indent="0">
              <a:buNone/>
            </a:pPr>
            <a:endParaRPr lang="en-US" sz="32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46830" y="2635623"/>
            <a:ext cx="2779124" cy="2143896"/>
          </a:xfrm>
          <a:prstGeom prst="rect">
            <a:avLst/>
          </a:prstGeom>
        </p:spPr>
      </p:pic>
    </p:spTree>
    <p:extLst>
      <p:ext uri="{BB962C8B-B14F-4D97-AF65-F5344CB8AC3E}">
        <p14:creationId xmlns:p14="http://schemas.microsoft.com/office/powerpoint/2010/main" val="1160787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98833" y="2344723"/>
            <a:ext cx="8839200" cy="2407641"/>
          </a:xfrm>
        </p:spPr>
        <p:txBody>
          <a:bodyPr>
            <a:noAutofit/>
          </a:bodyPr>
          <a:lstStyle/>
          <a:p>
            <a:r>
              <a:rPr lang="en-US" sz="6000" dirty="0"/>
              <a:t>The Problem</a:t>
            </a:r>
            <a:br>
              <a:rPr lang="en-US" sz="6000" dirty="0"/>
            </a:br>
            <a:br>
              <a:rPr lang="en-US" sz="6000" dirty="0"/>
            </a:br>
            <a:r>
              <a:rPr lang="en-US" sz="4400" dirty="0"/>
              <a:t>Increase in Referrals</a:t>
            </a:r>
            <a:br>
              <a:rPr lang="en-US" sz="4400" dirty="0"/>
            </a:br>
            <a:br>
              <a:rPr lang="en-US" sz="4400" dirty="0"/>
            </a:br>
            <a:r>
              <a:rPr lang="en-US" sz="3600" dirty="0"/>
              <a:t>Sexual Assault / Abuse</a:t>
            </a:r>
            <a:br>
              <a:rPr lang="en-US" sz="3600" dirty="0"/>
            </a:br>
            <a:r>
              <a:rPr lang="en-US" sz="3600" dirty="0"/>
              <a:t>Aberrant Sexual Behaviors </a:t>
            </a:r>
            <a:br>
              <a:rPr lang="en-US" sz="3600" dirty="0"/>
            </a:br>
            <a:r>
              <a:rPr lang="en-US" sz="3600" dirty="0"/>
              <a:t>Sexual Crimes</a:t>
            </a:r>
            <a:br>
              <a:rPr lang="en-US" sz="1200" dirty="0"/>
            </a:br>
            <a:endParaRPr lang="en-US" sz="1600" dirty="0"/>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22044" y="2040622"/>
            <a:ext cx="2710692" cy="21685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40377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496" y="190594"/>
            <a:ext cx="8115855" cy="848086"/>
          </a:xfrm>
        </p:spPr>
        <p:txBody>
          <a:bodyPr>
            <a:normAutofit fontScale="90000"/>
          </a:bodyPr>
          <a:lstStyle/>
          <a:p>
            <a:r>
              <a:rPr lang="en-US" dirty="0"/>
              <a:t>The Need for </a:t>
            </a:r>
            <a:r>
              <a:rPr lang="en-US" i="1" u="sng" dirty="0"/>
              <a:t>Specialized</a:t>
            </a:r>
            <a:r>
              <a:rPr lang="en-US" dirty="0"/>
              <a:t> Sexual Health Education for Students with ASD</a:t>
            </a:r>
          </a:p>
        </p:txBody>
      </p:sp>
      <p:sp>
        <p:nvSpPr>
          <p:cNvPr id="3" name="Content Placeholder 2"/>
          <p:cNvSpPr>
            <a:spLocks noGrp="1"/>
          </p:cNvSpPr>
          <p:nvPr>
            <p:ph idx="1"/>
          </p:nvPr>
        </p:nvSpPr>
        <p:spPr>
          <a:xfrm>
            <a:off x="1705422" y="1212784"/>
            <a:ext cx="8552000" cy="5091763"/>
          </a:xfrm>
        </p:spPr>
        <p:txBody>
          <a:bodyPr>
            <a:normAutofit lnSpcReduction="10000"/>
          </a:bodyPr>
          <a:lstStyle/>
          <a:p>
            <a:r>
              <a:rPr lang="en-US" dirty="0"/>
              <a:t>Theory of Mind Challenges </a:t>
            </a:r>
            <a:r>
              <a:rPr lang="en-US" sz="1400" dirty="0"/>
              <a:t>(Frank Sinatra Syndrome “My Way”)</a:t>
            </a:r>
          </a:p>
          <a:p>
            <a:pPr lvl="1"/>
            <a:r>
              <a:rPr lang="en-US" dirty="0"/>
              <a:t>Consent – she didn’t SAY “no”</a:t>
            </a:r>
          </a:p>
          <a:p>
            <a:pPr lvl="1"/>
            <a:r>
              <a:rPr lang="en-US" dirty="0"/>
              <a:t>Reactions and Corrections of Peers (Where / When)</a:t>
            </a:r>
          </a:p>
          <a:p>
            <a:pPr lvl="1"/>
            <a:r>
              <a:rPr lang="en-US" dirty="0"/>
              <a:t>Peers know the social code</a:t>
            </a:r>
          </a:p>
          <a:p>
            <a:endParaRPr lang="en-US" dirty="0"/>
          </a:p>
          <a:p>
            <a:r>
              <a:rPr lang="en-US" dirty="0"/>
              <a:t>Concrete Thinking</a:t>
            </a:r>
          </a:p>
          <a:p>
            <a:pPr lvl="1"/>
            <a:r>
              <a:rPr lang="en-US" dirty="0"/>
              <a:t>Sexual Assault = Intercourse</a:t>
            </a:r>
          </a:p>
          <a:p>
            <a:pPr lvl="1"/>
            <a:r>
              <a:rPr lang="en-US" dirty="0"/>
              <a:t>“How do I know if I’m gay?”</a:t>
            </a:r>
          </a:p>
          <a:p>
            <a:endParaRPr lang="en-US" dirty="0"/>
          </a:p>
          <a:p>
            <a:r>
              <a:rPr lang="en-US" dirty="0"/>
              <a:t>Misperceptions</a:t>
            </a:r>
          </a:p>
          <a:p>
            <a:pPr lvl="1"/>
            <a:r>
              <a:rPr lang="en-US" dirty="0"/>
              <a:t>Private vs Public Place</a:t>
            </a:r>
          </a:p>
          <a:p>
            <a:pPr lvl="1"/>
            <a:r>
              <a:rPr lang="en-US" dirty="0"/>
              <a:t>Private – Alone?</a:t>
            </a:r>
          </a:p>
          <a:p>
            <a:endParaRPr lang="en-US" dirty="0"/>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59389" y="3258804"/>
            <a:ext cx="3575797" cy="2669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539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67676" y="201981"/>
            <a:ext cx="6077402" cy="63429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6119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Private Body Parts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41198" y="1730206"/>
            <a:ext cx="4138596" cy="4254631"/>
          </a:xfrm>
          <a:prstGeom prst="rect">
            <a:avLst/>
          </a:prstGeom>
        </p:spPr>
      </p:pic>
      <p:sp>
        <p:nvSpPr>
          <p:cNvPr id="5" name="Freeform 4"/>
          <p:cNvSpPr/>
          <p:nvPr/>
        </p:nvSpPr>
        <p:spPr>
          <a:xfrm>
            <a:off x="4561219" y="3792072"/>
            <a:ext cx="744227" cy="882281"/>
          </a:xfrm>
          <a:custGeom>
            <a:avLst/>
            <a:gdLst>
              <a:gd name="connsiteX0" fmla="*/ 181111 w 744227"/>
              <a:gd name="connsiteY0" fmla="*/ 0 h 882281"/>
              <a:gd name="connsiteX1" fmla="*/ 1817 w 744227"/>
              <a:gd name="connsiteY1" fmla="*/ 753035 h 882281"/>
              <a:gd name="connsiteX2" fmla="*/ 279723 w 744227"/>
              <a:gd name="connsiteY2" fmla="*/ 824753 h 882281"/>
              <a:gd name="connsiteX3" fmla="*/ 351441 w 744227"/>
              <a:gd name="connsiteY3" fmla="*/ 519953 h 882281"/>
              <a:gd name="connsiteX4" fmla="*/ 414194 w 744227"/>
              <a:gd name="connsiteY4" fmla="*/ 815788 h 882281"/>
              <a:gd name="connsiteX5" fmla="*/ 665206 w 744227"/>
              <a:gd name="connsiteY5" fmla="*/ 815788 h 882281"/>
              <a:gd name="connsiteX6" fmla="*/ 701064 w 744227"/>
              <a:gd name="connsiteY6" fmla="*/ 89647 h 882281"/>
              <a:gd name="connsiteX7" fmla="*/ 100429 w 744227"/>
              <a:gd name="connsiteY7" fmla="*/ 62753 h 882281"/>
              <a:gd name="connsiteX8" fmla="*/ 441088 w 744227"/>
              <a:gd name="connsiteY8" fmla="*/ 259976 h 882281"/>
              <a:gd name="connsiteX9" fmla="*/ 145253 w 744227"/>
              <a:gd name="connsiteY9" fmla="*/ 80682 h 88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227" h="882281">
                <a:moveTo>
                  <a:pt x="181111" y="0"/>
                </a:moveTo>
                <a:cubicBezTo>
                  <a:pt x="83246" y="307788"/>
                  <a:pt x="-14618" y="615576"/>
                  <a:pt x="1817" y="753035"/>
                </a:cubicBezTo>
                <a:cubicBezTo>
                  <a:pt x="18252" y="890494"/>
                  <a:pt x="221452" y="863600"/>
                  <a:pt x="279723" y="824753"/>
                </a:cubicBezTo>
                <a:cubicBezTo>
                  <a:pt x="337994" y="785906"/>
                  <a:pt x="329029" y="521447"/>
                  <a:pt x="351441" y="519953"/>
                </a:cubicBezTo>
                <a:cubicBezTo>
                  <a:pt x="373853" y="518459"/>
                  <a:pt x="361900" y="766482"/>
                  <a:pt x="414194" y="815788"/>
                </a:cubicBezTo>
                <a:cubicBezTo>
                  <a:pt x="466488" y="865094"/>
                  <a:pt x="617394" y="936812"/>
                  <a:pt x="665206" y="815788"/>
                </a:cubicBezTo>
                <a:cubicBezTo>
                  <a:pt x="713018" y="694765"/>
                  <a:pt x="795193" y="215153"/>
                  <a:pt x="701064" y="89647"/>
                </a:cubicBezTo>
                <a:cubicBezTo>
                  <a:pt x="606935" y="-35859"/>
                  <a:pt x="143758" y="34365"/>
                  <a:pt x="100429" y="62753"/>
                </a:cubicBezTo>
                <a:cubicBezTo>
                  <a:pt x="57100" y="91141"/>
                  <a:pt x="433617" y="256988"/>
                  <a:pt x="441088" y="259976"/>
                </a:cubicBezTo>
                <a:cubicBezTo>
                  <a:pt x="448559" y="262964"/>
                  <a:pt x="296906" y="171823"/>
                  <a:pt x="145253" y="80682"/>
                </a:cubicBezTo>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486226" y="3684496"/>
            <a:ext cx="802081" cy="989857"/>
          </a:xfrm>
          <a:custGeom>
            <a:avLst/>
            <a:gdLst>
              <a:gd name="connsiteX0" fmla="*/ 181111 w 744227"/>
              <a:gd name="connsiteY0" fmla="*/ 0 h 882281"/>
              <a:gd name="connsiteX1" fmla="*/ 1817 w 744227"/>
              <a:gd name="connsiteY1" fmla="*/ 753035 h 882281"/>
              <a:gd name="connsiteX2" fmla="*/ 279723 w 744227"/>
              <a:gd name="connsiteY2" fmla="*/ 824753 h 882281"/>
              <a:gd name="connsiteX3" fmla="*/ 351441 w 744227"/>
              <a:gd name="connsiteY3" fmla="*/ 519953 h 882281"/>
              <a:gd name="connsiteX4" fmla="*/ 414194 w 744227"/>
              <a:gd name="connsiteY4" fmla="*/ 815788 h 882281"/>
              <a:gd name="connsiteX5" fmla="*/ 665206 w 744227"/>
              <a:gd name="connsiteY5" fmla="*/ 815788 h 882281"/>
              <a:gd name="connsiteX6" fmla="*/ 701064 w 744227"/>
              <a:gd name="connsiteY6" fmla="*/ 89647 h 882281"/>
              <a:gd name="connsiteX7" fmla="*/ 100429 w 744227"/>
              <a:gd name="connsiteY7" fmla="*/ 62753 h 882281"/>
              <a:gd name="connsiteX8" fmla="*/ 441088 w 744227"/>
              <a:gd name="connsiteY8" fmla="*/ 259976 h 882281"/>
              <a:gd name="connsiteX9" fmla="*/ 145253 w 744227"/>
              <a:gd name="connsiteY9" fmla="*/ 80682 h 88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227" h="882281">
                <a:moveTo>
                  <a:pt x="181111" y="0"/>
                </a:moveTo>
                <a:cubicBezTo>
                  <a:pt x="83246" y="307788"/>
                  <a:pt x="-14618" y="615576"/>
                  <a:pt x="1817" y="753035"/>
                </a:cubicBezTo>
                <a:cubicBezTo>
                  <a:pt x="18252" y="890494"/>
                  <a:pt x="221452" y="863600"/>
                  <a:pt x="279723" y="824753"/>
                </a:cubicBezTo>
                <a:cubicBezTo>
                  <a:pt x="337994" y="785906"/>
                  <a:pt x="329029" y="521447"/>
                  <a:pt x="351441" y="519953"/>
                </a:cubicBezTo>
                <a:cubicBezTo>
                  <a:pt x="373853" y="518459"/>
                  <a:pt x="361900" y="766482"/>
                  <a:pt x="414194" y="815788"/>
                </a:cubicBezTo>
                <a:cubicBezTo>
                  <a:pt x="466488" y="865094"/>
                  <a:pt x="617394" y="936812"/>
                  <a:pt x="665206" y="815788"/>
                </a:cubicBezTo>
                <a:cubicBezTo>
                  <a:pt x="713018" y="694765"/>
                  <a:pt x="795193" y="215153"/>
                  <a:pt x="701064" y="89647"/>
                </a:cubicBezTo>
                <a:cubicBezTo>
                  <a:pt x="606935" y="-35859"/>
                  <a:pt x="143758" y="34365"/>
                  <a:pt x="100429" y="62753"/>
                </a:cubicBezTo>
                <a:cubicBezTo>
                  <a:pt x="57100" y="91141"/>
                  <a:pt x="433617" y="256988"/>
                  <a:pt x="441088" y="259976"/>
                </a:cubicBezTo>
                <a:cubicBezTo>
                  <a:pt x="448559" y="262964"/>
                  <a:pt x="296906" y="171823"/>
                  <a:pt x="145253" y="80682"/>
                </a:cubicBezTo>
              </a:path>
            </a:pathLst>
          </a:cu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496" y="184384"/>
            <a:ext cx="8115855" cy="1325563"/>
          </a:xfrm>
        </p:spPr>
        <p:txBody>
          <a:bodyPr>
            <a:normAutofit fontScale="90000"/>
          </a:bodyPr>
          <a:lstStyle/>
          <a:p>
            <a:r>
              <a:rPr lang="en-US" dirty="0">
                <a:hlinkClick r:id="rId2"/>
              </a:rPr>
              <a:t>Puberty &amp; Sexuality Concerns for</a:t>
            </a:r>
            <a:br>
              <a:rPr lang="en-US" dirty="0">
                <a:hlinkClick r:id="rId2"/>
              </a:rPr>
            </a:br>
            <a:r>
              <a:rPr lang="en-US" dirty="0">
                <a:hlinkClick r:id="rId2"/>
              </a:rPr>
              <a:t>Individuals on the Autism Spectrum</a:t>
            </a:r>
            <a:br>
              <a:rPr lang="en-US" dirty="0">
                <a:hlinkClick r:id="rId2"/>
              </a:rPr>
            </a:br>
            <a:r>
              <a:rPr lang="en-US" sz="2200" b="0" dirty="0"/>
              <a:t>Jam Page, Autism Specialist</a:t>
            </a:r>
            <a:endParaRPr lang="en-US" sz="22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4288" y="3012141"/>
            <a:ext cx="5157716" cy="39638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0" y="1568823"/>
            <a:ext cx="4643718" cy="3518534"/>
          </a:xfrm>
          <a:prstGeom prst="rect">
            <a:avLst/>
          </a:prstGeom>
        </p:spPr>
      </p:pic>
    </p:spTree>
    <p:extLst>
      <p:ext uri="{BB962C8B-B14F-4D97-AF65-F5344CB8AC3E}">
        <p14:creationId xmlns:p14="http://schemas.microsoft.com/office/powerpoint/2010/main" val="484721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496" y="190594"/>
            <a:ext cx="8115855" cy="848086"/>
          </a:xfrm>
        </p:spPr>
        <p:txBody>
          <a:bodyPr>
            <a:normAutofit fontScale="90000"/>
          </a:bodyPr>
          <a:lstStyle/>
          <a:p>
            <a:r>
              <a:rPr lang="en-US" dirty="0"/>
              <a:t>The Need for </a:t>
            </a:r>
            <a:r>
              <a:rPr lang="en-US" i="1" u="sng" dirty="0"/>
              <a:t>Specialized </a:t>
            </a:r>
            <a:r>
              <a:rPr lang="en-US" dirty="0"/>
              <a:t>Sexual Health Education for Students with ASD</a:t>
            </a:r>
          </a:p>
        </p:txBody>
      </p:sp>
      <p:sp>
        <p:nvSpPr>
          <p:cNvPr id="3" name="Content Placeholder 2"/>
          <p:cNvSpPr>
            <a:spLocks noGrp="1"/>
          </p:cNvSpPr>
          <p:nvPr>
            <p:ph idx="1"/>
          </p:nvPr>
        </p:nvSpPr>
        <p:spPr>
          <a:xfrm>
            <a:off x="1705422" y="1212784"/>
            <a:ext cx="8552000" cy="5091763"/>
          </a:xfrm>
        </p:spPr>
        <p:txBody>
          <a:bodyPr>
            <a:normAutofit fontScale="70000" lnSpcReduction="20000"/>
          </a:bodyPr>
          <a:lstStyle/>
          <a:p>
            <a:r>
              <a:rPr lang="en-US" dirty="0"/>
              <a:t>Theory of Mind Challenges </a:t>
            </a:r>
            <a:r>
              <a:rPr lang="en-US" sz="1700" dirty="0"/>
              <a:t>(Frank Sinatra Syndrome “My Way”)</a:t>
            </a:r>
          </a:p>
          <a:p>
            <a:pPr lvl="1"/>
            <a:r>
              <a:rPr lang="en-US" dirty="0"/>
              <a:t>Consent – she didn’t SAY “no”</a:t>
            </a:r>
          </a:p>
          <a:p>
            <a:pPr lvl="1"/>
            <a:r>
              <a:rPr lang="en-US" dirty="0"/>
              <a:t>Reactions and Corrections of Peers (Where / When)</a:t>
            </a:r>
          </a:p>
          <a:p>
            <a:pPr lvl="1"/>
            <a:r>
              <a:rPr lang="en-US" dirty="0"/>
              <a:t>Peers know the social code</a:t>
            </a:r>
          </a:p>
          <a:p>
            <a:endParaRPr lang="en-US" dirty="0"/>
          </a:p>
          <a:p>
            <a:r>
              <a:rPr lang="en-US" dirty="0"/>
              <a:t>Concrete Thinking</a:t>
            </a:r>
          </a:p>
          <a:p>
            <a:pPr lvl="1"/>
            <a:r>
              <a:rPr lang="en-US" dirty="0"/>
              <a:t>Sexual Assault = Intercourse</a:t>
            </a:r>
          </a:p>
          <a:p>
            <a:endParaRPr lang="en-US" dirty="0"/>
          </a:p>
          <a:p>
            <a:r>
              <a:rPr lang="en-US" dirty="0"/>
              <a:t>Misperceptions</a:t>
            </a:r>
          </a:p>
          <a:p>
            <a:pPr lvl="1"/>
            <a:r>
              <a:rPr lang="en-US" dirty="0"/>
              <a:t>Private vs Public Place</a:t>
            </a:r>
          </a:p>
          <a:p>
            <a:pPr lvl="1"/>
            <a:r>
              <a:rPr lang="en-US" dirty="0"/>
              <a:t>Private – Alone?</a:t>
            </a:r>
          </a:p>
          <a:p>
            <a:endParaRPr lang="en-US" dirty="0"/>
          </a:p>
          <a:p>
            <a:r>
              <a:rPr lang="en-US" dirty="0"/>
              <a:t>Sexual Exploitation / Abuse</a:t>
            </a:r>
          </a:p>
          <a:p>
            <a:pPr lvl="1"/>
            <a:r>
              <a:rPr lang="en-US" dirty="0"/>
              <a:t>Social Media</a:t>
            </a:r>
          </a:p>
          <a:p>
            <a:pPr lvl="1"/>
            <a:r>
              <a:rPr lang="en-US" dirty="0"/>
              <a:t>70% some type of abuse</a:t>
            </a:r>
          </a:p>
          <a:p>
            <a:endParaRPr lang="en-US" dirty="0"/>
          </a:p>
          <a:p>
            <a:r>
              <a:rPr lang="en-US" dirty="0"/>
              <a:t>Altered Scripts for Sexual Learning</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63956" y="2386583"/>
            <a:ext cx="3675395" cy="27441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5878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8368" y="241014"/>
            <a:ext cx="8115855" cy="673387"/>
          </a:xfrm>
        </p:spPr>
        <p:txBody>
          <a:bodyPr>
            <a:normAutofit fontScale="90000"/>
          </a:bodyPr>
          <a:lstStyle/>
          <a:p>
            <a:r>
              <a:rPr lang="en-US" dirty="0"/>
              <a:t>Altered Scripts for Sexual Learning</a:t>
            </a:r>
          </a:p>
        </p:txBody>
      </p:sp>
      <p:sp>
        <p:nvSpPr>
          <p:cNvPr id="3" name="Content Placeholder 2"/>
          <p:cNvSpPr>
            <a:spLocks noGrp="1"/>
          </p:cNvSpPr>
          <p:nvPr>
            <p:ph idx="1"/>
          </p:nvPr>
        </p:nvSpPr>
        <p:spPr>
          <a:xfrm>
            <a:off x="1798368" y="1203767"/>
            <a:ext cx="8532749" cy="5254785"/>
          </a:xfrm>
        </p:spPr>
        <p:txBody>
          <a:bodyPr>
            <a:normAutofit fontScale="92500" lnSpcReduction="20000"/>
          </a:bodyPr>
          <a:lstStyle/>
          <a:p>
            <a:r>
              <a:rPr lang="en-US" dirty="0"/>
              <a:t>Negativity / Discomfort</a:t>
            </a:r>
          </a:p>
          <a:p>
            <a:pPr lvl="1"/>
            <a:r>
              <a:rPr lang="en-US" dirty="0"/>
              <a:t>Reactions of Staff (“no”)</a:t>
            </a:r>
          </a:p>
          <a:p>
            <a:pPr lvl="1"/>
            <a:r>
              <a:rPr lang="en-US" dirty="0"/>
              <a:t>Myths of Oversexed</a:t>
            </a:r>
          </a:p>
          <a:p>
            <a:pPr lvl="1"/>
            <a:r>
              <a:rPr lang="en-US" dirty="0"/>
              <a:t>“Love Shack” – 1 (TV); 2 (Cook) 3 (Sex)—perceived 3</a:t>
            </a:r>
          </a:p>
          <a:p>
            <a:pPr lvl="1"/>
            <a:endParaRPr lang="en-US" dirty="0"/>
          </a:p>
          <a:p>
            <a:r>
              <a:rPr lang="en-US" dirty="0"/>
              <a:t>Reliance on Adults for Self-Care Needs</a:t>
            </a:r>
          </a:p>
          <a:p>
            <a:pPr lvl="1"/>
            <a:r>
              <a:rPr lang="en-US" dirty="0"/>
              <a:t>Privacy</a:t>
            </a:r>
          </a:p>
          <a:p>
            <a:pPr lvl="1"/>
            <a:endParaRPr lang="en-US" dirty="0"/>
          </a:p>
          <a:p>
            <a:r>
              <a:rPr lang="en-US" dirty="0"/>
              <a:t>Altered Living Environment </a:t>
            </a:r>
          </a:p>
          <a:p>
            <a:pPr lvl="1"/>
            <a:r>
              <a:rPr lang="en-US" dirty="0"/>
              <a:t>More closely monitored</a:t>
            </a:r>
          </a:p>
          <a:p>
            <a:pPr lvl="1"/>
            <a:r>
              <a:rPr lang="en-US" dirty="0"/>
              <a:t>Dressing / using restroom in front of others</a:t>
            </a:r>
          </a:p>
          <a:p>
            <a:pPr lvl="1"/>
            <a:endParaRPr lang="en-US" dirty="0"/>
          </a:p>
          <a:p>
            <a:r>
              <a:rPr lang="en-US" dirty="0"/>
              <a:t>Isolation &amp; Loneliness</a:t>
            </a:r>
          </a:p>
          <a:p>
            <a:pPr lvl="1"/>
            <a:r>
              <a:rPr lang="en-US" dirty="0"/>
              <a:t>Lack of opportunity and consenting partner</a:t>
            </a:r>
          </a:p>
          <a:p>
            <a:pPr lvl="2"/>
            <a:r>
              <a:rPr lang="en-US" sz="1800" dirty="0"/>
              <a:t>Mean age for Typical? ASD?</a:t>
            </a:r>
          </a:p>
          <a:p>
            <a:pPr lvl="1"/>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14636" y="3666702"/>
            <a:ext cx="1795435" cy="179543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10401" y="914401"/>
            <a:ext cx="1404235" cy="1217913"/>
          </a:xfrm>
          <a:prstGeom prst="rect">
            <a:avLst/>
          </a:prstGeom>
        </p:spPr>
      </p:pic>
    </p:spTree>
    <p:extLst>
      <p:ext uri="{BB962C8B-B14F-4D97-AF65-F5344CB8AC3E}">
        <p14:creationId xmlns:p14="http://schemas.microsoft.com/office/powerpoint/2010/main" val="2167522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8367" y="212138"/>
            <a:ext cx="8115855" cy="865893"/>
          </a:xfrm>
        </p:spPr>
        <p:txBody>
          <a:bodyPr>
            <a:normAutofit fontScale="90000"/>
          </a:bodyPr>
          <a:lstStyle/>
          <a:p>
            <a:r>
              <a:rPr lang="en-US" dirty="0"/>
              <a:t>Altered Scripts for Sexual Learning</a:t>
            </a:r>
            <a:br>
              <a:rPr lang="en-US" dirty="0"/>
            </a:br>
            <a:r>
              <a:rPr lang="en-US" dirty="0"/>
              <a:t>Internet and Porn</a:t>
            </a:r>
          </a:p>
        </p:txBody>
      </p:sp>
      <p:sp>
        <p:nvSpPr>
          <p:cNvPr id="6" name="Content Placeholder 5"/>
          <p:cNvSpPr>
            <a:spLocks noGrp="1"/>
          </p:cNvSpPr>
          <p:nvPr>
            <p:ph idx="1"/>
          </p:nvPr>
        </p:nvSpPr>
        <p:spPr>
          <a:xfrm>
            <a:off x="1671366" y="1220066"/>
            <a:ext cx="8115855" cy="5637935"/>
          </a:xfrm>
        </p:spPr>
        <p:txBody>
          <a:bodyPr>
            <a:normAutofit/>
          </a:bodyPr>
          <a:lstStyle/>
          <a:p>
            <a:r>
              <a:rPr lang="en-US" dirty="0"/>
              <a:t>Look out of Curiosity</a:t>
            </a:r>
          </a:p>
          <a:p>
            <a:pPr lvl="1"/>
            <a:r>
              <a:rPr lang="en-US" dirty="0"/>
              <a:t>Body Parts</a:t>
            </a:r>
          </a:p>
          <a:p>
            <a:pPr lvl="1"/>
            <a:r>
              <a:rPr lang="en-US" dirty="0"/>
              <a:t>How to have sex</a:t>
            </a:r>
          </a:p>
          <a:p>
            <a:pPr lvl="1"/>
            <a:endParaRPr lang="en-US" sz="1000" dirty="0"/>
          </a:p>
          <a:p>
            <a:r>
              <a:rPr lang="en-US" dirty="0"/>
              <a:t>Misunderstanding of Typical</a:t>
            </a:r>
          </a:p>
          <a:p>
            <a:pPr lvl="1"/>
            <a:r>
              <a:rPr lang="en-US" dirty="0"/>
              <a:t>Genital Hair (non existent or shaved)</a:t>
            </a:r>
          </a:p>
          <a:p>
            <a:pPr lvl="1"/>
            <a:r>
              <a:rPr lang="en-US" dirty="0"/>
              <a:t>Notion of Consent (no means no?)</a:t>
            </a:r>
          </a:p>
          <a:p>
            <a:pPr lvl="1"/>
            <a:r>
              <a:rPr lang="en-US" dirty="0"/>
              <a:t>Genital Size</a:t>
            </a:r>
          </a:p>
          <a:p>
            <a:pPr lvl="1"/>
            <a:endParaRPr lang="en-US" sz="1000" dirty="0"/>
          </a:p>
          <a:p>
            <a:r>
              <a:rPr lang="en-US" dirty="0"/>
              <a:t>Juvenile Porn</a:t>
            </a:r>
          </a:p>
          <a:p>
            <a:pPr lvl="1"/>
            <a:r>
              <a:rPr lang="en-US" dirty="0"/>
              <a:t>Misjudge age—views self as less mature</a:t>
            </a:r>
          </a:p>
          <a:p>
            <a:pPr lvl="1"/>
            <a:r>
              <a:rPr lang="en-US" dirty="0"/>
              <a:t>Illegal?  -- “I didn’t pay for it” so it must be legal</a:t>
            </a:r>
          </a:p>
          <a:p>
            <a:pPr lvl="1"/>
            <a:endParaRPr lang="en-US" sz="1000" dirty="0"/>
          </a:p>
          <a:p>
            <a:r>
              <a:rPr lang="en-US" dirty="0"/>
              <a:t>Predators</a:t>
            </a:r>
          </a:p>
          <a:p>
            <a:pPr lvl="1"/>
            <a:endParaRPr lang="en-US" dirty="0"/>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43537" y="1220066"/>
            <a:ext cx="2576362" cy="1718607"/>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08937" y="3379804"/>
            <a:ext cx="1737962" cy="1737962"/>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4399230" y="5943601"/>
            <a:ext cx="5504330" cy="646331"/>
          </a:xfrm>
          <a:prstGeom prst="rect">
            <a:avLst/>
          </a:prstGeom>
          <a:noFill/>
        </p:spPr>
        <p:txBody>
          <a:bodyPr wrap="square" rtlCol="0">
            <a:spAutoFit/>
          </a:bodyPr>
          <a:lstStyle/>
          <a:p>
            <a:pPr algn="ctr"/>
            <a:r>
              <a:rPr lang="en-US" sz="3600" b="1" dirty="0">
                <a:solidFill>
                  <a:srgbClr val="FF0000"/>
                </a:solidFill>
              </a:rPr>
              <a:t>SAFE SEARCH FILTERS</a:t>
            </a:r>
          </a:p>
        </p:txBody>
      </p:sp>
    </p:spTree>
    <p:extLst>
      <p:ext uri="{BB962C8B-B14F-4D97-AF65-F5344CB8AC3E}">
        <p14:creationId xmlns:p14="http://schemas.microsoft.com/office/powerpoint/2010/main" val="2682016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86098" y="563095"/>
            <a:ext cx="3764208" cy="57570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5511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496" y="144760"/>
            <a:ext cx="8115855" cy="750390"/>
          </a:xfrm>
        </p:spPr>
        <p:txBody>
          <a:bodyPr>
            <a:normAutofit fontScale="90000"/>
          </a:bodyPr>
          <a:lstStyle/>
          <a:p>
            <a:r>
              <a:rPr lang="en-US" dirty="0"/>
              <a:t>Specialization for Students with ASD</a:t>
            </a:r>
          </a:p>
        </p:txBody>
      </p:sp>
      <p:sp>
        <p:nvSpPr>
          <p:cNvPr id="3" name="Content Placeholder 2"/>
          <p:cNvSpPr>
            <a:spLocks noGrp="1"/>
          </p:cNvSpPr>
          <p:nvPr>
            <p:ph idx="1"/>
          </p:nvPr>
        </p:nvSpPr>
        <p:spPr>
          <a:xfrm>
            <a:off x="1750241" y="1049762"/>
            <a:ext cx="8667503" cy="6313564"/>
          </a:xfrm>
        </p:spPr>
        <p:txBody>
          <a:bodyPr>
            <a:noAutofit/>
          </a:bodyPr>
          <a:lstStyle/>
          <a:p>
            <a:r>
              <a:rPr lang="en-US" sz="2400" dirty="0"/>
              <a:t>Accurate Information / Understandable Level / Simple Explanations / Concrete Examples</a:t>
            </a:r>
          </a:p>
          <a:p>
            <a:r>
              <a:rPr lang="en-US" sz="2400" dirty="0"/>
              <a:t>Developmental Age (HOW); Chronological Age (WHAT)</a:t>
            </a:r>
          </a:p>
          <a:p>
            <a:r>
              <a:rPr lang="en-US" sz="2400" dirty="0"/>
              <a:t>TEACH from the POSITIVE</a:t>
            </a:r>
          </a:p>
          <a:p>
            <a:r>
              <a:rPr lang="en-US" sz="2400" dirty="0"/>
              <a:t>Teach to the community norm (parent survey – be transparent about need and what is being taught)</a:t>
            </a:r>
          </a:p>
          <a:p>
            <a:r>
              <a:rPr lang="en-US" sz="2400" dirty="0"/>
              <a:t>Begin with Most IMMEDIATE NEED (social appropriate)</a:t>
            </a:r>
          </a:p>
          <a:p>
            <a:r>
              <a:rPr lang="en-US" sz="2400" dirty="0"/>
              <a:t>CONSENT (Green, Yellow, Red)</a:t>
            </a:r>
          </a:p>
          <a:p>
            <a:r>
              <a:rPr lang="en-US" sz="2400" dirty="0"/>
              <a:t>“Make Wise Choices”</a:t>
            </a:r>
          </a:p>
          <a:p>
            <a:endParaRPr lang="en-US" sz="2400" dirty="0"/>
          </a:p>
          <a:p>
            <a:r>
              <a:rPr lang="en-US" sz="2400" dirty="0"/>
              <a:t>5 Point Scales</a:t>
            </a:r>
          </a:p>
          <a:p>
            <a:pPr lvl="1"/>
            <a:r>
              <a:rPr lang="en-US" sz="2000" dirty="0"/>
              <a:t>Legal / Illegal</a:t>
            </a:r>
          </a:p>
          <a:p>
            <a:pPr lvl="1"/>
            <a:r>
              <a:rPr lang="en-US" sz="2000" dirty="0"/>
              <a:t>5 is Against the Law</a:t>
            </a:r>
          </a:p>
          <a:p>
            <a:pPr lvl="1"/>
            <a:r>
              <a:rPr lang="en-US" sz="2000" dirty="0"/>
              <a:t>Appropriate Behaviors based on Relationships</a:t>
            </a:r>
          </a:p>
          <a:p>
            <a:endParaRPr lang="en-US" sz="24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68987" y="4232651"/>
            <a:ext cx="2553821" cy="1690387"/>
          </a:xfrm>
          <a:prstGeom prst="rect">
            <a:avLst/>
          </a:prstGeom>
        </p:spPr>
      </p:pic>
    </p:spTree>
    <p:extLst>
      <p:ext uri="{BB962C8B-B14F-4D97-AF65-F5344CB8AC3E}">
        <p14:creationId xmlns:p14="http://schemas.microsoft.com/office/powerpoint/2010/main" val="1011578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7179" y="116920"/>
            <a:ext cx="5251307" cy="3907771"/>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08982" y="1281953"/>
            <a:ext cx="3095799" cy="4642792"/>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84181" y="4226688"/>
            <a:ext cx="1957300" cy="2549704"/>
          </a:xfrm>
          <a:prstGeom prst="rect">
            <a:avLst/>
          </a:prstGeom>
        </p:spPr>
      </p:pic>
    </p:spTree>
    <p:extLst>
      <p:ext uri="{BB962C8B-B14F-4D97-AF65-F5344CB8AC3E}">
        <p14:creationId xmlns:p14="http://schemas.microsoft.com/office/powerpoint/2010/main" val="921026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496" y="121179"/>
            <a:ext cx="8115855" cy="912094"/>
          </a:xfrm>
        </p:spPr>
        <p:txBody>
          <a:bodyPr>
            <a:normAutofit/>
          </a:bodyPr>
          <a:lstStyle/>
          <a:p>
            <a:r>
              <a:rPr lang="en-US" sz="4000" dirty="0"/>
              <a:t>Gathering Information</a:t>
            </a:r>
          </a:p>
        </p:txBody>
      </p:sp>
      <p:sp>
        <p:nvSpPr>
          <p:cNvPr id="3" name="Content Placeholder 2"/>
          <p:cNvSpPr>
            <a:spLocks noGrp="1"/>
          </p:cNvSpPr>
          <p:nvPr>
            <p:ph idx="1"/>
          </p:nvPr>
        </p:nvSpPr>
        <p:spPr>
          <a:xfrm>
            <a:off x="1814260" y="1194638"/>
            <a:ext cx="6038823" cy="5344394"/>
          </a:xfrm>
        </p:spPr>
        <p:txBody>
          <a:bodyPr>
            <a:normAutofit fontScale="92500" lnSpcReduction="20000"/>
          </a:bodyPr>
          <a:lstStyle/>
          <a:p>
            <a:r>
              <a:rPr lang="en-US" dirty="0"/>
              <a:t>Terri </a:t>
            </a:r>
            <a:r>
              <a:rPr lang="en-US" dirty="0" err="1"/>
              <a:t>Couwenhoven</a:t>
            </a:r>
            <a:r>
              <a:rPr lang="en-US" dirty="0"/>
              <a:t>, AASECT Sex Educator (</a:t>
            </a:r>
            <a:r>
              <a:rPr lang="en-US" u="sng" dirty="0">
                <a:hlinkClick r:id="rId2"/>
              </a:rPr>
              <a:t>tcouwen@execpc.com</a:t>
            </a:r>
            <a:r>
              <a:rPr lang="en-US" dirty="0"/>
              <a:t>). Sexuality Issues in Students with I/DD:  Boundaries and Behavior.  Presented December 16, 2015 Kent ISD.</a:t>
            </a:r>
          </a:p>
          <a:p>
            <a:endParaRPr lang="en-US" dirty="0"/>
          </a:p>
          <a:p>
            <a:r>
              <a:rPr lang="en-US" dirty="0"/>
              <a:t>Isabelle </a:t>
            </a:r>
            <a:r>
              <a:rPr lang="en-US" dirty="0" err="1"/>
              <a:t>Henault</a:t>
            </a:r>
            <a:r>
              <a:rPr lang="en-US" dirty="0"/>
              <a:t>, Author &amp; Sex Therapists, University of Quebec – 2 Trainings in Collaboration with Oakland University.</a:t>
            </a:r>
          </a:p>
          <a:p>
            <a:endParaRPr lang="en-US" dirty="0"/>
          </a:p>
          <a:p>
            <a:r>
              <a:rPr lang="en-US" dirty="0"/>
              <a:t>Selected research articles and books (references included in this presentation)</a:t>
            </a:r>
          </a:p>
          <a:p>
            <a:endParaRPr lang="en-US" dirty="0"/>
          </a:p>
          <a:p>
            <a:r>
              <a:rPr lang="en-US" dirty="0"/>
              <a:t>Current laws related to sexual health education for ALL students</a:t>
            </a:r>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09376" y="2105990"/>
            <a:ext cx="2704338" cy="2704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5178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65295" y="315287"/>
            <a:ext cx="7187733" cy="5477876"/>
          </a:xfrm>
          <a:prstGeom prst="rect">
            <a:avLst/>
          </a:prstGeom>
        </p:spPr>
      </p:pic>
      <p:sp>
        <p:nvSpPr>
          <p:cNvPr id="5" name="TextBox 4"/>
          <p:cNvSpPr txBox="1"/>
          <p:nvPr/>
        </p:nvSpPr>
        <p:spPr>
          <a:xfrm>
            <a:off x="3236259" y="5952565"/>
            <a:ext cx="6293224" cy="646331"/>
          </a:xfrm>
          <a:prstGeom prst="rect">
            <a:avLst/>
          </a:prstGeom>
          <a:noFill/>
        </p:spPr>
        <p:txBody>
          <a:bodyPr wrap="square" rtlCol="0">
            <a:spAutoFit/>
          </a:bodyPr>
          <a:lstStyle/>
          <a:p>
            <a:pPr algn="ctr"/>
            <a:r>
              <a:rPr lang="en-US" b="1" dirty="0">
                <a:solidFill>
                  <a:srgbClr val="002060"/>
                </a:solidFill>
              </a:rPr>
              <a:t>Steven Shore</a:t>
            </a:r>
          </a:p>
          <a:p>
            <a:pPr algn="ctr"/>
            <a:r>
              <a:rPr lang="en-US" b="1" dirty="0">
                <a:solidFill>
                  <a:srgbClr val="002060"/>
                </a:solidFill>
                <a:hlinkClick r:id="rId3"/>
              </a:rPr>
              <a:t>http://www.autismasperger.net/</a:t>
            </a:r>
            <a:r>
              <a:rPr lang="en-US" b="1" dirty="0">
                <a:solidFill>
                  <a:srgbClr val="002060"/>
                </a:solidFill>
              </a:rPr>
              <a:t> </a:t>
            </a:r>
          </a:p>
        </p:txBody>
      </p:sp>
    </p:spTree>
    <p:extLst>
      <p:ext uri="{BB962C8B-B14F-4D97-AF65-F5344CB8AC3E}">
        <p14:creationId xmlns:p14="http://schemas.microsoft.com/office/powerpoint/2010/main" val="623462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496" y="404643"/>
            <a:ext cx="8115855" cy="711889"/>
          </a:xfrm>
        </p:spPr>
        <p:txBody>
          <a:bodyPr>
            <a:noAutofit/>
          </a:bodyPr>
          <a:lstStyle/>
          <a:p>
            <a:r>
              <a:rPr lang="en-US" sz="3200" dirty="0"/>
              <a:t>Aberrant Sexual Behavior</a:t>
            </a:r>
          </a:p>
        </p:txBody>
      </p:sp>
      <p:sp>
        <p:nvSpPr>
          <p:cNvPr id="3" name="Content Placeholder 2"/>
          <p:cNvSpPr>
            <a:spLocks noGrp="1"/>
          </p:cNvSpPr>
          <p:nvPr>
            <p:ph idx="1"/>
          </p:nvPr>
        </p:nvSpPr>
        <p:spPr>
          <a:xfrm>
            <a:off x="1759866" y="1348146"/>
            <a:ext cx="8115855" cy="4994902"/>
          </a:xfrm>
        </p:spPr>
        <p:txBody>
          <a:bodyPr>
            <a:normAutofit lnSpcReduction="10000"/>
          </a:bodyPr>
          <a:lstStyle/>
          <a:p>
            <a:r>
              <a:rPr lang="en-US" dirty="0"/>
              <a:t>Most Common?</a:t>
            </a:r>
          </a:p>
          <a:p>
            <a:pPr lvl="1"/>
            <a:r>
              <a:rPr lang="en-US" dirty="0"/>
              <a:t>Different than what people THINK is </a:t>
            </a:r>
            <a:r>
              <a:rPr lang="en-US"/>
              <a:t>most common</a:t>
            </a:r>
            <a:endParaRPr lang="en-US" dirty="0"/>
          </a:p>
          <a:p>
            <a:endParaRPr lang="en-US" dirty="0"/>
          </a:p>
          <a:p>
            <a:r>
              <a:rPr lang="en-US" dirty="0"/>
              <a:t>Masturbation:</a:t>
            </a:r>
          </a:p>
          <a:p>
            <a:pPr lvl="1"/>
            <a:r>
              <a:rPr lang="en-US" dirty="0"/>
              <a:t>Over / Under Stimulation</a:t>
            </a:r>
          </a:p>
          <a:p>
            <a:pPr lvl="1"/>
            <a:r>
              <a:rPr lang="en-US" dirty="0"/>
              <a:t>Public vs. private (bedroom, door closed) understanding</a:t>
            </a:r>
          </a:p>
          <a:p>
            <a:pPr lvl="1"/>
            <a:r>
              <a:rPr lang="en-US" dirty="0"/>
              <a:t>If excessive, likely not successful (meds / wrong gesture) -- thrusting</a:t>
            </a:r>
          </a:p>
          <a:p>
            <a:pPr lvl="1"/>
            <a:r>
              <a:rPr lang="en-US" dirty="0"/>
              <a:t>Normal peak puberty 1-5x per day</a:t>
            </a:r>
          </a:p>
          <a:p>
            <a:pPr lvl="1"/>
            <a:r>
              <a:rPr lang="en-US" dirty="0"/>
              <a:t>Medication Effects</a:t>
            </a:r>
          </a:p>
          <a:p>
            <a:pPr lvl="1"/>
            <a:endParaRPr lang="en-US" dirty="0"/>
          </a:p>
          <a:p>
            <a:r>
              <a:rPr lang="en-US" dirty="0"/>
              <a:t>OTHER?</a:t>
            </a:r>
          </a:p>
        </p:txBody>
      </p:sp>
    </p:spTree>
    <p:extLst>
      <p:ext uri="{BB962C8B-B14F-4D97-AF65-F5344CB8AC3E}">
        <p14:creationId xmlns:p14="http://schemas.microsoft.com/office/powerpoint/2010/main" val="3365793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2131" y="282668"/>
            <a:ext cx="8115855" cy="2205317"/>
          </a:xfrm>
        </p:spPr>
        <p:txBody>
          <a:bodyPr>
            <a:normAutofit/>
          </a:bodyPr>
          <a:lstStyle/>
          <a:p>
            <a:pPr marL="0" indent="0" algn="ctr">
              <a:buNone/>
            </a:pPr>
            <a:r>
              <a:rPr lang="en-US" sz="4000" dirty="0"/>
              <a:t>Staff Learning Modules</a:t>
            </a:r>
            <a:br>
              <a:rPr lang="en-US" sz="4000" dirty="0"/>
            </a:br>
            <a:r>
              <a:rPr lang="en-US" sz="3600" dirty="0"/>
              <a:t>Dave </a:t>
            </a:r>
            <a:r>
              <a:rPr lang="en-US" sz="3600" dirty="0" err="1"/>
              <a:t>Hingsburger</a:t>
            </a:r>
            <a:r>
              <a:rPr lang="en-US" sz="3600" dirty="0"/>
              <a:t> @</a:t>
            </a:r>
            <a:br>
              <a:rPr lang="en-US" sz="1700" dirty="0"/>
            </a:br>
            <a:r>
              <a:rPr lang="en-US" sz="2400" dirty="0">
                <a:hlinkClick r:id="rId2"/>
              </a:rPr>
              <a:t>http://www.openfuturelearning.org/index.html</a:t>
            </a:r>
            <a:r>
              <a:rPr lang="en-US" sz="2400" dirty="0"/>
              <a:t> </a:t>
            </a:r>
          </a:p>
        </p:txBody>
      </p:sp>
      <p:pic>
        <p:nvPicPr>
          <p:cNvPr id="4" name="Picture 3"/>
          <p:cNvPicPr>
            <a:picLocks noChangeAspect="1"/>
          </p:cNvPicPr>
          <p:nvPr/>
        </p:nvPicPr>
        <p:blipFill>
          <a:blip r:embed="rId3"/>
          <a:stretch>
            <a:fillRect/>
          </a:stretch>
        </p:blipFill>
        <p:spPr>
          <a:xfrm>
            <a:off x="2025103" y="2075871"/>
            <a:ext cx="4623715" cy="824227"/>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1788" y="1909484"/>
            <a:ext cx="3161738" cy="4823331"/>
          </a:xfrm>
          <a:prstGeom prst="rect">
            <a:avLst/>
          </a:prstGeom>
        </p:spPr>
      </p:pic>
      <p:pic>
        <p:nvPicPr>
          <p:cNvPr id="6" name="Picture 5"/>
          <p:cNvPicPr>
            <a:picLocks noChangeAspect="1"/>
          </p:cNvPicPr>
          <p:nvPr/>
        </p:nvPicPr>
        <p:blipFill>
          <a:blip r:embed="rId5"/>
          <a:stretch>
            <a:fillRect/>
          </a:stretch>
        </p:blipFill>
        <p:spPr>
          <a:xfrm>
            <a:off x="2673162" y="3615858"/>
            <a:ext cx="3288367" cy="23807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35900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494" y="119402"/>
            <a:ext cx="8115855" cy="984887"/>
          </a:xfrm>
        </p:spPr>
        <p:txBody>
          <a:bodyPr>
            <a:normAutofit fontScale="90000"/>
          </a:bodyPr>
          <a:lstStyle/>
          <a:p>
            <a:r>
              <a:rPr lang="en-US" dirty="0" err="1"/>
              <a:t>Nila</a:t>
            </a:r>
            <a:r>
              <a:rPr lang="en-US" dirty="0"/>
              <a:t> Benito </a:t>
            </a:r>
            <a:br>
              <a:rPr lang="en-US" dirty="0"/>
            </a:br>
            <a:r>
              <a:rPr lang="en-US" sz="2200" dirty="0"/>
              <a:t>Florida Center for Inclusive Communities &amp; DD Council</a:t>
            </a:r>
          </a:p>
        </p:txBody>
      </p:sp>
      <p:sp>
        <p:nvSpPr>
          <p:cNvPr id="4" name="Rectangle 3"/>
          <p:cNvSpPr/>
          <p:nvPr/>
        </p:nvSpPr>
        <p:spPr>
          <a:xfrm>
            <a:off x="1730189" y="5190583"/>
            <a:ext cx="8731623" cy="1384995"/>
          </a:xfrm>
          <a:prstGeom prst="rect">
            <a:avLst/>
          </a:prstGeom>
        </p:spPr>
        <p:txBody>
          <a:bodyPr wrap="square">
            <a:spAutoFit/>
          </a:bodyPr>
          <a:lstStyle/>
          <a:p>
            <a:r>
              <a:rPr lang="en-US" b="1" dirty="0">
                <a:solidFill>
                  <a:srgbClr val="002060"/>
                </a:solidFill>
              </a:rPr>
              <a:t>Parent Guide: </a:t>
            </a:r>
          </a:p>
          <a:p>
            <a:r>
              <a:rPr lang="en-US" sz="1600" dirty="0">
                <a:hlinkClick r:id="rId2"/>
              </a:rPr>
              <a:t>http://www.fddc.org/sites/default/files/file/publications/Sexuality%20Guide-Parents-English.pdf</a:t>
            </a:r>
            <a:r>
              <a:rPr lang="en-US" sz="1600" dirty="0"/>
              <a:t> </a:t>
            </a:r>
          </a:p>
          <a:p>
            <a:endParaRPr lang="en-US" sz="1600" dirty="0"/>
          </a:p>
          <a:p>
            <a:r>
              <a:rPr lang="en-US" b="1" dirty="0">
                <a:solidFill>
                  <a:srgbClr val="002060"/>
                </a:solidFill>
              </a:rPr>
              <a:t>Educators Guide</a:t>
            </a:r>
            <a:r>
              <a:rPr lang="en-US" dirty="0"/>
              <a:t>:  </a:t>
            </a:r>
            <a:r>
              <a:rPr lang="en-US" sz="1600" dirty="0">
                <a:hlinkClick r:id="rId3"/>
              </a:rPr>
              <a:t>http://flfcic.fmhi.usf.edu/docs/Educator_LowRes_English.pdf</a:t>
            </a:r>
            <a:r>
              <a:rPr lang="en-US" sz="1600" dirty="0"/>
              <a:t> </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29954" y="1104289"/>
            <a:ext cx="3254827" cy="42617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72074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12551" y="1356027"/>
            <a:ext cx="3479426" cy="4496489"/>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66847" y="3628604"/>
            <a:ext cx="2038350" cy="3048000"/>
          </a:xfrm>
          <a:prstGeom prst="rect">
            <a:avLst/>
          </a:prstGeom>
          <a:ln>
            <a:noFill/>
          </a:ln>
          <a:effectLst>
            <a:outerShdw blurRad="292100" dist="139700" dir="2700000" algn="tl" rotWithShape="0">
              <a:srgbClr val="333333">
                <a:alpha val="65000"/>
              </a:srgbClr>
            </a:outerShdw>
          </a:effectLst>
        </p:spPr>
      </p:pic>
      <p:sp>
        <p:nvSpPr>
          <p:cNvPr id="7" name="Title 6"/>
          <p:cNvSpPr>
            <a:spLocks noGrp="1"/>
          </p:cNvSpPr>
          <p:nvPr>
            <p:ph type="title"/>
          </p:nvPr>
        </p:nvSpPr>
        <p:spPr>
          <a:xfrm>
            <a:off x="813733" y="212268"/>
            <a:ext cx="7353116" cy="737992"/>
          </a:xfrm>
        </p:spPr>
        <p:txBody>
          <a:bodyPr>
            <a:normAutofit fontScale="90000"/>
          </a:bodyPr>
          <a:lstStyle/>
          <a:p>
            <a:r>
              <a:rPr lang="en-US" dirty="0"/>
              <a:t>Terri </a:t>
            </a:r>
            <a:r>
              <a:rPr lang="en-US" dirty="0" err="1"/>
              <a:t>Couwenhoven</a:t>
            </a:r>
            <a:r>
              <a:rPr lang="en-US" dirty="0"/>
              <a:t>, M.S.</a:t>
            </a:r>
            <a:br>
              <a:rPr lang="en-US" dirty="0"/>
            </a:br>
            <a:r>
              <a:rPr lang="en-US" dirty="0">
                <a:hlinkClick r:id="rId4"/>
              </a:rPr>
              <a:t>https://terricouwenhoven.com/</a:t>
            </a:r>
            <a:r>
              <a:rPr lang="en-US" dirty="0"/>
              <a:t> </a:t>
            </a:r>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66847" y="212268"/>
            <a:ext cx="2038350" cy="3109642"/>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68629" y="1767090"/>
            <a:ext cx="2321566" cy="35189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5157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7326" y="665265"/>
            <a:ext cx="3843662" cy="639380"/>
          </a:xfrm>
        </p:spPr>
        <p:txBody>
          <a:bodyPr>
            <a:normAutofit fontScale="90000"/>
          </a:bodyPr>
          <a:lstStyle/>
          <a:p>
            <a:r>
              <a:rPr lang="en-US" dirty="0"/>
              <a:t>Child Checklist</a:t>
            </a:r>
          </a:p>
        </p:txBody>
      </p:sp>
      <p:pic>
        <p:nvPicPr>
          <p:cNvPr id="3" name="Picture 2"/>
          <p:cNvPicPr>
            <a:picLocks noChangeAspect="1"/>
          </p:cNvPicPr>
          <p:nvPr/>
        </p:nvPicPr>
        <p:blipFill>
          <a:blip r:embed="rId2"/>
          <a:stretch>
            <a:fillRect/>
          </a:stretch>
        </p:blipFill>
        <p:spPr>
          <a:xfrm>
            <a:off x="1917326" y="1304645"/>
            <a:ext cx="3676650" cy="4737222"/>
          </a:xfrm>
          <a:prstGeom prst="rect">
            <a:avLst/>
          </a:prstGeom>
        </p:spPr>
      </p:pic>
      <p:pic>
        <p:nvPicPr>
          <p:cNvPr id="6" name="Picture 5"/>
          <p:cNvPicPr>
            <a:picLocks noChangeAspect="1"/>
          </p:cNvPicPr>
          <p:nvPr/>
        </p:nvPicPr>
        <p:blipFill>
          <a:blip r:embed="rId3"/>
          <a:stretch>
            <a:fillRect/>
          </a:stretch>
        </p:blipFill>
        <p:spPr>
          <a:xfrm>
            <a:off x="6327616" y="0"/>
            <a:ext cx="3982622" cy="5558270"/>
          </a:xfrm>
          <a:prstGeom prst="rect">
            <a:avLst/>
          </a:prstGeom>
        </p:spPr>
      </p:pic>
    </p:spTree>
    <p:extLst>
      <p:ext uri="{BB962C8B-B14F-4D97-AF65-F5344CB8AC3E}">
        <p14:creationId xmlns:p14="http://schemas.microsoft.com/office/powerpoint/2010/main" val="1190239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5385" y="1873012"/>
            <a:ext cx="7838986" cy="2365047"/>
          </a:xfrm>
          <a:prstGeom prst="rect">
            <a:avLst/>
          </a:prstGeom>
        </p:spPr>
      </p:pic>
      <p:pic>
        <p:nvPicPr>
          <p:cNvPr id="5" name="Picture 4"/>
          <p:cNvPicPr>
            <a:picLocks noChangeAspect="1"/>
          </p:cNvPicPr>
          <p:nvPr/>
        </p:nvPicPr>
        <p:blipFill>
          <a:blip r:embed="rId3"/>
          <a:stretch>
            <a:fillRect/>
          </a:stretch>
        </p:blipFill>
        <p:spPr>
          <a:xfrm>
            <a:off x="3197525" y="345056"/>
            <a:ext cx="5826505" cy="1184585"/>
          </a:xfrm>
          <a:prstGeom prst="rect">
            <a:avLst/>
          </a:prstGeom>
        </p:spPr>
      </p:pic>
      <p:sp>
        <p:nvSpPr>
          <p:cNvPr id="6" name="Rectangle 5"/>
          <p:cNvSpPr/>
          <p:nvPr/>
        </p:nvSpPr>
        <p:spPr>
          <a:xfrm>
            <a:off x="2139690" y="4434779"/>
            <a:ext cx="8221033" cy="707886"/>
          </a:xfrm>
          <a:prstGeom prst="rect">
            <a:avLst/>
          </a:prstGeom>
        </p:spPr>
        <p:txBody>
          <a:bodyPr wrap="none">
            <a:spAutoFit/>
          </a:bodyPr>
          <a:lstStyle/>
          <a:p>
            <a:r>
              <a:rPr lang="en-US" sz="4000" dirty="0">
                <a:hlinkClick r:id="rId4"/>
              </a:rPr>
              <a:t>https://www.elevatustraining.com/</a:t>
            </a:r>
            <a:r>
              <a:rPr lang="en-US" sz="4000" dirty="0"/>
              <a:t> </a:t>
            </a:r>
          </a:p>
        </p:txBody>
      </p:sp>
      <p:sp>
        <p:nvSpPr>
          <p:cNvPr id="7" name="TextBox 6"/>
          <p:cNvSpPr txBox="1"/>
          <p:nvPr/>
        </p:nvSpPr>
        <p:spPr>
          <a:xfrm>
            <a:off x="2593217" y="5693434"/>
            <a:ext cx="7281154" cy="923330"/>
          </a:xfrm>
          <a:prstGeom prst="rect">
            <a:avLst/>
          </a:prstGeom>
          <a:noFill/>
        </p:spPr>
        <p:txBody>
          <a:bodyPr wrap="square" rtlCol="0">
            <a:spAutoFit/>
          </a:bodyPr>
          <a:lstStyle/>
          <a:p>
            <a:r>
              <a:rPr lang="en-US" dirty="0">
                <a:solidFill>
                  <a:srgbClr val="002060"/>
                </a:solidFill>
                <a:hlinkClick r:id="rId5"/>
              </a:rPr>
              <a:t>NOTE</a:t>
            </a:r>
            <a:r>
              <a:rPr lang="en-US" dirty="0">
                <a:solidFill>
                  <a:srgbClr val="002060"/>
                </a:solidFill>
              </a:rPr>
              <a:t>:  This training is supported by the Michigan DD Council as part of their ongoing support for sexual health education for those with DD.</a:t>
            </a:r>
          </a:p>
        </p:txBody>
      </p:sp>
    </p:spTree>
    <p:extLst>
      <p:ext uri="{BB962C8B-B14F-4D97-AF65-F5344CB8AC3E}">
        <p14:creationId xmlns:p14="http://schemas.microsoft.com/office/powerpoint/2010/main" val="18645185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93997" y="527922"/>
            <a:ext cx="3864404" cy="5785036"/>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739154" y="5544236"/>
            <a:ext cx="4052047" cy="646331"/>
          </a:xfrm>
          <a:prstGeom prst="rect">
            <a:avLst/>
          </a:prstGeom>
        </p:spPr>
        <p:txBody>
          <a:bodyPr wrap="square">
            <a:spAutoFit/>
          </a:bodyPr>
          <a:lstStyle/>
          <a:p>
            <a:pPr algn="ctr"/>
            <a:r>
              <a:rPr lang="en-US" b="1" dirty="0">
                <a:solidFill>
                  <a:srgbClr val="002060"/>
                </a:solidFill>
                <a:hlinkClick r:id="rId3"/>
              </a:rPr>
              <a:t>http://publications.msss.gouv.qc.ca/msss/fichiers/2000/00-309A.pdf</a:t>
            </a:r>
            <a:r>
              <a:rPr lang="en-US" b="1" dirty="0">
                <a:solidFill>
                  <a:srgbClr val="002060"/>
                </a:solidFill>
              </a:rPr>
              <a:t> </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10872" y="568699"/>
            <a:ext cx="3867447" cy="4756336"/>
          </a:xfrm>
          <a:prstGeom prst="rect">
            <a:avLst/>
          </a:prstGeom>
        </p:spPr>
      </p:pic>
    </p:spTree>
    <p:extLst>
      <p:ext uri="{BB962C8B-B14F-4D97-AF65-F5344CB8AC3E}">
        <p14:creationId xmlns:p14="http://schemas.microsoft.com/office/powerpoint/2010/main" val="35144591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37357" y="267855"/>
            <a:ext cx="2418678" cy="3663797"/>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9277" y="203874"/>
            <a:ext cx="2067458" cy="3137038"/>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88475" y="4291475"/>
            <a:ext cx="2718914" cy="1697129"/>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58636" y="-1"/>
            <a:ext cx="2779871" cy="3639941"/>
          </a:xfrm>
          <a:prstGeom prst="rect">
            <a:avLst/>
          </a:prstGeom>
        </p:spPr>
      </p:pic>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58743" y="3570295"/>
            <a:ext cx="2399785" cy="3139491"/>
          </a:xfrm>
          <a:prstGeom prst="rect">
            <a:avLst/>
          </a:prstGeom>
        </p:spPr>
      </p:pic>
    </p:spTree>
    <p:extLst>
      <p:ext uri="{BB962C8B-B14F-4D97-AF65-F5344CB8AC3E}">
        <p14:creationId xmlns:p14="http://schemas.microsoft.com/office/powerpoint/2010/main" val="38529576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496" y="234314"/>
            <a:ext cx="8115855" cy="698017"/>
          </a:xfrm>
        </p:spPr>
        <p:txBody>
          <a:bodyPr/>
          <a:lstStyle/>
          <a:p>
            <a:r>
              <a:rPr lang="en-US" dirty="0"/>
              <a:t>FLASH Curriculum / Lessons</a:t>
            </a:r>
          </a:p>
        </p:txBody>
      </p:sp>
      <p:sp>
        <p:nvSpPr>
          <p:cNvPr id="3" name="Content Placeholder 2"/>
          <p:cNvSpPr>
            <a:spLocks noGrp="1"/>
          </p:cNvSpPr>
          <p:nvPr>
            <p:ph idx="1"/>
          </p:nvPr>
        </p:nvSpPr>
        <p:spPr>
          <a:xfrm>
            <a:off x="1923496" y="1000190"/>
            <a:ext cx="8115855" cy="651550"/>
          </a:xfrm>
        </p:spPr>
        <p:txBody>
          <a:bodyPr>
            <a:normAutofit/>
          </a:bodyPr>
          <a:lstStyle/>
          <a:p>
            <a:pPr marL="0" indent="0" algn="ctr">
              <a:buNone/>
            </a:pPr>
            <a:r>
              <a:rPr lang="en-US" sz="1800" dirty="0">
                <a:hlinkClick r:id="rId2"/>
              </a:rPr>
              <a:t>http://www.kingcounty.gov/depts/health/locations/family-planning/education/FLASH/special-education.aspx</a:t>
            </a:r>
            <a:r>
              <a:rPr lang="en-US" sz="1800" dirty="0"/>
              <a:t> </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36628" y="1816747"/>
            <a:ext cx="7368819" cy="1883283"/>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77318" y="4310569"/>
            <a:ext cx="3360644" cy="2179877"/>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797988" y="5029978"/>
            <a:ext cx="4979330" cy="707886"/>
          </a:xfrm>
          <a:prstGeom prst="rect">
            <a:avLst/>
          </a:prstGeom>
        </p:spPr>
        <p:txBody>
          <a:bodyPr wrap="square">
            <a:spAutoFit/>
          </a:bodyPr>
          <a:lstStyle/>
          <a:p>
            <a:r>
              <a:rPr lang="en-US" sz="2000" b="1" dirty="0">
                <a:solidFill>
                  <a:srgbClr val="002060"/>
                </a:solidFill>
                <a:hlinkClick r:id="rId5"/>
              </a:rPr>
              <a:t>https://www.stanfield.com/product/life-horizons-curriculum-bundle-w1033d/</a:t>
            </a:r>
            <a:r>
              <a:rPr lang="en-US" sz="2000" b="1" dirty="0">
                <a:solidFill>
                  <a:srgbClr val="002060"/>
                </a:solidFill>
              </a:rPr>
              <a:t> </a:t>
            </a:r>
          </a:p>
        </p:txBody>
      </p:sp>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772751">
            <a:off x="1766586" y="401694"/>
            <a:ext cx="1090885" cy="5454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30522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75186" y="831756"/>
            <a:ext cx="5565402" cy="4745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16664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81111" y="704401"/>
            <a:ext cx="5762625" cy="3171825"/>
          </a:xfrm>
          <a:prstGeom prst="rect">
            <a:avLst/>
          </a:prstGeom>
        </p:spPr>
      </p:pic>
      <p:sp>
        <p:nvSpPr>
          <p:cNvPr id="6" name="Rectangle 5"/>
          <p:cNvSpPr/>
          <p:nvPr/>
        </p:nvSpPr>
        <p:spPr>
          <a:xfrm>
            <a:off x="2126597" y="4555549"/>
            <a:ext cx="8414739" cy="707886"/>
          </a:xfrm>
          <a:prstGeom prst="rect">
            <a:avLst/>
          </a:prstGeom>
        </p:spPr>
        <p:txBody>
          <a:bodyPr wrap="none">
            <a:spAutoFit/>
          </a:bodyPr>
          <a:lstStyle/>
          <a:p>
            <a:r>
              <a:rPr lang="en-US" sz="4000" dirty="0">
                <a:hlinkClick r:id="rId3"/>
              </a:rPr>
              <a:t>https://www.etr.org/store/curricula/</a:t>
            </a:r>
            <a:r>
              <a:rPr lang="en-US" sz="4000" dirty="0"/>
              <a:t> </a:t>
            </a:r>
          </a:p>
        </p:txBody>
      </p:sp>
    </p:spTree>
    <p:extLst>
      <p:ext uri="{BB962C8B-B14F-4D97-AF65-F5344CB8AC3E}">
        <p14:creationId xmlns:p14="http://schemas.microsoft.com/office/powerpoint/2010/main" val="6787478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706" y="175005"/>
            <a:ext cx="4450411" cy="428868"/>
          </a:xfrm>
        </p:spPr>
        <p:txBody>
          <a:bodyPr>
            <a:normAutofit/>
          </a:bodyPr>
          <a:lstStyle/>
          <a:p>
            <a:r>
              <a:rPr lang="en-US" sz="2000" dirty="0">
                <a:hlinkClick r:id="rId2"/>
              </a:rPr>
              <a:t>http://www.pubertycurriculum.com/</a:t>
            </a:r>
            <a:r>
              <a:rPr lang="en-US" sz="2000" dirty="0"/>
              <a:t> </a:t>
            </a:r>
          </a:p>
        </p:txBody>
      </p:sp>
      <p:sp>
        <p:nvSpPr>
          <p:cNvPr id="3" name="Content Placeholder 2"/>
          <p:cNvSpPr>
            <a:spLocks noGrp="1"/>
          </p:cNvSpPr>
          <p:nvPr>
            <p:ph idx="1"/>
          </p:nvPr>
        </p:nvSpPr>
        <p:spPr>
          <a:xfrm>
            <a:off x="1622706" y="4653116"/>
            <a:ext cx="8543271" cy="491137"/>
          </a:xfrm>
        </p:spPr>
        <p:txBody>
          <a:bodyPr>
            <a:normAutofit/>
          </a:bodyPr>
          <a:lstStyle/>
          <a:p>
            <a:pPr marL="0" indent="0">
              <a:buNone/>
            </a:pPr>
            <a:r>
              <a:rPr lang="en-US" sz="2000" dirty="0">
                <a:hlinkClick r:id="rId3"/>
              </a:rPr>
              <a:t>http://www.stanfield.com/product/circles-curriculum-bundle-w1037-3/</a:t>
            </a:r>
            <a:r>
              <a:rPr lang="en-US" sz="2000" dirty="0"/>
              <a:t> </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99853" y="818594"/>
            <a:ext cx="3836293" cy="199709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68590" y="5063338"/>
            <a:ext cx="4145563" cy="172765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03355" y="2412746"/>
            <a:ext cx="3700182" cy="986715"/>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495824">
            <a:off x="7555986" y="1761001"/>
            <a:ext cx="1194920" cy="798645"/>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5836146" y="3405638"/>
            <a:ext cx="4366901" cy="369332"/>
          </a:xfrm>
          <a:prstGeom prst="rect">
            <a:avLst/>
          </a:prstGeom>
        </p:spPr>
        <p:txBody>
          <a:bodyPr wrap="none">
            <a:spAutoFit/>
          </a:bodyPr>
          <a:lstStyle/>
          <a:p>
            <a:r>
              <a:rPr lang="en-US" b="1" dirty="0">
                <a:hlinkClick r:id="rId8"/>
              </a:rPr>
              <a:t>http://teachers.teachingsexualhealth.ca/</a:t>
            </a:r>
            <a:r>
              <a:rPr lang="en-US" b="1" dirty="0"/>
              <a:t> </a:t>
            </a:r>
          </a:p>
        </p:txBody>
      </p:sp>
    </p:spTree>
    <p:extLst>
      <p:ext uri="{BB962C8B-B14F-4D97-AF65-F5344CB8AC3E}">
        <p14:creationId xmlns:p14="http://schemas.microsoft.com/office/powerpoint/2010/main" val="2670200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9707" y="1705957"/>
            <a:ext cx="4468341" cy="4596019"/>
          </a:xfrm>
        </p:spPr>
        <p:txBody>
          <a:bodyPr>
            <a:normAutofit fontScale="77500" lnSpcReduction="20000"/>
          </a:bodyPr>
          <a:lstStyle/>
          <a:p>
            <a:pPr marL="0" indent="0">
              <a:buNone/>
            </a:pPr>
            <a:r>
              <a:rPr lang="en-US" dirty="0">
                <a:hlinkClick r:id="rId2"/>
              </a:rPr>
              <a:t>Finding My Way Through </a:t>
            </a:r>
          </a:p>
          <a:p>
            <a:pPr marL="0" indent="0">
              <a:buNone/>
            </a:pPr>
            <a:r>
              <a:rPr lang="en-US" dirty="0">
                <a:hlinkClick r:id="rId2"/>
              </a:rPr>
              <a:t>Dating and Relationships</a:t>
            </a:r>
            <a:endParaRPr lang="en-US" dirty="0"/>
          </a:p>
          <a:p>
            <a:pPr marL="0" indent="0">
              <a:buNone/>
            </a:pPr>
            <a:endParaRPr lang="en-US" dirty="0"/>
          </a:p>
          <a:p>
            <a:pPr marL="0" indent="0">
              <a:buNone/>
            </a:pPr>
            <a:r>
              <a:rPr lang="en-US" dirty="0"/>
              <a:t>Puberty Resources / Period</a:t>
            </a:r>
          </a:p>
          <a:p>
            <a:pPr marL="0" indent="0">
              <a:buNone/>
            </a:pPr>
            <a:endParaRPr lang="en-US" dirty="0"/>
          </a:p>
          <a:p>
            <a:pPr marL="0" indent="0">
              <a:buNone/>
            </a:pPr>
            <a:r>
              <a:rPr lang="en-US" dirty="0"/>
              <a:t>Safe Sex Practices</a:t>
            </a:r>
          </a:p>
          <a:p>
            <a:pPr marL="0" indent="0">
              <a:buNone/>
            </a:pPr>
            <a:endParaRPr lang="en-US" dirty="0"/>
          </a:p>
          <a:p>
            <a:pPr marL="0" indent="0">
              <a:buNone/>
            </a:pPr>
            <a:r>
              <a:rPr lang="en-US" dirty="0"/>
              <a:t>Protecting Myself from Pregnancy and STDs</a:t>
            </a:r>
          </a:p>
          <a:p>
            <a:pPr marL="0" indent="0">
              <a:buNone/>
            </a:pPr>
            <a:endParaRPr lang="en-US" dirty="0"/>
          </a:p>
          <a:p>
            <a:pPr marL="0" indent="0">
              <a:buNone/>
            </a:pPr>
            <a:r>
              <a:rPr lang="en-US" dirty="0"/>
              <a:t>Same Sex Series</a:t>
            </a:r>
          </a:p>
          <a:p>
            <a:pPr marL="0" indent="0">
              <a:buNone/>
            </a:pPr>
            <a:endParaRPr lang="en-US" dirty="0"/>
          </a:p>
          <a:p>
            <a:pPr marL="0" indent="0">
              <a:buNone/>
            </a:pPr>
            <a:r>
              <a:rPr lang="en-US" dirty="0"/>
              <a:t>Rule Cards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4503" y="1705956"/>
            <a:ext cx="3733191" cy="4926150"/>
          </a:xfrm>
          <a:prstGeom prst="rect">
            <a:avLst/>
          </a:prstGeom>
        </p:spPr>
      </p:pic>
      <p:pic>
        <p:nvPicPr>
          <p:cNvPr id="5" name="Picture 4">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14258" y="193807"/>
            <a:ext cx="5874684" cy="1298773"/>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995971" y="193806"/>
            <a:ext cx="650053" cy="1037318"/>
          </a:xfrm>
          <a:prstGeom prst="rect">
            <a:avLst/>
          </a:prstGeom>
        </p:spPr>
      </p:pic>
    </p:spTree>
    <p:extLst>
      <p:ext uri="{BB962C8B-B14F-4D97-AF65-F5344CB8AC3E}">
        <p14:creationId xmlns:p14="http://schemas.microsoft.com/office/powerpoint/2010/main" val="26864977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Healthy Relationships Curriculum</a:t>
            </a:r>
            <a:br>
              <a:rPr lang="en-US" dirty="0"/>
            </a:br>
            <a:r>
              <a:rPr lang="en-US" sz="2200" dirty="0">
                <a:hlinkClick r:id="rId2"/>
              </a:rPr>
              <a:t>http://healthyrelationshipscurriculum.org/</a:t>
            </a:r>
            <a:r>
              <a:rPr lang="en-US" sz="2200" dirty="0"/>
              <a:t> </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9766" y="1795816"/>
            <a:ext cx="6632481" cy="4040477"/>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77167" y="145395"/>
            <a:ext cx="355660" cy="570399"/>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95599" y="39149"/>
            <a:ext cx="339966" cy="545228"/>
          </a:xfrm>
          <a:prstGeom prst="rect">
            <a:avLst/>
          </a:prstGeom>
        </p:spPr>
      </p:pic>
    </p:spTree>
    <p:extLst>
      <p:ext uri="{BB962C8B-B14F-4D97-AF65-F5344CB8AC3E}">
        <p14:creationId xmlns:p14="http://schemas.microsoft.com/office/powerpoint/2010/main" val="30357713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42814" y="187257"/>
            <a:ext cx="8115855" cy="1325563"/>
          </a:xfrm>
        </p:spPr>
        <p:txBody>
          <a:bodyPr>
            <a:normAutofit/>
          </a:bodyPr>
          <a:lstStyle/>
          <a:p>
            <a:r>
              <a:rPr lang="en-US" dirty="0"/>
              <a:t>Autism Speaks Health Tool Kit</a:t>
            </a:r>
            <a:br>
              <a:rPr lang="en-US" dirty="0"/>
            </a:br>
            <a:r>
              <a:rPr lang="en-US" sz="1600" dirty="0">
                <a:hlinkClick r:id="rId2"/>
              </a:rPr>
              <a:t>https://www.autismspeaks.org/sites/default/files/documents/transition/health.pdf</a:t>
            </a:r>
            <a:r>
              <a:rPr lang="en-US" sz="1600" dirty="0"/>
              <a:t> </a:t>
            </a:r>
          </a:p>
        </p:txBody>
      </p:sp>
      <p:sp>
        <p:nvSpPr>
          <p:cNvPr id="6" name="Content Placeholder 5"/>
          <p:cNvSpPr>
            <a:spLocks noGrp="1"/>
          </p:cNvSpPr>
          <p:nvPr>
            <p:ph idx="1"/>
          </p:nvPr>
        </p:nvSpPr>
        <p:spPr>
          <a:xfrm>
            <a:off x="6244936" y="5797067"/>
            <a:ext cx="3939423" cy="879528"/>
          </a:xfrm>
        </p:spPr>
        <p:txBody>
          <a:bodyPr>
            <a:normAutofit/>
          </a:bodyPr>
          <a:lstStyle/>
          <a:p>
            <a:pPr marL="0" indent="0" algn="ctr">
              <a:buNone/>
            </a:pPr>
            <a:r>
              <a:rPr lang="en-US" sz="1800" dirty="0">
                <a:hlinkClick r:id="rId3"/>
              </a:rPr>
              <a:t>https://partnerships.ucsf.edu/sites/partnerships.ucsf.edu/files/images/SexualHealthToolkit2010BW.pdf</a:t>
            </a:r>
            <a:r>
              <a:rPr lang="en-US" sz="1800" dirty="0"/>
              <a:t> </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258" y="511049"/>
            <a:ext cx="1133384" cy="850038"/>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26951" y="1675412"/>
            <a:ext cx="3175395" cy="4073899"/>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8839200" y="1730204"/>
            <a:ext cx="896470" cy="369332"/>
          </a:xfrm>
          <a:prstGeom prst="rect">
            <a:avLst/>
          </a:prstGeom>
          <a:noFill/>
        </p:spPr>
        <p:txBody>
          <a:bodyPr wrap="square" rtlCol="0">
            <a:spAutoFit/>
          </a:bodyPr>
          <a:lstStyle/>
          <a:p>
            <a:r>
              <a:rPr lang="en-US" b="1" dirty="0">
                <a:solidFill>
                  <a:srgbClr val="002060"/>
                </a:solidFill>
              </a:rPr>
              <a:t>UCSF</a:t>
            </a:r>
          </a:p>
        </p:txBody>
      </p:sp>
      <p:sp>
        <p:nvSpPr>
          <p:cNvPr id="10" name="Rectangle 9"/>
          <p:cNvSpPr/>
          <p:nvPr/>
        </p:nvSpPr>
        <p:spPr>
          <a:xfrm>
            <a:off x="1992298" y="6034271"/>
            <a:ext cx="3908442" cy="307777"/>
          </a:xfrm>
          <a:prstGeom prst="rect">
            <a:avLst/>
          </a:prstGeom>
        </p:spPr>
        <p:txBody>
          <a:bodyPr wrap="none">
            <a:spAutoFit/>
          </a:bodyPr>
          <a:lstStyle/>
          <a:p>
            <a:r>
              <a:rPr lang="en-US" sz="1400" b="1" dirty="0">
                <a:solidFill>
                  <a:srgbClr val="002060"/>
                </a:solidFill>
                <a:hlinkClick r:id="rId6"/>
              </a:rPr>
              <a:t>http://vkc.mc.vanderbilt.edu/healthybodies/</a:t>
            </a:r>
            <a:r>
              <a:rPr lang="en-US" sz="1400" b="1" dirty="0">
                <a:solidFill>
                  <a:srgbClr val="002060"/>
                </a:solidFill>
              </a:rPr>
              <a:t> </a:t>
            </a:r>
          </a:p>
        </p:txBody>
      </p:sp>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42814" y="2340155"/>
            <a:ext cx="2095827" cy="3183066"/>
          </a:xfrm>
          <a:prstGeom prst="rect">
            <a:avLst/>
          </a:prstGeom>
        </p:spPr>
      </p:pic>
      <p:pic>
        <p:nvPicPr>
          <p:cNvPr id="12" name="Picture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92761" y="2806373"/>
            <a:ext cx="2080077" cy="3170515"/>
          </a:xfrm>
          <a:prstGeom prst="rect">
            <a:avLst/>
          </a:prstGeom>
        </p:spPr>
      </p:pic>
      <p:pic>
        <p:nvPicPr>
          <p:cNvPr id="3" name="Picture 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85366" y="1361087"/>
            <a:ext cx="1690777" cy="727818"/>
          </a:xfrm>
          <a:prstGeom prst="rect">
            <a:avLst/>
          </a:prstGeom>
        </p:spPr>
      </p:pic>
      <p:sp>
        <p:nvSpPr>
          <p:cNvPr id="4" name="TextBox 3"/>
          <p:cNvSpPr txBox="1"/>
          <p:nvPr/>
        </p:nvSpPr>
        <p:spPr>
          <a:xfrm>
            <a:off x="3232030" y="1540330"/>
            <a:ext cx="2935267" cy="369332"/>
          </a:xfrm>
          <a:prstGeom prst="rect">
            <a:avLst/>
          </a:prstGeom>
          <a:noFill/>
        </p:spPr>
        <p:txBody>
          <a:bodyPr wrap="square" rtlCol="0">
            <a:spAutoFit/>
          </a:bodyPr>
          <a:lstStyle/>
          <a:p>
            <a:r>
              <a:rPr lang="en-US" b="1" dirty="0">
                <a:solidFill>
                  <a:srgbClr val="002060"/>
                </a:solidFill>
                <a:hlinkClick r:id="rId10"/>
              </a:rPr>
              <a:t>ATN Puberty Resources</a:t>
            </a:r>
            <a:endParaRPr lang="en-US" b="1" dirty="0">
              <a:solidFill>
                <a:srgbClr val="002060"/>
              </a:solidFill>
            </a:endParaRPr>
          </a:p>
        </p:txBody>
      </p:sp>
    </p:spTree>
    <p:extLst>
      <p:ext uri="{BB962C8B-B14F-4D97-AF65-F5344CB8AC3E}">
        <p14:creationId xmlns:p14="http://schemas.microsoft.com/office/powerpoint/2010/main" val="1429262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SPARK:  Talking about the </a:t>
            </a:r>
            <a:br>
              <a:rPr lang="en-US" dirty="0"/>
            </a:br>
            <a:r>
              <a:rPr lang="en-US" dirty="0"/>
              <a:t>Birds and the Bees in ASD</a:t>
            </a:r>
          </a:p>
        </p:txBody>
      </p:sp>
      <p:sp>
        <p:nvSpPr>
          <p:cNvPr id="3" name="Content Placeholder 2"/>
          <p:cNvSpPr>
            <a:spLocks noGrp="1"/>
          </p:cNvSpPr>
          <p:nvPr>
            <p:ph idx="1"/>
          </p:nvPr>
        </p:nvSpPr>
        <p:spPr/>
        <p:txBody>
          <a:bodyPr/>
          <a:lstStyle/>
          <a:p>
            <a:pPr marL="0" indent="0" algn="ctr">
              <a:buNone/>
            </a:pPr>
            <a:r>
              <a:rPr lang="en-US" dirty="0">
                <a:hlinkClick r:id="rId2"/>
              </a:rPr>
              <a:t>https://sparkforautism.org/webinars/?utm_source=newsletter&amp;utm_medium=email&amp;utm_campaign=Mar18_newsletter_past_webinars</a:t>
            </a:r>
            <a:r>
              <a:rPr lang="en-US" dirty="0"/>
              <a:t> </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6543" y="3594007"/>
            <a:ext cx="4297175" cy="2919972"/>
          </a:xfrm>
          <a:prstGeom prst="rect">
            <a:avLst/>
          </a:prstGeom>
        </p:spPr>
      </p:pic>
    </p:spTree>
    <p:extLst>
      <p:ext uri="{BB962C8B-B14F-4D97-AF65-F5344CB8AC3E}">
        <p14:creationId xmlns:p14="http://schemas.microsoft.com/office/powerpoint/2010/main" val="39819840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494" y="286872"/>
            <a:ext cx="8115855" cy="2124635"/>
          </a:xfrm>
        </p:spPr>
        <p:txBody>
          <a:bodyPr>
            <a:normAutofit/>
          </a:bodyPr>
          <a:lstStyle/>
          <a:p>
            <a:pPr lvl="0"/>
            <a:r>
              <a:rPr lang="en-US" sz="2500" dirty="0"/>
              <a:t>Additional Resources / Curriculum</a:t>
            </a:r>
            <a:br>
              <a:rPr lang="en-US" sz="2500" dirty="0"/>
            </a:br>
            <a:r>
              <a:rPr lang="en-US" sz="2500" dirty="0"/>
              <a:t>Examples / Process for Curriculum Approval</a:t>
            </a:r>
            <a:br>
              <a:rPr lang="en-US" sz="2500" dirty="0"/>
            </a:br>
            <a:r>
              <a:rPr lang="en-US" sz="2500" dirty="0"/>
              <a:t>Resources for Families (Health Education Passport)</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05810" y="2411507"/>
            <a:ext cx="5930514" cy="40290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025822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569" y="210313"/>
            <a:ext cx="8793126" cy="969263"/>
          </a:xfrm>
        </p:spPr>
        <p:txBody>
          <a:bodyPr>
            <a:normAutofit/>
          </a:bodyPr>
          <a:lstStyle/>
          <a:p>
            <a:pPr algn="ctr"/>
            <a:r>
              <a:rPr lang="en-US" sz="2800" dirty="0"/>
              <a:t>Current ACTION</a:t>
            </a:r>
            <a:br>
              <a:rPr lang="en-US" sz="2800" dirty="0"/>
            </a:br>
            <a:r>
              <a:rPr lang="en-US" sz="2800" dirty="0"/>
              <a:t>Sexual Health Representatives to the RCN</a:t>
            </a:r>
          </a:p>
        </p:txBody>
      </p:sp>
      <p:sp>
        <p:nvSpPr>
          <p:cNvPr id="3" name="Content Placeholder 2"/>
          <p:cNvSpPr>
            <a:spLocks noGrp="1"/>
          </p:cNvSpPr>
          <p:nvPr>
            <p:ph idx="1"/>
          </p:nvPr>
        </p:nvSpPr>
        <p:spPr>
          <a:xfrm>
            <a:off x="1730671" y="1363378"/>
            <a:ext cx="8617024" cy="5704934"/>
          </a:xfrm>
        </p:spPr>
        <p:txBody>
          <a:bodyPr>
            <a:normAutofit/>
          </a:bodyPr>
          <a:lstStyle/>
          <a:p>
            <a:pPr>
              <a:lnSpc>
                <a:spcPct val="100000"/>
              </a:lnSpc>
              <a:spcBef>
                <a:spcPts val="0"/>
              </a:spcBef>
            </a:pPr>
            <a:r>
              <a:rPr lang="en-US" dirty="0"/>
              <a:t>Participate in Sexual Health COP:</a:t>
            </a:r>
          </a:p>
          <a:p>
            <a:pPr lvl="1">
              <a:lnSpc>
                <a:spcPct val="100000"/>
              </a:lnSpc>
              <a:spcBef>
                <a:spcPts val="0"/>
              </a:spcBef>
            </a:pPr>
            <a:r>
              <a:rPr lang="en-US" dirty="0"/>
              <a:t>Develop and Inform the START Sexual Health for Students with ASD Module</a:t>
            </a:r>
          </a:p>
          <a:p>
            <a:pPr lvl="1">
              <a:lnSpc>
                <a:spcPct val="100000"/>
              </a:lnSpc>
              <a:spcBef>
                <a:spcPts val="0"/>
              </a:spcBef>
            </a:pPr>
            <a:endParaRPr lang="en-US" sz="800" dirty="0"/>
          </a:p>
          <a:p>
            <a:pPr lvl="1">
              <a:lnSpc>
                <a:spcPct val="100000"/>
              </a:lnSpc>
              <a:spcBef>
                <a:spcPts val="0"/>
              </a:spcBef>
            </a:pPr>
            <a:r>
              <a:rPr lang="en-US" dirty="0"/>
              <a:t>Inform legislation to ensure that first offenders with ASD would be sentenced to education, not punishment;</a:t>
            </a:r>
          </a:p>
          <a:p>
            <a:pPr lvl="1">
              <a:lnSpc>
                <a:spcPct val="100000"/>
              </a:lnSpc>
              <a:spcBef>
                <a:spcPts val="0"/>
              </a:spcBef>
            </a:pPr>
            <a:endParaRPr lang="en-US" sz="800" dirty="0"/>
          </a:p>
          <a:p>
            <a:pPr lvl="1">
              <a:lnSpc>
                <a:spcPct val="100000"/>
              </a:lnSpc>
              <a:spcBef>
                <a:spcPts val="0"/>
              </a:spcBef>
            </a:pPr>
            <a:r>
              <a:rPr lang="en-US" dirty="0"/>
              <a:t>Family focus and resources;</a:t>
            </a:r>
          </a:p>
          <a:p>
            <a:pPr lvl="1">
              <a:lnSpc>
                <a:spcPct val="100000"/>
              </a:lnSpc>
              <a:spcBef>
                <a:spcPts val="0"/>
              </a:spcBef>
            </a:pPr>
            <a:endParaRPr lang="en-US" sz="800" dirty="0"/>
          </a:p>
          <a:p>
            <a:pPr lvl="1">
              <a:lnSpc>
                <a:spcPct val="100000"/>
              </a:lnSpc>
              <a:spcBef>
                <a:spcPts val="0"/>
              </a:spcBef>
            </a:pPr>
            <a:r>
              <a:rPr lang="en-US" dirty="0"/>
              <a:t>Collaboration with clinics providing therapy in sexual health</a:t>
            </a:r>
          </a:p>
          <a:p>
            <a:pPr lvl="1">
              <a:lnSpc>
                <a:spcPct val="100000"/>
              </a:lnSpc>
              <a:spcBef>
                <a:spcPts val="0"/>
              </a:spcBef>
            </a:pPr>
            <a:endParaRPr lang="en-US" dirty="0"/>
          </a:p>
          <a:p>
            <a:pPr>
              <a:lnSpc>
                <a:spcPct val="100000"/>
              </a:lnSpc>
              <a:spcBef>
                <a:spcPts val="0"/>
              </a:spcBef>
            </a:pPr>
            <a:r>
              <a:rPr lang="en-US" dirty="0"/>
              <a:t>Present the Sexual Health for Students with ASD Module 2+ times per year in their region</a:t>
            </a:r>
          </a:p>
        </p:txBody>
      </p:sp>
    </p:spTree>
    <p:extLst>
      <p:ext uri="{BB962C8B-B14F-4D97-AF65-F5344CB8AC3E}">
        <p14:creationId xmlns:p14="http://schemas.microsoft.com/office/powerpoint/2010/main" val="2141110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495" y="468211"/>
            <a:ext cx="5167586" cy="1137286"/>
          </a:xfrm>
        </p:spPr>
        <p:txBody>
          <a:bodyPr>
            <a:normAutofit/>
          </a:bodyPr>
          <a:lstStyle/>
          <a:p>
            <a:r>
              <a:rPr lang="en-US" sz="5400" dirty="0"/>
              <a:t>Current ACTION</a:t>
            </a:r>
          </a:p>
        </p:txBody>
      </p:sp>
      <p:sp>
        <p:nvSpPr>
          <p:cNvPr id="3" name="Content Placeholder 2"/>
          <p:cNvSpPr>
            <a:spLocks noGrp="1"/>
          </p:cNvSpPr>
          <p:nvPr>
            <p:ph idx="1"/>
          </p:nvPr>
        </p:nvSpPr>
        <p:spPr>
          <a:xfrm>
            <a:off x="1690412" y="1985936"/>
            <a:ext cx="8601070" cy="4572000"/>
          </a:xfrm>
        </p:spPr>
        <p:txBody>
          <a:bodyPr>
            <a:normAutofit fontScale="85000" lnSpcReduction="20000"/>
          </a:bodyPr>
          <a:lstStyle/>
          <a:p>
            <a:r>
              <a:rPr lang="en-US" dirty="0"/>
              <a:t>Partner w/ Regional school health coordinators – typically housed at ISD / RESA providing training / TA to local districts on HIV and sex education – meet needs of </a:t>
            </a:r>
            <a:r>
              <a:rPr lang="en-US" dirty="0" err="1"/>
              <a:t>Ss</a:t>
            </a:r>
            <a:r>
              <a:rPr lang="en-US" dirty="0"/>
              <a:t> w/</a:t>
            </a:r>
            <a:r>
              <a:rPr lang="en-US" dirty="0" err="1"/>
              <a:t>Dx</a:t>
            </a:r>
            <a:endParaRPr lang="en-US" dirty="0"/>
          </a:p>
          <a:p>
            <a:r>
              <a:rPr lang="en-US" dirty="0"/>
              <a:t>Support administration of parent survey (instrument example) to determine what topics parents want taught at specific grade levels</a:t>
            </a:r>
          </a:p>
          <a:p>
            <a:r>
              <a:rPr lang="en-US" dirty="0"/>
              <a:t>Within RCN / ISDs – determine which districts have approved sexual health education.</a:t>
            </a:r>
          </a:p>
          <a:p>
            <a:r>
              <a:rPr lang="en-US" dirty="0"/>
              <a:t>For those who do, access curriculum materials / resources and identify contacts on the Sex Education Advisory Board (SEAB) (required) – this group can help with approval for a more explicit curriculum for students with disabilities, if needed.</a:t>
            </a:r>
          </a:p>
          <a:p>
            <a:r>
              <a:rPr lang="en-US" dirty="0"/>
              <a:t>For those who do not, present module to assist district leadership in understanding the need and moving forward on approving a curriculum for students with disabilities.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0730" y="182861"/>
            <a:ext cx="2561182" cy="1707989"/>
          </a:xfrm>
          <a:prstGeom prst="rect">
            <a:avLst/>
          </a:prstGeom>
        </p:spPr>
      </p:pic>
    </p:spTree>
    <p:extLst>
      <p:ext uri="{BB962C8B-B14F-4D97-AF65-F5344CB8AC3E}">
        <p14:creationId xmlns:p14="http://schemas.microsoft.com/office/powerpoint/2010/main" val="20069102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495" y="153632"/>
            <a:ext cx="8115855" cy="796629"/>
          </a:xfrm>
        </p:spPr>
        <p:txBody>
          <a:bodyPr/>
          <a:lstStyle/>
          <a:p>
            <a:r>
              <a:rPr lang="en-US" dirty="0"/>
              <a:t>Additional References</a:t>
            </a:r>
          </a:p>
        </p:txBody>
      </p:sp>
      <p:sp>
        <p:nvSpPr>
          <p:cNvPr id="3" name="Content Placeholder 2"/>
          <p:cNvSpPr>
            <a:spLocks noGrp="1"/>
          </p:cNvSpPr>
          <p:nvPr>
            <p:ph idx="1"/>
          </p:nvPr>
        </p:nvSpPr>
        <p:spPr>
          <a:xfrm>
            <a:off x="1699378" y="1075766"/>
            <a:ext cx="8663823" cy="5271247"/>
          </a:xfrm>
        </p:spPr>
        <p:txBody>
          <a:bodyPr>
            <a:normAutofit/>
          </a:bodyPr>
          <a:lstStyle/>
          <a:p>
            <a:r>
              <a:rPr lang="en-US" sz="2000" b="0" dirty="0"/>
              <a:t>Chan, J. &amp; John, R.M. (2012).  </a:t>
            </a:r>
            <a:r>
              <a:rPr lang="en-US" sz="2000" b="0" dirty="0">
                <a:hlinkClick r:id="rId2"/>
              </a:rPr>
              <a:t>Sexuality and Sexual Health in Children and Adolescents with Autism</a:t>
            </a:r>
            <a:r>
              <a:rPr lang="en-US" sz="2000" b="0" dirty="0"/>
              <a:t>.  The Journal for Nurse Practitioners, 8(4).</a:t>
            </a:r>
          </a:p>
          <a:p>
            <a:r>
              <a:rPr lang="en-US" sz="2000" b="0" dirty="0"/>
              <a:t>Davis, T.N. et.al. (2016).  </a:t>
            </a:r>
            <a:r>
              <a:rPr lang="en-US" sz="2000" b="0" dirty="0">
                <a:hlinkClick r:id="rId3"/>
              </a:rPr>
              <a:t>A Review and Treatment Selection Model for Individuals with Developmental Disabilities Who Engage in Inappropriate Sexual Behavior</a:t>
            </a:r>
            <a:r>
              <a:rPr lang="en-US" sz="2000" b="0" dirty="0"/>
              <a:t>.  Behavioral Analysis Practice, 9, 389-402.</a:t>
            </a:r>
          </a:p>
          <a:p>
            <a:r>
              <a:rPr lang="en-US" sz="2000" b="0" dirty="0"/>
              <a:t>Gerhardt, P.F. (2013).  </a:t>
            </a:r>
            <a:r>
              <a:rPr lang="en-US" sz="2000" b="0" dirty="0">
                <a:hlinkClick r:id="rId4"/>
              </a:rPr>
              <a:t>Puberty, Sexuality, &amp; Adaptive Behavior with Learners with Autism Spectrum Disorders</a:t>
            </a:r>
            <a:r>
              <a:rPr lang="en-US" sz="2000" b="0" dirty="0"/>
              <a:t>. The </a:t>
            </a:r>
            <a:r>
              <a:rPr lang="en-US" sz="2000" b="0" dirty="0" err="1"/>
              <a:t>McCarton</a:t>
            </a:r>
            <a:r>
              <a:rPr lang="en-US" sz="2000" b="0" dirty="0"/>
              <a:t> School. (</a:t>
            </a:r>
            <a:r>
              <a:rPr lang="en-US" sz="2000" b="0" dirty="0">
                <a:hlinkClick r:id="rId5"/>
              </a:rPr>
              <a:t>www.mccartonschool.org</a:t>
            </a:r>
            <a:r>
              <a:rPr lang="en-US" sz="2000" b="0" dirty="0"/>
              <a:t>). </a:t>
            </a:r>
          </a:p>
          <a:p>
            <a:r>
              <a:rPr lang="en-US" sz="2000" b="0" dirty="0"/>
              <a:t>Riggs Cohen, M. (2011). </a:t>
            </a:r>
            <a:r>
              <a:rPr lang="en-US" sz="2000" b="0" dirty="0">
                <a:hlinkClick r:id="rId6"/>
              </a:rPr>
              <a:t>ASD and Internet Crime</a:t>
            </a:r>
            <a:r>
              <a:rPr lang="en-US" sz="2000" b="0" dirty="0"/>
              <a:t>.  Asperger Center for Education &amp; Training.</a:t>
            </a:r>
          </a:p>
          <a:p>
            <a:r>
              <a:rPr lang="en-US" sz="2000" b="0" dirty="0" err="1"/>
              <a:t>Tullis</a:t>
            </a:r>
            <a:r>
              <a:rPr lang="en-US" sz="2000" b="0" dirty="0"/>
              <a:t>, C.A. &amp; </a:t>
            </a:r>
            <a:r>
              <a:rPr lang="en-US" sz="2000" b="0" dirty="0" err="1"/>
              <a:t>Zangrillo</a:t>
            </a:r>
            <a:r>
              <a:rPr lang="en-US" sz="2000" b="0" dirty="0"/>
              <a:t>, A.N. (2013).  </a:t>
            </a:r>
            <a:r>
              <a:rPr lang="en-US" sz="2000" b="0" dirty="0">
                <a:hlinkClick r:id="rId7"/>
              </a:rPr>
              <a:t>Sexuality Education for Adolescents and Adults with Autism Spectrum Disorders</a:t>
            </a:r>
            <a:r>
              <a:rPr lang="en-US" sz="2000" b="0" dirty="0"/>
              <a:t>.  Psychology in the Schools, 50(9).</a:t>
            </a:r>
          </a:p>
          <a:p>
            <a:r>
              <a:rPr lang="en-US" sz="2000" b="0" dirty="0"/>
              <a:t>Travers, J. &amp; </a:t>
            </a:r>
            <a:r>
              <a:rPr lang="en-US" sz="2000" b="0" dirty="0" err="1"/>
              <a:t>Tincani</a:t>
            </a:r>
            <a:r>
              <a:rPr lang="en-US" sz="2000" b="0" dirty="0"/>
              <a:t>, M. (2010).  </a:t>
            </a:r>
            <a:r>
              <a:rPr lang="en-US" sz="2000" b="0" dirty="0">
                <a:hlinkClick r:id="rId8"/>
              </a:rPr>
              <a:t>Sexuality Education for Individuals with Autism Spectrum Disorders:  Critical Issues and Decision Making Guidelines</a:t>
            </a:r>
            <a:r>
              <a:rPr lang="en-US" sz="2000" b="0" dirty="0"/>
              <a:t>.  Education and Training in Autism and Developmental Disabilities, 45(2), 284-293.</a:t>
            </a:r>
          </a:p>
        </p:txBody>
      </p:sp>
    </p:spTree>
    <p:extLst>
      <p:ext uri="{BB962C8B-B14F-4D97-AF65-F5344CB8AC3E}">
        <p14:creationId xmlns:p14="http://schemas.microsoft.com/office/powerpoint/2010/main" val="3150381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607" y="318685"/>
            <a:ext cx="8115855" cy="546334"/>
          </a:xfrm>
        </p:spPr>
        <p:txBody>
          <a:bodyPr>
            <a:normAutofit fontScale="90000"/>
          </a:bodyPr>
          <a:lstStyle/>
          <a:p>
            <a:r>
              <a:rPr lang="en-US" dirty="0"/>
              <a:t>Health Education in Michigan</a:t>
            </a:r>
          </a:p>
        </p:txBody>
      </p:sp>
      <p:sp>
        <p:nvSpPr>
          <p:cNvPr id="3" name="Content Placeholder 2"/>
          <p:cNvSpPr>
            <a:spLocks noGrp="1"/>
          </p:cNvSpPr>
          <p:nvPr>
            <p:ph idx="1"/>
          </p:nvPr>
        </p:nvSpPr>
        <p:spPr>
          <a:xfrm>
            <a:off x="1637742" y="1188945"/>
            <a:ext cx="8745583" cy="5021551"/>
          </a:xfrm>
        </p:spPr>
        <p:txBody>
          <a:bodyPr>
            <a:noAutofit/>
          </a:bodyPr>
          <a:lstStyle/>
          <a:p>
            <a:pPr>
              <a:lnSpc>
                <a:spcPct val="100000"/>
              </a:lnSpc>
              <a:spcBef>
                <a:spcPts val="0"/>
              </a:spcBef>
              <a:spcAft>
                <a:spcPts val="1800"/>
              </a:spcAft>
            </a:pPr>
            <a:r>
              <a:rPr lang="en-US" sz="2400" dirty="0"/>
              <a:t>Michigan adheres to the </a:t>
            </a:r>
            <a:r>
              <a:rPr lang="en-US" sz="2400" dirty="0">
                <a:hlinkClick r:id="rId2"/>
              </a:rPr>
              <a:t>Michigan Model for Health</a:t>
            </a:r>
            <a:r>
              <a:rPr lang="en-US" sz="2400" dirty="0"/>
              <a:t> K-12 curriculum that addresses social / emotional health; nutrition / physical activity; alcohol, tobacco and other drugs; and safety. </a:t>
            </a:r>
          </a:p>
          <a:p>
            <a:pPr>
              <a:lnSpc>
                <a:spcPct val="100000"/>
              </a:lnSpc>
              <a:spcBef>
                <a:spcPts val="0"/>
              </a:spcBef>
              <a:spcAft>
                <a:spcPts val="1800"/>
              </a:spcAft>
            </a:pPr>
            <a:r>
              <a:rPr lang="en-US" sz="2400" dirty="0"/>
              <a:t>School districts are also required to teach about dangerous communicable diseases, including, but not limited to, HIV/AIDS at least once a year at every building level (elementary, middle/junior, senior high). </a:t>
            </a:r>
          </a:p>
          <a:p>
            <a:pPr>
              <a:lnSpc>
                <a:spcPct val="100000"/>
              </a:lnSpc>
              <a:spcBef>
                <a:spcPts val="0"/>
              </a:spcBef>
              <a:spcAft>
                <a:spcPts val="1800"/>
              </a:spcAft>
            </a:pPr>
            <a:r>
              <a:rPr lang="en-US" sz="2400" dirty="0"/>
              <a:t>School districts can choose to teach sex education. If they do, they must do so in accordance with those sections of the </a:t>
            </a:r>
            <a:r>
              <a:rPr lang="en-US" sz="2400" dirty="0">
                <a:hlinkClick r:id="rId3"/>
              </a:rPr>
              <a:t>Michigan Compiled Laws </a:t>
            </a:r>
            <a:r>
              <a:rPr lang="en-US" sz="2400" dirty="0"/>
              <a:t>(MCL) related to sex education and reproductive health. </a:t>
            </a:r>
          </a:p>
        </p:txBody>
      </p:sp>
    </p:spTree>
    <p:extLst>
      <p:ext uri="{BB962C8B-B14F-4D97-AF65-F5344CB8AC3E}">
        <p14:creationId xmlns:p14="http://schemas.microsoft.com/office/powerpoint/2010/main" val="24127036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3935" y="797858"/>
            <a:ext cx="7371821" cy="50023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83245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496" y="404643"/>
            <a:ext cx="8115855" cy="811510"/>
          </a:xfrm>
        </p:spPr>
        <p:txBody>
          <a:bodyPr/>
          <a:lstStyle/>
          <a:p>
            <a:r>
              <a:rPr lang="en-US" dirty="0"/>
              <a:t>Many Students with ASD Excluded</a:t>
            </a:r>
          </a:p>
        </p:txBody>
      </p:sp>
      <p:pic>
        <p:nvPicPr>
          <p:cNvPr id="4" name="Picture 3"/>
          <p:cNvPicPr>
            <a:picLocks noChangeAspect="1"/>
          </p:cNvPicPr>
          <p:nvPr/>
        </p:nvPicPr>
        <p:blipFill>
          <a:blip r:embed="rId2"/>
          <a:stretch>
            <a:fillRect/>
          </a:stretch>
        </p:blipFill>
        <p:spPr>
          <a:xfrm>
            <a:off x="1865566" y="1298450"/>
            <a:ext cx="8173784" cy="3718189"/>
          </a:xfrm>
          <a:prstGeom prst="rect">
            <a:avLst/>
          </a:prstGeom>
          <a:ln>
            <a:noFill/>
          </a:ln>
          <a:effectLst>
            <a:outerShdw blurRad="292100" dist="139700" dir="2700000" algn="tl" rotWithShape="0">
              <a:srgbClr val="333333">
                <a:alpha val="65000"/>
              </a:srgbClr>
            </a:outerShdw>
          </a:effectLst>
        </p:spPr>
      </p:pic>
      <p:sp>
        <p:nvSpPr>
          <p:cNvPr id="6" name="Title 1"/>
          <p:cNvSpPr txBox="1">
            <a:spLocks/>
          </p:cNvSpPr>
          <p:nvPr/>
        </p:nvSpPr>
        <p:spPr>
          <a:xfrm>
            <a:off x="1993600" y="5229627"/>
            <a:ext cx="8115855" cy="1262613"/>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3300" b="1" kern="1200">
                <a:solidFill>
                  <a:srgbClr val="002060"/>
                </a:solidFill>
                <a:latin typeface="+mj-lt"/>
                <a:ea typeface="+mj-ea"/>
                <a:cs typeface="+mj-cs"/>
              </a:defRPr>
            </a:lvl1pPr>
          </a:lstStyle>
          <a:p>
            <a:r>
              <a:rPr lang="en-US" sz="2800" dirty="0"/>
              <a:t>Exchanged for </a:t>
            </a:r>
            <a:r>
              <a:rPr lang="en-US" sz="2800" dirty="0" err="1"/>
              <a:t>SpEd</a:t>
            </a:r>
            <a:r>
              <a:rPr lang="en-US" sz="2800" dirty="0"/>
              <a:t> Classes / Resource</a:t>
            </a:r>
          </a:p>
          <a:p>
            <a:r>
              <a:rPr lang="en-US" sz="2800" dirty="0"/>
              <a:t>Not Included in Self-Contained Curriculum</a:t>
            </a:r>
          </a:p>
        </p:txBody>
      </p:sp>
    </p:spTree>
    <p:extLst>
      <p:ext uri="{BB962C8B-B14F-4D97-AF65-F5344CB8AC3E}">
        <p14:creationId xmlns:p14="http://schemas.microsoft.com/office/powerpoint/2010/main" val="3081404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496" y="361189"/>
            <a:ext cx="5736129" cy="1243585"/>
          </a:xfrm>
        </p:spPr>
        <p:txBody>
          <a:bodyPr>
            <a:normAutofit fontScale="90000"/>
          </a:bodyPr>
          <a:lstStyle/>
          <a:p>
            <a:r>
              <a:rPr lang="en-US" dirty="0">
                <a:hlinkClick r:id="rId2"/>
              </a:rPr>
              <a:t>Sex Education is a Local BOARD Decision in Michigan</a:t>
            </a:r>
            <a:endParaRPr lang="en-US" dirty="0"/>
          </a:p>
        </p:txBody>
      </p:sp>
      <p:sp>
        <p:nvSpPr>
          <p:cNvPr id="3" name="Content Placeholder 2"/>
          <p:cNvSpPr>
            <a:spLocks noGrp="1"/>
          </p:cNvSpPr>
          <p:nvPr>
            <p:ph idx="1"/>
          </p:nvPr>
        </p:nvSpPr>
        <p:spPr>
          <a:xfrm>
            <a:off x="1780061" y="1813201"/>
            <a:ext cx="8442753" cy="5120994"/>
          </a:xfrm>
        </p:spPr>
        <p:txBody>
          <a:bodyPr>
            <a:noAutofit/>
          </a:bodyPr>
          <a:lstStyle/>
          <a:p>
            <a:pPr>
              <a:lnSpc>
                <a:spcPct val="100000"/>
              </a:lnSpc>
              <a:spcBef>
                <a:spcPts val="0"/>
              </a:spcBef>
            </a:pPr>
            <a:r>
              <a:rPr lang="en-US" sz="1600" dirty="0"/>
              <a:t>Purpose is to protect and promote health and to provide skills needed for caring, safe, and responsible relationships</a:t>
            </a:r>
            <a:r>
              <a:rPr lang="en-US" sz="1600" baseline="30000" dirty="0"/>
              <a:t>.</a:t>
            </a:r>
          </a:p>
          <a:p>
            <a:pPr>
              <a:lnSpc>
                <a:spcPct val="100000"/>
              </a:lnSpc>
              <a:spcBef>
                <a:spcPts val="0"/>
              </a:spcBef>
            </a:pPr>
            <a:endParaRPr lang="en-US" sz="1600" baseline="30000" dirty="0"/>
          </a:p>
          <a:p>
            <a:pPr>
              <a:lnSpc>
                <a:spcPct val="100000"/>
              </a:lnSpc>
              <a:spcBef>
                <a:spcPts val="0"/>
              </a:spcBef>
            </a:pPr>
            <a:r>
              <a:rPr lang="en-US" sz="1600" dirty="0"/>
              <a:t>Sound programs address human development, healthy relationships, possible consequences of sexual risk behaviors, influence of alcohol and other drugs on decisions, and sexuality within society and culture. </a:t>
            </a:r>
          </a:p>
          <a:p>
            <a:pPr>
              <a:lnSpc>
                <a:spcPct val="100000"/>
              </a:lnSpc>
              <a:spcBef>
                <a:spcPts val="0"/>
              </a:spcBef>
            </a:pPr>
            <a:endParaRPr lang="en-US" sz="1600" dirty="0"/>
          </a:p>
          <a:p>
            <a:pPr>
              <a:lnSpc>
                <a:spcPct val="100000"/>
              </a:lnSpc>
              <a:spcBef>
                <a:spcPts val="0"/>
              </a:spcBef>
            </a:pPr>
            <a:r>
              <a:rPr lang="en-US" sz="1600" dirty="0"/>
              <a:t>Instruction should emphasize that students have the power to control personal behavior and should base their actions on reasoning, a sense of responsibility, and respect for self and others</a:t>
            </a:r>
            <a:endParaRPr lang="en-US" sz="1600" baseline="30000" dirty="0"/>
          </a:p>
          <a:p>
            <a:pPr>
              <a:lnSpc>
                <a:spcPct val="100000"/>
              </a:lnSpc>
              <a:spcBef>
                <a:spcPts val="0"/>
              </a:spcBef>
            </a:pPr>
            <a:endParaRPr lang="en-US" sz="1600" baseline="30000" dirty="0"/>
          </a:p>
          <a:p>
            <a:pPr>
              <a:lnSpc>
                <a:spcPct val="100000"/>
              </a:lnSpc>
              <a:spcBef>
                <a:spcPts val="0"/>
              </a:spcBef>
            </a:pPr>
            <a:r>
              <a:rPr lang="en-US" sz="1600" dirty="0"/>
              <a:t>Education programs should address the needs of all students--those who abstain from sexual activity, those who have engaged in sexual activity but are currently abstaining, and those who may currently be engaging in sexual behaviors. </a:t>
            </a:r>
          </a:p>
          <a:p>
            <a:pPr>
              <a:lnSpc>
                <a:spcPct val="100000"/>
              </a:lnSpc>
              <a:spcBef>
                <a:spcPts val="0"/>
              </a:spcBef>
            </a:pPr>
            <a:endParaRPr lang="en-US" sz="1600" dirty="0"/>
          </a:p>
          <a:p>
            <a:pPr>
              <a:lnSpc>
                <a:spcPct val="100000"/>
              </a:lnSpc>
              <a:spcBef>
                <a:spcPts val="0"/>
              </a:spcBef>
            </a:pPr>
            <a:r>
              <a:rPr lang="en-US" sz="1600" dirty="0"/>
              <a:t>Programs should be developmentally, linguistically, culturally, and age-appropriate and of sufficient duration for students to acquire the knowledge and skills needed to adopt healthy behaviors.</a:t>
            </a:r>
            <a:endParaRPr lang="en-US" sz="1600" baseline="300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21574" y="269748"/>
            <a:ext cx="1946529" cy="14264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8278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9488" y="185187"/>
            <a:ext cx="8115855" cy="957814"/>
          </a:xfrm>
        </p:spPr>
        <p:txBody>
          <a:bodyPr>
            <a:normAutofit/>
          </a:bodyPr>
          <a:lstStyle/>
          <a:p>
            <a:r>
              <a:rPr lang="en-US" dirty="0">
                <a:hlinkClick r:id="rId2"/>
              </a:rPr>
              <a:t>WHO CAN TEACH SEX EDUCATION</a:t>
            </a:r>
            <a:endParaRPr lang="en-US" sz="1400" dirty="0"/>
          </a:p>
        </p:txBody>
      </p:sp>
      <p:sp>
        <p:nvSpPr>
          <p:cNvPr id="3" name="Content Placeholder 2"/>
          <p:cNvSpPr>
            <a:spLocks noGrp="1"/>
          </p:cNvSpPr>
          <p:nvPr>
            <p:ph idx="1"/>
          </p:nvPr>
        </p:nvSpPr>
        <p:spPr>
          <a:xfrm>
            <a:off x="1627458" y="1345721"/>
            <a:ext cx="8579913" cy="4683529"/>
          </a:xfrm>
        </p:spPr>
        <p:txBody>
          <a:bodyPr>
            <a:noAutofit/>
          </a:bodyPr>
          <a:lstStyle/>
          <a:p>
            <a:r>
              <a:rPr lang="en-US" sz="2000" dirty="0"/>
              <a:t>Those qualified to teach Health including endorsements of MA (health), MX (health, physical education, recreation and dance combined), or KH (family and consumer science).</a:t>
            </a:r>
          </a:p>
          <a:p>
            <a:pPr marL="0" indent="0">
              <a:buNone/>
            </a:pPr>
            <a:endParaRPr lang="en-US" sz="2000" dirty="0"/>
          </a:p>
          <a:p>
            <a:r>
              <a:rPr lang="en-US" sz="2000" dirty="0"/>
              <a:t>Biology or life science teachers continue to be qualified by their endorsements to teach those aspects of reproductive health that are detailed in the K-12 Science Standards. Local education agencies may define these classes as sexuality education classes for the purpose of review by the Sex Education Advisory Board, as detailed in Section 380.1507 of the Revised School Code.</a:t>
            </a:r>
          </a:p>
          <a:p>
            <a:endParaRPr lang="en-US" sz="2000" dirty="0"/>
          </a:p>
          <a:p>
            <a:r>
              <a:rPr lang="en-US" sz="2000" dirty="0"/>
              <a:t>Special education teachers who teach sexuality education in self-contained settings are qualified on the successful completion of in-service training in sexuality education that is relevant to the developmental needs of their students. </a:t>
            </a:r>
          </a:p>
        </p:txBody>
      </p:sp>
    </p:spTree>
    <p:extLst>
      <p:ext uri="{BB962C8B-B14F-4D97-AF65-F5344CB8AC3E}">
        <p14:creationId xmlns:p14="http://schemas.microsoft.com/office/powerpoint/2010/main" val="1544618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5753" y="429415"/>
            <a:ext cx="8442198" cy="1658177"/>
          </a:xfrm>
        </p:spPr>
        <p:txBody>
          <a:bodyPr>
            <a:normAutofit fontScale="77500" lnSpcReduction="20000"/>
          </a:bodyPr>
          <a:lstStyle/>
          <a:p>
            <a:pPr marL="0" indent="0" algn="ctr">
              <a:buNone/>
            </a:pPr>
            <a:r>
              <a:rPr lang="en-US" sz="3600" dirty="0"/>
              <a:t>Even if the district offers education in Sexual Health, many students with ASD are not receiving  it because it is believed it is not relevant or the work is not differentiated enough for their meaningful participation</a:t>
            </a:r>
          </a:p>
        </p:txBody>
      </p:sp>
      <p:pic>
        <p:nvPicPr>
          <p:cNvPr id="4" name="Picture 3"/>
          <p:cNvPicPr>
            <a:picLocks noChangeAspect="1"/>
          </p:cNvPicPr>
          <p:nvPr/>
        </p:nvPicPr>
        <p:blipFill>
          <a:blip r:embed="rId2"/>
          <a:stretch>
            <a:fillRect/>
          </a:stretch>
        </p:blipFill>
        <p:spPr>
          <a:xfrm>
            <a:off x="3055756" y="2256672"/>
            <a:ext cx="6191250" cy="41243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64109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20127</TotalTime>
  <Words>2123</Words>
  <Application>Microsoft Office PowerPoint</Application>
  <PresentationFormat>Widescreen</PresentationFormat>
  <Paragraphs>262</Paragraphs>
  <Slides>50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Calibri Light</vt:lpstr>
      <vt:lpstr>Office Theme</vt:lpstr>
      <vt:lpstr>for Individuals with ASD  and other Complex Disabilities</vt:lpstr>
      <vt:lpstr>The Problem  Increase in Referrals  Sexual Assault / Abuse Aberrant Sexual Behaviors  Sexual Crimes </vt:lpstr>
      <vt:lpstr>Gathering Information</vt:lpstr>
      <vt:lpstr>PowerPoint Presentation</vt:lpstr>
      <vt:lpstr>Health Education in Michigan</vt:lpstr>
      <vt:lpstr>Many Students with ASD Excluded</vt:lpstr>
      <vt:lpstr>Sex Education is a Local BOARD Decision in Michigan</vt:lpstr>
      <vt:lpstr>WHO CAN TEACH SEX EDUCATION</vt:lpstr>
      <vt:lpstr>PowerPoint Presentation</vt:lpstr>
      <vt:lpstr>Myth Busters</vt:lpstr>
      <vt:lpstr>Making the Case for  Sexual Health Education</vt:lpstr>
      <vt:lpstr>PowerPoint Presentation</vt:lpstr>
      <vt:lpstr>PowerPoint Presentation</vt:lpstr>
      <vt:lpstr>The Need for Specialized Sexual Health Education for Students with ASD</vt:lpstr>
      <vt:lpstr>The Urinal Game</vt:lpstr>
      <vt:lpstr>Thinking, Saying &amp; Feeling Bubbles</vt:lpstr>
      <vt:lpstr>PowerPoint Presentation</vt:lpstr>
      <vt:lpstr>The Need for Specialized Sexual Health Education for Students with ASD</vt:lpstr>
      <vt:lpstr>Concrete Thinking:   Sexual Language</vt:lpstr>
      <vt:lpstr>The Need for Specialized Sexual Health Education for Students with ASD</vt:lpstr>
      <vt:lpstr>PowerPoint Presentation</vt:lpstr>
      <vt:lpstr>Private Body Parts</vt:lpstr>
      <vt:lpstr>Puberty &amp; Sexuality Concerns for Individuals on the Autism Spectrum Jam Page, Autism Specialist</vt:lpstr>
      <vt:lpstr>The Need for Specialized Sexual Health Education for Students with ASD</vt:lpstr>
      <vt:lpstr>Altered Scripts for Sexual Learning</vt:lpstr>
      <vt:lpstr>Altered Scripts for Sexual Learning Internet and Porn</vt:lpstr>
      <vt:lpstr>PowerPoint Presentation</vt:lpstr>
      <vt:lpstr>Specialization for Students with ASD</vt:lpstr>
      <vt:lpstr>PowerPoint Presentation</vt:lpstr>
      <vt:lpstr>PowerPoint Presentation</vt:lpstr>
      <vt:lpstr>Aberrant Sexual Behavior</vt:lpstr>
      <vt:lpstr>PowerPoint Presentation</vt:lpstr>
      <vt:lpstr>Nila Benito  Florida Center for Inclusive Communities &amp; DD Council</vt:lpstr>
      <vt:lpstr>Terri Couwenhoven, M.S. https://terricouwenhoven.com/ </vt:lpstr>
      <vt:lpstr>Child Checklist</vt:lpstr>
      <vt:lpstr>PowerPoint Presentation</vt:lpstr>
      <vt:lpstr>PowerPoint Presentation</vt:lpstr>
      <vt:lpstr>PowerPoint Presentation</vt:lpstr>
      <vt:lpstr>FLASH Curriculum / Lessons</vt:lpstr>
      <vt:lpstr>PowerPoint Presentation</vt:lpstr>
      <vt:lpstr>http://www.pubertycurriculum.com/ </vt:lpstr>
      <vt:lpstr>PowerPoint Presentation</vt:lpstr>
      <vt:lpstr>Healthy Relationships Curriculum http://healthyrelationshipscurriculum.org/ </vt:lpstr>
      <vt:lpstr>Autism Speaks Health Tool Kit https://www.autismspeaks.org/sites/default/files/documents/transition/health.pdf </vt:lpstr>
      <vt:lpstr>SPARK:  Talking about the  Birds and the Bees in ASD</vt:lpstr>
      <vt:lpstr>Additional Resources / Curriculum Examples / Process for Curriculum Approval Resources for Families (Health Education Passport)</vt:lpstr>
      <vt:lpstr>Current ACTION Sexual Health Representatives to the RCN</vt:lpstr>
      <vt:lpstr>Current ACTION</vt:lpstr>
      <vt:lpstr>Additional References</vt:lpstr>
      <vt:lpstr>PowerPoint Presentation</vt:lpstr>
    </vt:vector>
  </TitlesOfParts>
  <Company>Grand Valley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Matthews</dc:creator>
  <cp:lastModifiedBy>Stacie Rulison</cp:lastModifiedBy>
  <cp:revision>196</cp:revision>
  <cp:lastPrinted>2017-11-14T10:56:24Z</cp:lastPrinted>
  <dcterms:created xsi:type="dcterms:W3CDTF">2016-08-10T15:45:20Z</dcterms:created>
  <dcterms:modified xsi:type="dcterms:W3CDTF">2020-12-02T20:29:44Z</dcterms:modified>
</cp:coreProperties>
</file>