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0"/>
  </p:notesMasterIdLst>
  <p:handoutMasterIdLst>
    <p:handoutMasterId r:id="rId31"/>
  </p:handoutMasterIdLst>
  <p:sldIdLst>
    <p:sldId id="261" r:id="rId2"/>
    <p:sldId id="318" r:id="rId3"/>
    <p:sldId id="315" r:id="rId4"/>
    <p:sldId id="269" r:id="rId5"/>
    <p:sldId id="319" r:id="rId6"/>
    <p:sldId id="301" r:id="rId7"/>
    <p:sldId id="300" r:id="rId8"/>
    <p:sldId id="303" r:id="rId9"/>
    <p:sldId id="302" r:id="rId10"/>
    <p:sldId id="304" r:id="rId11"/>
    <p:sldId id="305" r:id="rId12"/>
    <p:sldId id="306" r:id="rId13"/>
    <p:sldId id="307" r:id="rId14"/>
    <p:sldId id="257" r:id="rId15"/>
    <p:sldId id="259" r:id="rId16"/>
    <p:sldId id="285" r:id="rId17"/>
    <p:sldId id="316" r:id="rId18"/>
    <p:sldId id="317" r:id="rId19"/>
    <p:sldId id="308" r:id="rId20"/>
    <p:sldId id="309" r:id="rId21"/>
    <p:sldId id="310" r:id="rId22"/>
    <p:sldId id="290" r:id="rId23"/>
    <p:sldId id="291" r:id="rId24"/>
    <p:sldId id="311" r:id="rId25"/>
    <p:sldId id="293" r:id="rId26"/>
    <p:sldId id="312" r:id="rId27"/>
    <p:sldId id="314" r:id="rId28"/>
    <p:sldId id="31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F497D"/>
    <a:srgbClr val="385395"/>
    <a:srgbClr val="336699"/>
    <a:srgbClr val="000000"/>
    <a:srgbClr val="54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12" autoAdjust="0"/>
  </p:normalViewPr>
  <p:slideViewPr>
    <p:cSldViewPr snapToGrid="0" snapToObjects="1">
      <p:cViewPr varScale="1">
        <p:scale>
          <a:sx n="55" d="100"/>
          <a:sy n="55" d="100"/>
        </p:scale>
        <p:origin x="112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DC5A4-6EBD-4E40-957F-8A81F203B75B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80A9-4090-1748-8FBD-A7E6A7CB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22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3D23E-2C50-46C3-B856-1E784A66B6C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18F1D-291E-4B6B-8576-9A1960E4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503FBD5-E975-B14D-BE13-026AB6745CFA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62A5EF-3CB9-8540-87C5-D298B5336C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babbitc1@gvsu.edu" TargetMode="External"/><Relationship Id="rId3" Type="http://schemas.openxmlformats.org/officeDocument/2006/relationships/image" Target="../media/image2.emf"/><Relationship Id="rId7" Type="http://schemas.openxmlformats.org/officeDocument/2006/relationships/hyperlink" Target="mailto:gorhamb@gvsu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em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11" Type="http://schemas.openxmlformats.org/officeDocument/2006/relationships/image" Target="../media/image23.png"/><Relationship Id="rId5" Type="http://schemas.openxmlformats.org/officeDocument/2006/relationships/image" Target="../media/image4.jpg"/><Relationship Id="rId10" Type="http://schemas.openxmlformats.org/officeDocument/2006/relationships/image" Target="../media/image22.png"/><Relationship Id="rId4" Type="http://schemas.openxmlformats.org/officeDocument/2006/relationships/image" Target="../media/image3.jp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emf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399097" y="1479882"/>
            <a:ext cx="7918639" cy="707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Padnos College </a:t>
            </a:r>
            <a:r>
              <a:rPr lang="en-US" sz="3200" b="1" dirty="0" smtClean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of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Engineering </a:t>
            </a:r>
            <a:r>
              <a:rPr lang="en-US" sz="3200" b="1" dirty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&amp; Computing  </a:t>
            </a:r>
          </a:p>
          <a:p>
            <a:pPr lvl="2" algn="ctr" defTabSz="914400">
              <a:spcBef>
                <a:spcPct val="20000"/>
              </a:spcBef>
              <a:defRPr/>
            </a:pPr>
            <a:endParaRPr lang="en-US" sz="2800" b="1" kern="0" dirty="0" smtClean="0">
              <a:solidFill>
                <a:srgbClr val="1F497D"/>
              </a:solidFill>
              <a:latin typeface="+mj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Industry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Collaboration Opportunities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 smtClean="0">
              <a:solidFill>
                <a:srgbClr val="1F497D"/>
              </a:solidFill>
              <a:latin typeface="+mj-lt"/>
              <a:ea typeface="ＭＳ Ｐゴシック" pitchFamily="34" charset="-128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 smtClean="0">
              <a:solidFill>
                <a:srgbClr val="1F497D"/>
              </a:solidFill>
              <a:latin typeface="+mj-lt"/>
              <a:ea typeface="ＭＳ Ｐゴシック" pitchFamily="34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	Breeann Gorham		Chris Babbitt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	</a:t>
            </a:r>
            <a:r>
              <a:rPr lang="en-US" sz="2000" b="1" dirty="0" smtClean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Associate Director		Assistant Director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	</a:t>
            </a:r>
            <a:r>
              <a:rPr lang="en-US" sz="2000" b="1" dirty="0" smtClean="0">
                <a:solidFill>
                  <a:srgbClr val="1F497D"/>
                </a:solidFill>
                <a:latin typeface="+mj-lt"/>
                <a:ea typeface="ＭＳ Ｐゴシック" pitchFamily="34" charset="-128"/>
                <a:hlinkClick r:id="rId7"/>
              </a:rPr>
              <a:t>gorhamb@gvsu.edu</a:t>
            </a:r>
            <a:r>
              <a:rPr lang="en-US" sz="2000" b="1" dirty="0" smtClean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		</a:t>
            </a:r>
            <a:r>
              <a:rPr lang="en-US" sz="2000" b="1" dirty="0" smtClean="0">
                <a:solidFill>
                  <a:srgbClr val="1F497D"/>
                </a:solidFill>
                <a:latin typeface="+mj-lt"/>
                <a:ea typeface="ＭＳ Ｐゴシック" pitchFamily="34" charset="-128"/>
                <a:hlinkClick r:id="rId8"/>
              </a:rPr>
              <a:t>babbitc1@gvsu.edu</a:t>
            </a:r>
            <a:endParaRPr lang="en-US" sz="2000" b="1" dirty="0" smtClean="0">
              <a:solidFill>
                <a:srgbClr val="1F497D"/>
              </a:solidFill>
              <a:latin typeface="+mj-lt"/>
              <a:ea typeface="ＭＳ Ｐゴシック" pitchFamily="34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	</a:t>
            </a:r>
            <a:r>
              <a:rPr lang="en-US" sz="2000" b="1" dirty="0" smtClean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331.6708			331.6708 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 smtClean="0">
              <a:solidFill>
                <a:srgbClr val="1F497D"/>
              </a:solidFill>
              <a:latin typeface="+mj-lt"/>
              <a:ea typeface="ＭＳ Ｐゴシック" pitchFamily="34" charset="-128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1F497D"/>
              </a:solidFill>
              <a:latin typeface="+mj-lt"/>
              <a:ea typeface="ＭＳ Ｐゴシック" pitchFamily="34" charset="-128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 smtClean="0">
              <a:solidFill>
                <a:srgbClr val="1F497D"/>
              </a:solidFill>
              <a:latin typeface="+mj-lt"/>
              <a:ea typeface="ＭＳ Ｐゴシック" pitchFamily="34" charset="-128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1F497D"/>
              </a:solidFill>
              <a:latin typeface="+mj-lt"/>
              <a:ea typeface="ＭＳ Ｐゴシック" pitchFamily="34" charset="-128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 smtClean="0">
              <a:solidFill>
                <a:srgbClr val="1F497D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" name="AutoShape 2" descr="Image result for tesla logo"/>
          <p:cNvSpPr>
            <a:spLocks noChangeAspect="1" noChangeArrowheads="1"/>
          </p:cNvSpPr>
          <p:nvPr/>
        </p:nvSpPr>
        <p:spPr bwMode="auto">
          <a:xfrm>
            <a:off x="155575" y="-555625"/>
            <a:ext cx="15716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Co-op Program Requirements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994571" y="1227643"/>
            <a:ext cx="7063509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Foundational courses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completed: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Calculus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sequence (4X), Physics (2X), 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Chemistry,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Engineering Design/Build including CAD/CAM &amp; Computer Programming (2x), Engineering Laboratory work including Statistics and Writing, Statics 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&amp; Solid Mechanics, Materials Science, Digital Systems, Circuit Analysis,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and 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Co-op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Preparation</a:t>
            </a:r>
          </a:p>
          <a:p>
            <a:pPr marL="800100" marR="0" lvl="1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Minimum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GPA of 2.7 and grade of 2.0 (“C”) in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each foundational course</a:t>
            </a:r>
          </a:p>
          <a:p>
            <a:pPr marR="0" lvl="1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Practice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interview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feedback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Essay – “Why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I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Want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to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Become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an Engineer”</a:t>
            </a:r>
          </a:p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Co-op Program Features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371726" y="1589806"/>
            <a:ext cx="738378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Admitted to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SoE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Co-op during junior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and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senior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years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Alternating semesters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Summer semester start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One full-time year of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work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Students working all semesters</a:t>
            </a:r>
          </a:p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	(not just summers)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May work anywhere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	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(domestic and international)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Co-op Program Expectations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169496" y="1441953"/>
            <a:ext cx="7008522" cy="481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Student</a:t>
            </a:r>
          </a:p>
          <a:p>
            <a:pPr marL="800100" marR="0" lvl="1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G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ood attitude and hard work</a:t>
            </a:r>
          </a:p>
          <a:p>
            <a:pPr marL="800100" marR="0" lvl="1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Written/web homework and weekly journal</a:t>
            </a: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  <a:p>
            <a:pPr marL="457200" marR="0" lvl="0" indent="-4572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Company</a:t>
            </a:r>
          </a:p>
          <a:p>
            <a:pPr marL="800100" marR="0" lvl="1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D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egreed </a:t>
            </a: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engineers supervise 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and mentor student</a:t>
            </a: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  <a:p>
            <a:pPr marL="800100" marR="0" lvl="1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P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rogressively </a:t>
            </a: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responsible engineering work</a:t>
            </a:r>
          </a:p>
          <a:p>
            <a:pPr marL="457200" marR="0" lvl="0" indent="-4572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Faculty</a:t>
            </a:r>
          </a:p>
          <a:p>
            <a:pPr marL="800100" marR="0" lvl="1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S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upport/assess </a:t>
            </a: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each 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student, every semester</a:t>
            </a:r>
          </a:p>
          <a:p>
            <a:pPr marL="457200" marR="0" lvl="0" indent="-4572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All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  <a:p>
            <a:pPr marL="800100" marR="0" lvl="1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Evaluations</a:t>
            </a:r>
          </a:p>
          <a:p>
            <a:pPr marL="800100" marR="0" lvl="1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Three semesters with the same company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Co-op Keys to Success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383270" y="1717473"/>
            <a:ext cx="630555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Develop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aggressive learning goals with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the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student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Provide responsible, challenging work related to the above goals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Progressively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grow the student from “apprentice” to “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entry-level” engineer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Co-op Growth Over 20 Years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92" y="1142386"/>
            <a:ext cx="7205814" cy="42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7" y="5809438"/>
            <a:ext cx="72183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2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7118"/>
            <a:ext cx="7215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Growth in Enrollment in First Co-op Semester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3" name="Oval 12"/>
          <p:cNvSpPr/>
          <p:nvPr/>
        </p:nvSpPr>
        <p:spPr bwMode="auto">
          <a:xfrm>
            <a:off x="3939308" y="23137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59" y="1836985"/>
            <a:ext cx="7045301" cy="424280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98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Co-op Recruiting Dates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090059" y="2062076"/>
            <a:ext cx="6990063" cy="5303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>
                <a:solidFill>
                  <a:srgbClr val="1F497D"/>
                </a:solidFill>
                <a:latin typeface="+mj-lt"/>
              </a:rPr>
              <a:t>Oct 5-8:  </a:t>
            </a:r>
            <a:r>
              <a:rPr lang="en-US" sz="2800" dirty="0">
                <a:solidFill>
                  <a:srgbClr val="1F497D"/>
                </a:solidFill>
                <a:latin typeface="+mj-lt"/>
              </a:rPr>
              <a:t>Practice Interviews</a:t>
            </a:r>
          </a:p>
          <a:p>
            <a:pPr marL="457200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 smtClean="0">
                <a:solidFill>
                  <a:srgbClr val="1F497D"/>
                </a:solidFill>
                <a:latin typeface="+mj-lt"/>
              </a:rPr>
              <a:t>Oct 22:  </a:t>
            </a:r>
            <a:r>
              <a:rPr lang="en-US" sz="2800" kern="0" dirty="0" smtClean="0">
                <a:solidFill>
                  <a:srgbClr val="1F497D"/>
                </a:solidFill>
                <a:latin typeface="+mj-lt"/>
              </a:rPr>
              <a:t>GVSU </a:t>
            </a:r>
            <a:r>
              <a:rPr lang="en-US" sz="2800" kern="0" dirty="0">
                <a:solidFill>
                  <a:srgbClr val="1F497D"/>
                </a:solidFill>
                <a:latin typeface="+mj-lt"/>
              </a:rPr>
              <a:t>Fall Career </a:t>
            </a:r>
            <a:r>
              <a:rPr lang="en-US" sz="2800" kern="0" dirty="0" smtClean="0">
                <a:solidFill>
                  <a:srgbClr val="1F497D"/>
                </a:solidFill>
                <a:latin typeface="+mj-lt"/>
              </a:rPr>
              <a:t>Fair</a:t>
            </a:r>
          </a:p>
          <a:p>
            <a:pPr lvl="1" defTabSz="914400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rgbClr val="1F497D"/>
                </a:solidFill>
                <a:latin typeface="+mj-lt"/>
              </a:rPr>
              <a:t>      Pre-approval </a:t>
            </a:r>
            <a:r>
              <a:rPr lang="en-US" sz="2800" kern="0" dirty="0">
                <a:solidFill>
                  <a:srgbClr val="1F497D"/>
                </a:solidFill>
                <a:latin typeface="+mj-lt"/>
              </a:rPr>
              <a:t>by </a:t>
            </a:r>
            <a:r>
              <a:rPr lang="en-US" sz="2800" kern="0" dirty="0" err="1">
                <a:solidFill>
                  <a:srgbClr val="1F497D"/>
                </a:solidFill>
                <a:latin typeface="+mj-lt"/>
              </a:rPr>
              <a:t>SoE</a:t>
            </a:r>
            <a:r>
              <a:rPr lang="en-US" sz="2800" kern="0" dirty="0">
                <a:solidFill>
                  <a:srgbClr val="1F497D"/>
                </a:solidFill>
                <a:latin typeface="+mj-lt"/>
              </a:rPr>
              <a:t> (≥ 3.2 GPA</a:t>
            </a:r>
            <a:r>
              <a:rPr lang="en-US" sz="2800" kern="0" dirty="0" smtClean="0">
                <a:solidFill>
                  <a:srgbClr val="1F497D"/>
                </a:solidFill>
                <a:latin typeface="+mj-lt"/>
              </a:rPr>
              <a:t>)</a:t>
            </a:r>
          </a:p>
          <a:p>
            <a:pPr marL="457200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 smtClean="0">
                <a:solidFill>
                  <a:srgbClr val="1F497D"/>
                </a:solidFill>
                <a:latin typeface="+mj-lt"/>
              </a:rPr>
              <a:t>Dec 31:  </a:t>
            </a:r>
            <a:r>
              <a:rPr lang="en-US" sz="2800" kern="0" dirty="0" smtClean="0">
                <a:solidFill>
                  <a:srgbClr val="1F497D"/>
                </a:solidFill>
                <a:latin typeface="+mj-lt"/>
              </a:rPr>
              <a:t>LakerJobs </a:t>
            </a:r>
            <a:r>
              <a:rPr lang="en-US" sz="2800" kern="0" dirty="0">
                <a:solidFill>
                  <a:srgbClr val="1F497D"/>
                </a:solidFill>
                <a:latin typeface="+mj-lt"/>
              </a:rPr>
              <a:t>Co-op </a:t>
            </a:r>
            <a:r>
              <a:rPr lang="en-US" sz="2800" kern="0" dirty="0" smtClean="0">
                <a:solidFill>
                  <a:srgbClr val="1F497D"/>
                </a:solidFill>
                <a:latin typeface="+mj-lt"/>
              </a:rPr>
              <a:t>Postings </a:t>
            </a:r>
          </a:p>
          <a:p>
            <a:pPr marL="457200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 smtClean="0">
                <a:solidFill>
                  <a:srgbClr val="1F497D"/>
                </a:solidFill>
                <a:latin typeface="+mj-lt"/>
              </a:rPr>
              <a:t>Jan 9:  </a:t>
            </a:r>
            <a:r>
              <a:rPr lang="en-US" sz="2800" kern="0" dirty="0" smtClean="0">
                <a:solidFill>
                  <a:srgbClr val="1F497D"/>
                </a:solidFill>
                <a:latin typeface="+mj-lt"/>
              </a:rPr>
              <a:t>Approval </a:t>
            </a:r>
            <a:r>
              <a:rPr lang="en-US" sz="2800" kern="0" dirty="0">
                <a:solidFill>
                  <a:srgbClr val="1F497D"/>
                </a:solidFill>
                <a:latin typeface="+mj-lt"/>
              </a:rPr>
              <a:t>by </a:t>
            </a:r>
            <a:r>
              <a:rPr lang="en-US" sz="2800" kern="0" dirty="0" err="1" smtClean="0">
                <a:solidFill>
                  <a:srgbClr val="1F497D"/>
                </a:solidFill>
                <a:latin typeface="+mj-lt"/>
              </a:rPr>
              <a:t>SoE</a:t>
            </a:r>
            <a:endParaRPr lang="en-US" sz="2800" kern="0" dirty="0">
              <a:solidFill>
                <a:srgbClr val="1F497D"/>
              </a:solidFill>
              <a:latin typeface="+mj-lt"/>
            </a:endParaRPr>
          </a:p>
          <a:p>
            <a:pPr marL="457200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 smtClean="0">
                <a:solidFill>
                  <a:srgbClr val="1F497D"/>
                </a:solidFill>
                <a:latin typeface="+mj-lt"/>
              </a:rPr>
              <a:t>Jan 20:  </a:t>
            </a:r>
            <a:r>
              <a:rPr lang="en-US" sz="2800" kern="0" dirty="0" smtClean="0">
                <a:solidFill>
                  <a:srgbClr val="1F497D"/>
                </a:solidFill>
                <a:latin typeface="+mj-lt"/>
              </a:rPr>
              <a:t>Co-op Recruiting Fair</a:t>
            </a:r>
          </a:p>
          <a:p>
            <a:pPr marL="457200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 smtClean="0">
                <a:solidFill>
                  <a:srgbClr val="1F497D"/>
                </a:solidFill>
                <a:latin typeface="+mj-lt"/>
              </a:rPr>
              <a:t>Anytime:  </a:t>
            </a:r>
            <a:r>
              <a:rPr lang="en-US" sz="2800" kern="0" dirty="0" smtClean="0">
                <a:solidFill>
                  <a:srgbClr val="1F497D"/>
                </a:solidFill>
                <a:latin typeface="+mj-lt"/>
              </a:rPr>
              <a:t>Interviews/Provisional Offers</a:t>
            </a:r>
          </a:p>
          <a:p>
            <a:pPr defTabSz="914400">
              <a:spcBef>
                <a:spcPct val="20000"/>
              </a:spcBef>
              <a:defRPr/>
            </a:pPr>
            <a:endParaRPr lang="en-US" sz="2600" b="1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Co-op Updates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142477" y="2471972"/>
            <a:ext cx="7933818" cy="530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 smtClean="0">
                <a:solidFill>
                  <a:srgbClr val="1F497D"/>
                </a:solidFill>
                <a:latin typeface="+mj-lt"/>
              </a:rPr>
              <a:t>Experiential Learning Restrictions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sz="2800" b="1" kern="0" dirty="0" smtClean="0">
                <a:solidFill>
                  <a:srgbClr val="1F497D"/>
                </a:solidFill>
                <a:latin typeface="+mj-lt"/>
              </a:rPr>
              <a:t>     </a:t>
            </a:r>
            <a:r>
              <a:rPr lang="en-US" sz="2800" b="1" kern="0" dirty="0" smtClean="0">
                <a:solidFill>
                  <a:srgbClr val="1F497D"/>
                </a:solidFill>
                <a:latin typeface="+mj-lt"/>
              </a:rPr>
              <a:t>(6 </a:t>
            </a:r>
            <a:r>
              <a:rPr lang="en-US" sz="2800" b="1" kern="0" dirty="0" smtClean="0">
                <a:solidFill>
                  <a:srgbClr val="1F497D"/>
                </a:solidFill>
                <a:latin typeface="+mj-lt"/>
              </a:rPr>
              <a:t>States)</a:t>
            </a:r>
          </a:p>
          <a:p>
            <a:pPr marL="914400" lvl="1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1F497D"/>
                </a:solidFill>
              </a:rPr>
              <a:t>Georgia, Kentucky, Maine, New Hampshire, </a:t>
            </a:r>
            <a:endParaRPr lang="en-US" sz="2400" dirty="0" smtClean="0">
              <a:solidFill>
                <a:srgbClr val="1F497D"/>
              </a:solidFill>
            </a:endParaRPr>
          </a:p>
          <a:p>
            <a:pPr lvl="1"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1F497D"/>
                </a:solidFill>
              </a:rPr>
              <a:t>	</a:t>
            </a:r>
            <a:r>
              <a:rPr lang="en-US" sz="2400" dirty="0" smtClean="0">
                <a:solidFill>
                  <a:srgbClr val="1F497D"/>
                </a:solidFill>
              </a:rPr>
              <a:t>New </a:t>
            </a:r>
            <a:r>
              <a:rPr lang="en-US" sz="2400" dirty="0">
                <a:solidFill>
                  <a:srgbClr val="1F497D"/>
                </a:solidFill>
              </a:rPr>
              <a:t>York, and </a:t>
            </a:r>
            <a:r>
              <a:rPr lang="en-US" sz="2400" dirty="0" smtClean="0">
                <a:solidFill>
                  <a:srgbClr val="1F497D"/>
                </a:solidFill>
              </a:rPr>
              <a:t>North Carolina</a:t>
            </a:r>
          </a:p>
          <a:p>
            <a:pPr marL="914400" lvl="1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1F497D"/>
                </a:solidFill>
                <a:latin typeface="+mj-lt"/>
              </a:rPr>
              <a:t>Hire </a:t>
            </a:r>
            <a:r>
              <a:rPr lang="en-US" sz="2400" kern="0" dirty="0" smtClean="0">
                <a:solidFill>
                  <a:srgbClr val="1F497D"/>
                </a:solidFill>
                <a:latin typeface="+mj-lt"/>
              </a:rPr>
              <a:t>in Michigan, can be sent anywhere</a:t>
            </a:r>
          </a:p>
        </p:txBody>
      </p:sp>
    </p:spTree>
    <p:extLst>
      <p:ext uri="{BB962C8B-B14F-4D97-AF65-F5344CB8AC3E}">
        <p14:creationId xmlns:p14="http://schemas.microsoft.com/office/powerpoint/2010/main" val="27356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Co-op Updates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427750" y="1810625"/>
            <a:ext cx="6605717" cy="522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>
                <a:solidFill>
                  <a:srgbClr val="1F497D"/>
                </a:solidFill>
                <a:latin typeface="+mj-lt"/>
              </a:rPr>
              <a:t>Affordable Care</a:t>
            </a:r>
          </a:p>
          <a:p>
            <a:pPr marL="914400" lvl="1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1F497D"/>
                </a:solidFill>
                <a:latin typeface="+mj-lt"/>
              </a:rPr>
              <a:t>Students </a:t>
            </a:r>
            <a:r>
              <a:rPr lang="en-US" sz="2400" kern="0" dirty="0" smtClean="0">
                <a:solidFill>
                  <a:srgbClr val="1F497D"/>
                </a:solidFill>
                <a:latin typeface="+mj-lt"/>
              </a:rPr>
              <a:t>≤ 26 </a:t>
            </a:r>
            <a:r>
              <a:rPr lang="en-US" sz="2400" kern="0" dirty="0">
                <a:solidFill>
                  <a:srgbClr val="1F497D"/>
                </a:solidFill>
                <a:latin typeface="+mj-lt"/>
              </a:rPr>
              <a:t>should use </a:t>
            </a:r>
            <a:r>
              <a:rPr lang="en-US" sz="2400" kern="0" dirty="0" smtClean="0">
                <a:solidFill>
                  <a:srgbClr val="1F497D"/>
                </a:solidFill>
                <a:latin typeface="+mj-lt"/>
              </a:rPr>
              <a:t>parents’ </a:t>
            </a:r>
            <a:r>
              <a:rPr lang="en-US" sz="2400" kern="0" dirty="0">
                <a:solidFill>
                  <a:srgbClr val="1F497D"/>
                </a:solidFill>
                <a:latin typeface="+mj-lt"/>
              </a:rPr>
              <a:t>policy</a:t>
            </a:r>
          </a:p>
          <a:p>
            <a:pPr marL="914400" lvl="1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1F497D"/>
                </a:solidFill>
                <a:latin typeface="+mj-lt"/>
              </a:rPr>
              <a:t>Even with two </a:t>
            </a:r>
            <a:r>
              <a:rPr lang="en-US" sz="2400" kern="0" dirty="0" smtClean="0">
                <a:solidFill>
                  <a:srgbClr val="1F497D"/>
                </a:solidFill>
                <a:latin typeface="+mj-lt"/>
              </a:rPr>
              <a:t>semesters, </a:t>
            </a:r>
            <a:r>
              <a:rPr lang="en-US" sz="2400" kern="0" dirty="0">
                <a:solidFill>
                  <a:srgbClr val="1F497D"/>
                </a:solidFill>
                <a:latin typeface="+mj-lt"/>
              </a:rPr>
              <a:t>it’s less than 30 hours/week for the </a:t>
            </a:r>
            <a:r>
              <a:rPr lang="en-US" sz="2400" kern="0" dirty="0" smtClean="0">
                <a:solidFill>
                  <a:srgbClr val="1F497D"/>
                </a:solidFill>
                <a:latin typeface="+mj-lt"/>
              </a:rPr>
              <a:t>year</a:t>
            </a:r>
          </a:p>
          <a:p>
            <a:pPr lvl="1" defTabSz="914400">
              <a:spcBef>
                <a:spcPct val="20000"/>
              </a:spcBef>
              <a:defRPr/>
            </a:pPr>
            <a:endParaRPr lang="en-US" sz="2400" dirty="0" smtClean="0">
              <a:solidFill>
                <a:srgbClr val="1F497D"/>
              </a:solidFill>
              <a:latin typeface="+mj-lt"/>
            </a:endParaRPr>
          </a:p>
          <a:p>
            <a:pPr marL="457200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800" b="1" kern="0" dirty="0" smtClean="0">
                <a:solidFill>
                  <a:srgbClr val="1F497D"/>
                </a:solidFill>
                <a:latin typeface="+mj-lt"/>
              </a:rPr>
              <a:t>Average Co-op Pay Rates</a:t>
            </a:r>
          </a:p>
          <a:p>
            <a:pPr marL="914400" lvl="1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1F497D"/>
                </a:solidFill>
                <a:latin typeface="+mj-lt"/>
              </a:rPr>
              <a:t>Summer 2013:  $14.13</a:t>
            </a:r>
          </a:p>
          <a:p>
            <a:pPr marL="914400" lvl="1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1F497D"/>
                </a:solidFill>
                <a:latin typeface="+mj-lt"/>
              </a:rPr>
              <a:t>Winter 2014:  $14.79</a:t>
            </a:r>
          </a:p>
          <a:p>
            <a:pPr marL="914400" lvl="1" indent="-457200" defTabSz="9144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1F497D"/>
                </a:solidFill>
                <a:latin typeface="+mj-lt"/>
              </a:rPr>
              <a:t>Fall 2014:  $15.25</a:t>
            </a:r>
          </a:p>
          <a:p>
            <a:pPr lvl="1" defTabSz="914400">
              <a:spcBef>
                <a:spcPct val="20000"/>
              </a:spcBef>
              <a:defRPr/>
            </a:pPr>
            <a:endParaRPr lang="en-US" sz="2400" kern="0" dirty="0" smtClean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9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CIS Internships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12949" y="1338284"/>
            <a:ext cx="6894080" cy="517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Required by all CS &amp; IS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majors </a:t>
            </a:r>
            <a:r>
              <a:rPr lang="en-US" sz="2800" kern="0" dirty="0">
                <a:solidFill>
                  <a:srgbClr val="1F497D"/>
                </a:solidFill>
                <a:latin typeface="Arial"/>
                <a:ea typeface="ＭＳ Ｐゴシック"/>
              </a:rPr>
              <a:t>a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fter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lang="en-US" sz="2800" kern="0" noProof="0" dirty="0" smtClean="0">
                <a:solidFill>
                  <a:srgbClr val="1F497D"/>
                </a:solidFill>
                <a:latin typeface="Arial"/>
                <a:ea typeface="ＭＳ Ｐゴシック"/>
              </a:rPr>
              <a:t>r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eaching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Junior </a:t>
            </a:r>
            <a:r>
              <a:rPr lang="en-US" sz="2800" kern="0" dirty="0">
                <a:solidFill>
                  <a:srgbClr val="1F497D"/>
                </a:solidFill>
                <a:latin typeface="Arial"/>
                <a:ea typeface="ＭＳ Ｐゴシック"/>
              </a:rPr>
              <a:t>s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tatus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Minimum 16 hours / week for one Semester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(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can work more hours)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Offered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all Semesters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(fall, winter &amp; summer)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May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begin prior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to the Semester of Academic Credit &amp;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/>
              </a:rPr>
              <a:t>extend beyond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17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9331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32926"/>
            <a:ext cx="7215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GVSU Facts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2427750" y="1342829"/>
            <a:ext cx="6008327" cy="4645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12258" y="1298790"/>
            <a:ext cx="6636774" cy="557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Established in 1960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b="1" kern="0" dirty="0" smtClean="0">
                <a:solidFill>
                  <a:srgbClr val="1F497D"/>
                </a:solidFill>
                <a:latin typeface="Arial"/>
              </a:rPr>
              <a:t>Campuses in Allendale and Grand Rapids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Liberal Education Foundation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3,280 Faculty and Staff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81 Undergraduate Programs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29 Graduate programs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200+ Areas of Study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25,094 Students</a:t>
            </a:r>
          </a:p>
          <a:p>
            <a:pPr marL="1085850" lvl="1" indent="-342900" defTabSz="914400">
              <a:spcAft>
                <a:spcPts val="200"/>
              </a:spcAft>
              <a:buFont typeface="Wingdings" charset="2"/>
              <a:buChar char="Ø"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21,636 Undergraduate</a:t>
            </a:r>
          </a:p>
          <a:p>
            <a:pPr marL="1085850" lvl="1" indent="-342900" defTabSz="914400">
              <a:spcAft>
                <a:spcPts val="200"/>
              </a:spcAft>
              <a:buFont typeface="Wingdings" charset="2"/>
              <a:buChar char="Ø"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3,458   Graduate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$20-25 Million annual scholarly funding</a:t>
            </a:r>
          </a:p>
          <a:p>
            <a:pPr marL="342900" indent="-342900" defTabSz="914400">
              <a:spcAft>
                <a:spcPts val="200"/>
              </a:spcAft>
              <a:buFont typeface="Wingdings" pitchFamily="2" charset="2"/>
              <a:buChar char="q"/>
              <a:defRPr/>
            </a:pPr>
            <a:r>
              <a:rPr lang="en-US" b="1" kern="0" dirty="0" smtClean="0">
                <a:solidFill>
                  <a:srgbClr val="1F497D"/>
                </a:solidFill>
                <a:latin typeface="Arial"/>
              </a:rPr>
              <a:t>State of MI SBDC  </a:t>
            </a:r>
          </a:p>
          <a:p>
            <a:pPr marL="342900" indent="-342900" defTabSz="914400">
              <a:spcAft>
                <a:spcPts val="200"/>
              </a:spcAft>
              <a:buFont typeface="Wingdings" pitchFamily="2" charset="2"/>
              <a:buChar char="q"/>
              <a:defRPr/>
            </a:pPr>
            <a:r>
              <a:rPr lang="en-US" b="1" kern="0" dirty="0" err="1" smtClean="0">
                <a:solidFill>
                  <a:srgbClr val="1F497D"/>
                </a:solidFill>
                <a:latin typeface="Arial"/>
              </a:rPr>
              <a:t>DeVos</a:t>
            </a:r>
            <a:r>
              <a:rPr lang="en-US" b="1" kern="0" dirty="0" smtClean="0">
                <a:solidFill>
                  <a:srgbClr val="1F497D"/>
                </a:solidFill>
                <a:latin typeface="Arial"/>
              </a:rPr>
              <a:t> Center for Entrepreneurship &amp; Innovation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OSH Internships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449167" y="1404255"/>
            <a:ext cx="6173755" cy="327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1F497D"/>
                </a:solidFill>
                <a:latin typeface="+mj-lt"/>
                <a:ea typeface="+mn-ea"/>
              </a:rPr>
              <a:t>Required for all OSH </a:t>
            </a:r>
            <a:r>
              <a:rPr lang="en-US" sz="2400" kern="0" dirty="0" smtClean="0">
                <a:solidFill>
                  <a:srgbClr val="1F497D"/>
                </a:solidFill>
                <a:latin typeface="+mj-lt"/>
                <a:ea typeface="+mn-ea"/>
              </a:rPr>
              <a:t>Majors typically in summer between the junior and senior years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solidFill>
                <a:srgbClr val="1F497D"/>
              </a:solidFill>
              <a:latin typeface="+mj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1F497D"/>
                </a:solidFill>
                <a:latin typeface="+mj-lt"/>
                <a:ea typeface="+mn-ea"/>
              </a:rPr>
              <a:t>Minimum </a:t>
            </a:r>
            <a:r>
              <a:rPr lang="en-US" sz="2400" kern="0" dirty="0" smtClean="0">
                <a:solidFill>
                  <a:srgbClr val="1F497D"/>
                </a:solidFill>
                <a:latin typeface="+mj-lt"/>
                <a:ea typeface="+mn-ea"/>
              </a:rPr>
              <a:t>of </a:t>
            </a:r>
            <a:r>
              <a:rPr lang="en-US" sz="2400" kern="0" dirty="0">
                <a:solidFill>
                  <a:srgbClr val="1F497D"/>
                </a:solidFill>
                <a:latin typeface="+mj-lt"/>
                <a:ea typeface="+mn-ea"/>
              </a:rPr>
              <a:t>300 hours for 3 </a:t>
            </a:r>
            <a:r>
              <a:rPr lang="en-US" sz="2400" kern="0" dirty="0" smtClean="0">
                <a:solidFill>
                  <a:srgbClr val="1F497D"/>
                </a:solidFill>
                <a:latin typeface="+mj-lt"/>
                <a:ea typeface="+mn-ea"/>
              </a:rPr>
              <a:t>credits (half-summer) </a:t>
            </a:r>
            <a:r>
              <a:rPr lang="en-US" sz="2400" kern="0" dirty="0">
                <a:solidFill>
                  <a:srgbClr val="1F497D"/>
                </a:solidFill>
                <a:latin typeface="+mj-lt"/>
                <a:ea typeface="+mn-ea"/>
              </a:rPr>
              <a:t>and 600 </a:t>
            </a:r>
            <a:r>
              <a:rPr lang="en-US" sz="2400" kern="0" dirty="0" smtClean="0">
                <a:solidFill>
                  <a:srgbClr val="1F497D"/>
                </a:solidFill>
                <a:latin typeface="+mj-lt"/>
                <a:ea typeface="+mn-ea"/>
              </a:rPr>
              <a:t>hours (full summer) </a:t>
            </a:r>
            <a:r>
              <a:rPr lang="en-US" sz="2400" kern="0" dirty="0">
                <a:solidFill>
                  <a:srgbClr val="1F497D"/>
                </a:solidFill>
                <a:latin typeface="+mj-lt"/>
                <a:ea typeface="+mn-ea"/>
              </a:rPr>
              <a:t>for 6 </a:t>
            </a:r>
            <a:r>
              <a:rPr lang="en-US" sz="2400" kern="0" dirty="0" smtClean="0">
                <a:solidFill>
                  <a:srgbClr val="1F497D"/>
                </a:solidFill>
                <a:latin typeface="+mj-lt"/>
                <a:ea typeface="+mn-ea"/>
              </a:rPr>
              <a:t>credits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sz="2400" kern="0" dirty="0">
              <a:solidFill>
                <a:srgbClr val="1F497D"/>
              </a:solidFill>
              <a:latin typeface="+mj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1F497D"/>
                </a:solidFill>
                <a:latin typeface="+mj-lt"/>
                <a:ea typeface="+mn-ea"/>
              </a:rPr>
              <a:t>Can </a:t>
            </a:r>
            <a:r>
              <a:rPr lang="en-US" sz="2400" kern="0" dirty="0">
                <a:solidFill>
                  <a:srgbClr val="1F497D"/>
                </a:solidFill>
                <a:latin typeface="+mj-lt"/>
                <a:ea typeface="+mn-ea"/>
              </a:rPr>
              <a:t>extend over one or more </a:t>
            </a:r>
            <a:r>
              <a:rPr lang="en-US" sz="2400" kern="0" dirty="0" smtClean="0">
                <a:solidFill>
                  <a:srgbClr val="1F497D"/>
                </a:solidFill>
                <a:latin typeface="+mj-lt"/>
                <a:ea typeface="+mn-ea"/>
              </a:rPr>
              <a:t>semesters</a:t>
            </a:r>
            <a:endParaRPr lang="en-US" sz="2400" kern="0" dirty="0">
              <a:solidFill>
                <a:srgbClr val="1F497D"/>
              </a:solidFill>
              <a:latin typeface="+mj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sz="2400" kern="0" dirty="0">
              <a:solidFill>
                <a:srgbClr val="1F497D"/>
              </a:solidFill>
              <a:latin typeface="+mj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1F497D"/>
                </a:solidFill>
                <a:latin typeface="+mj-lt"/>
                <a:ea typeface="+mn-ea"/>
              </a:rPr>
              <a:t>May be done in any semester</a:t>
            </a:r>
            <a:endParaRPr lang="en-US" sz="2400" kern="0" dirty="0">
              <a:solidFill>
                <a:srgbClr val="1F497D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9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OSH Internship Requirements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50658" y="1713719"/>
            <a:ext cx="4160893" cy="467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Student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Engage in multiple aspects of the OSH profession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Electronic Portfolio – Updated weekly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Company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OSH professionals supervise Student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Provide a broad experience in OSH profession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Evaluation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Professors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Evaluate Student</a:t>
            </a:r>
            <a:r>
              <a:rPr kumimoji="0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’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s Progress Each Semester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ＭＳ Ｐゴシック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47" y="1915802"/>
            <a:ext cx="2673558" cy="401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0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2014 </a:t>
            </a:r>
            <a:r>
              <a:rPr lang="en-US" sz="3200" dirty="0" smtClean="0">
                <a:solidFill>
                  <a:schemeClr val="bg1"/>
                </a:solidFill>
              </a:rPr>
              <a:t>Senior Projects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pic>
        <p:nvPicPr>
          <p:cNvPr id="13" name="Picture 2" descr="http://www.tenrox.com/en/images/Project-Management-Life-Cyc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09" y="2227713"/>
            <a:ext cx="4383277" cy="447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8309" y="1538283"/>
            <a:ext cx="389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1F497D"/>
                </a:solidFill>
              </a:rPr>
              <a:t> 10 Sponsors</a:t>
            </a:r>
            <a:endParaRPr lang="en-US" sz="2800" b="1" dirty="0">
              <a:solidFill>
                <a:srgbClr val="1F497D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1F497D"/>
                </a:solidFill>
              </a:rPr>
              <a:t> 10 Projects</a:t>
            </a:r>
            <a:endParaRPr lang="en-US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2014 </a:t>
            </a:r>
            <a:r>
              <a:rPr lang="en-US" sz="3200" dirty="0" smtClean="0">
                <a:solidFill>
                  <a:schemeClr val="bg1"/>
                </a:solidFill>
              </a:rPr>
              <a:t>Senior Projects Statistics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17" y="1257465"/>
            <a:ext cx="2403232" cy="180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17" y="3140070"/>
            <a:ext cx="2377832" cy="178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17" y="5008560"/>
            <a:ext cx="2377832" cy="178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027"/>
          <p:cNvSpPr txBox="1">
            <a:spLocks noChangeArrowheads="1"/>
          </p:cNvSpPr>
          <p:nvPr/>
        </p:nvSpPr>
        <p:spPr bwMode="auto">
          <a:xfrm>
            <a:off x="2107045" y="1439931"/>
            <a:ext cx="4340408" cy="530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457200" indent="-457200" algn="l"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10 Projects</a:t>
            </a:r>
          </a:p>
          <a:p>
            <a:pPr marL="457200" indent="-457200" algn="l">
              <a:spcBef>
                <a:spcPct val="35000"/>
              </a:spcBef>
              <a:buFont typeface="Wingdings" pitchFamily="2" charset="2"/>
              <a:buChar char="q"/>
            </a:pPr>
            <a:endParaRPr lang="en-US" sz="2800" b="1" dirty="0" smtClean="0">
              <a:solidFill>
                <a:srgbClr val="1F497D"/>
              </a:solidFill>
              <a:latin typeface="+mj-lt"/>
              <a:cs typeface="Times New Roman" pitchFamily="18" charset="0"/>
            </a:endParaRPr>
          </a:p>
          <a:p>
            <a:pPr marL="457200" indent="-457200" algn="l"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Total materials costs approximately $120K</a:t>
            </a:r>
          </a:p>
          <a:p>
            <a:pPr marL="457200" indent="-457200" algn="l">
              <a:spcBef>
                <a:spcPct val="35000"/>
              </a:spcBef>
              <a:buFont typeface="Wingdings" pitchFamily="2" charset="2"/>
              <a:buChar char="q"/>
            </a:pPr>
            <a:endParaRPr lang="en-US" sz="2800" b="1" dirty="0" smtClean="0">
              <a:solidFill>
                <a:srgbClr val="1F497D"/>
              </a:solidFill>
              <a:latin typeface="+mj-lt"/>
              <a:cs typeface="Times New Roman" pitchFamily="18" charset="0"/>
            </a:endParaRPr>
          </a:p>
          <a:p>
            <a:pPr marL="457200" indent="-457200" algn="l"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Collectively, nearly $3 million invested in materials by local industry through this program</a:t>
            </a:r>
          </a:p>
        </p:txBody>
      </p:sp>
    </p:spTree>
    <p:extLst>
      <p:ext uri="{BB962C8B-B14F-4D97-AF65-F5344CB8AC3E}">
        <p14:creationId xmlns:p14="http://schemas.microsoft.com/office/powerpoint/2010/main" val="3183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Senior Project “Samples”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070966" y="1417205"/>
            <a:ext cx="861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Bissell Home Care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Inc</a:t>
            </a:r>
            <a:endParaRPr kumimoji="0" lang="en-US" sz="2400" b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		</a:t>
            </a: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Automated Fill and Drain System For Steam Cleaners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800" kern="0" dirty="0">
                <a:solidFill>
                  <a:srgbClr val="1F497D"/>
                </a:solidFill>
                <a:latin typeface="+mj-lt"/>
                <a:ea typeface="ＭＳ Ｐゴシック"/>
              </a:rPr>
              <a:t>	</a:t>
            </a:r>
            <a:r>
              <a:rPr lang="en-US" sz="1800" kern="0" dirty="0" smtClean="0">
                <a:solidFill>
                  <a:srgbClr val="1F497D"/>
                </a:solidFill>
                <a:latin typeface="+mj-lt"/>
                <a:ea typeface="ＭＳ Ｐゴシック"/>
              </a:rPr>
              <a:t>	</a:t>
            </a: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Testing bed</a:t>
            </a:r>
            <a:endParaRPr kumimoji="0" lang="en-US" sz="1800" b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DornerWorks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 LLC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 </a:t>
            </a:r>
            <a:endParaRPr kumimoji="0" lang="en-US" sz="2400" b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		</a:t>
            </a: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Search and Rescue Imaging Module</a:t>
            </a:r>
            <a:endParaRPr kumimoji="0" lang="en-US" sz="1800" b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Autocam</a:t>
            </a:r>
            <a:endParaRPr kumimoji="0" lang="en-US" sz="2400" b="1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ＭＳ Ｐゴシック"/>
            </a:endParaRPr>
          </a:p>
          <a:p>
            <a:pPr marL="0" indent="0" defTabSz="914400">
              <a:buNone/>
            </a:pPr>
            <a:r>
              <a:rPr lang="en-US" sz="2400" b="1" kern="0" dirty="0">
                <a:solidFill>
                  <a:srgbClr val="1F497D"/>
                </a:solidFill>
                <a:latin typeface="+mj-lt"/>
                <a:ea typeface="ＭＳ Ｐゴシック"/>
              </a:rPr>
              <a:t>	</a:t>
            </a:r>
            <a:r>
              <a:rPr lang="en-US" sz="1800" kern="0" dirty="0" smtClean="0">
                <a:solidFill>
                  <a:srgbClr val="1F497D"/>
                </a:solidFill>
                <a:latin typeface="+mj-lt"/>
                <a:ea typeface="ＭＳ Ｐゴシック"/>
              </a:rPr>
              <a:t>Multi-Spindle Machine Automation</a:t>
            </a:r>
            <a:endParaRPr lang="en-US" sz="1800" b="1" kern="0" dirty="0">
              <a:solidFill>
                <a:srgbClr val="1F497D"/>
              </a:solidFill>
              <a:latin typeface="+mj-lt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Fulton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Innovation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		</a:t>
            </a: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ＭＳ Ｐゴシック"/>
              </a:rPr>
              <a:t>Wireless Power 3D Mouse </a:t>
            </a:r>
          </a:p>
          <a:p>
            <a:pPr marL="0" lvl="0" indent="0" defTabSz="914400">
              <a:buNone/>
            </a:pPr>
            <a:r>
              <a:rPr lang="en-US" sz="2400" b="1" kern="0" dirty="0">
                <a:solidFill>
                  <a:srgbClr val="1F497D"/>
                </a:solidFill>
                <a:latin typeface="+mj-lt"/>
                <a:ea typeface="ＭＳ Ｐゴシック"/>
              </a:rPr>
              <a:t>Gill Industries, Inc.</a:t>
            </a:r>
            <a:r>
              <a:rPr lang="en-US" sz="2400" kern="0" dirty="0">
                <a:solidFill>
                  <a:srgbClr val="1F497D"/>
                </a:solidFill>
                <a:latin typeface="+mj-lt"/>
                <a:ea typeface="ＭＳ Ｐゴシック"/>
              </a:rPr>
              <a:t> </a:t>
            </a:r>
            <a:endParaRPr lang="en-US" sz="2400" b="1" kern="0" dirty="0">
              <a:solidFill>
                <a:srgbClr val="1F497D"/>
              </a:solidFill>
              <a:latin typeface="+mj-lt"/>
              <a:ea typeface="ＭＳ Ｐゴシック"/>
            </a:endParaRPr>
          </a:p>
          <a:p>
            <a:pPr lvl="0" defTabSz="914400">
              <a:buNone/>
            </a:pPr>
            <a:r>
              <a:rPr lang="en-US" sz="2000" kern="0" dirty="0">
                <a:solidFill>
                  <a:srgbClr val="1F497D"/>
                </a:solidFill>
                <a:latin typeface="+mj-lt"/>
                <a:ea typeface="ＭＳ Ｐゴシック"/>
              </a:rPr>
              <a:t>		</a:t>
            </a:r>
            <a:r>
              <a:rPr lang="en-US" sz="1800" kern="0" dirty="0">
                <a:solidFill>
                  <a:srgbClr val="1F497D"/>
                </a:solidFill>
                <a:latin typeface="+mj-lt"/>
                <a:ea typeface="ＭＳ Ｐゴシック"/>
              </a:rPr>
              <a:t>Independent Electric Drive and Suspension for a </a:t>
            </a:r>
            <a:r>
              <a:rPr lang="en-US" sz="1800" kern="0" dirty="0" smtClean="0">
                <a:solidFill>
                  <a:srgbClr val="1F497D"/>
                </a:solidFill>
                <a:latin typeface="+mj-lt"/>
                <a:ea typeface="ＭＳ Ｐゴシック"/>
              </a:rPr>
              <a:t>Golf </a:t>
            </a:r>
            <a:r>
              <a:rPr lang="en-US" sz="1800" kern="0" dirty="0">
                <a:solidFill>
                  <a:srgbClr val="1F497D"/>
                </a:solidFill>
                <a:latin typeface="+mj-lt"/>
                <a:ea typeface="ＭＳ Ｐゴシック"/>
              </a:rPr>
              <a:t>Car</a:t>
            </a:r>
            <a:endParaRPr lang="en-US" sz="1800" b="1" kern="0" dirty="0">
              <a:solidFill>
                <a:srgbClr val="1F497D"/>
              </a:solidFill>
              <a:latin typeface="+mj-lt"/>
              <a:ea typeface="ＭＳ Ｐゴシック"/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1F497D"/>
                </a:solidFill>
                <a:latin typeface="+mj-lt"/>
              </a:rPr>
              <a:t>Gentex</a:t>
            </a:r>
            <a:r>
              <a:rPr lang="en-US" sz="2400" b="1" dirty="0" smtClean="0">
                <a:solidFill>
                  <a:srgbClr val="1F497D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1F497D"/>
                </a:solidFill>
                <a:latin typeface="+mj-lt"/>
              </a:rPr>
              <a:t>	</a:t>
            </a:r>
            <a:r>
              <a:rPr lang="en-US" sz="2400" b="1" dirty="0" smtClean="0">
                <a:solidFill>
                  <a:srgbClr val="1F497D"/>
                </a:solidFill>
                <a:latin typeface="+mj-lt"/>
              </a:rPr>
              <a:t>	</a:t>
            </a:r>
            <a:r>
              <a:rPr lang="en-US" sz="1800" dirty="0" smtClean="0">
                <a:solidFill>
                  <a:srgbClr val="1F497D"/>
                </a:solidFill>
                <a:latin typeface="+mj-lt"/>
              </a:rPr>
              <a:t>Automated </a:t>
            </a:r>
            <a:r>
              <a:rPr lang="en-US" sz="1800" dirty="0">
                <a:solidFill>
                  <a:srgbClr val="1F497D"/>
                </a:solidFill>
                <a:latin typeface="+mj-lt"/>
              </a:rPr>
              <a:t>mold release application system</a:t>
            </a:r>
          </a:p>
          <a:p>
            <a:pPr lvl="1" defTabSz="914400">
              <a:buNone/>
            </a:pPr>
            <a:endParaRPr lang="en-US" sz="1800" b="1" kern="0" dirty="0">
              <a:solidFill>
                <a:srgbClr val="000000"/>
              </a:solidFill>
              <a:latin typeface="Corbel" pitchFamily="34" charset="0"/>
              <a:ea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itchFamily="34" charset="0"/>
              <a:ea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065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Senior Project Program Timeline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179971" y="1215435"/>
            <a:ext cx="683029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4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1F497D"/>
                </a:solidFill>
              </a:rPr>
              <a:t>August to November</a:t>
            </a:r>
          </a:p>
          <a:p>
            <a:pPr marL="914400" lvl="1" indent="-457200" defTabSz="9144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600" dirty="0">
                <a:solidFill>
                  <a:srgbClr val="1F497D"/>
                </a:solidFill>
              </a:rPr>
              <a:t>Projects proposed</a:t>
            </a:r>
          </a:p>
          <a:p>
            <a:pPr marL="457200" lvl="0" indent="-457200" defTabSz="9144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1F497D"/>
                </a:solidFill>
              </a:rPr>
              <a:t>December</a:t>
            </a:r>
          </a:p>
          <a:p>
            <a:pPr marL="914400" lvl="1" indent="-457200" defTabSz="9144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600" dirty="0">
                <a:solidFill>
                  <a:srgbClr val="1F497D"/>
                </a:solidFill>
              </a:rPr>
              <a:t>Notification of project acceptance</a:t>
            </a:r>
          </a:p>
          <a:p>
            <a:pPr marL="457200" lvl="0" indent="-457200" defTabSz="9144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1F497D"/>
                </a:solidFill>
              </a:rPr>
              <a:t>January</a:t>
            </a:r>
          </a:p>
          <a:p>
            <a:pPr marL="914400" lvl="1" indent="-457200" defTabSz="9144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600" dirty="0">
                <a:solidFill>
                  <a:srgbClr val="1F497D"/>
                </a:solidFill>
              </a:rPr>
              <a:t>Projects assigned to the </a:t>
            </a:r>
            <a:r>
              <a:rPr lang="en-US" sz="2600" dirty="0" smtClean="0">
                <a:solidFill>
                  <a:srgbClr val="1F497D"/>
                </a:solidFill>
              </a:rPr>
              <a:t>students</a:t>
            </a:r>
            <a:endParaRPr lang="en-US" sz="2600" dirty="0">
              <a:solidFill>
                <a:srgbClr val="1F497D"/>
              </a:solidFill>
            </a:endParaRPr>
          </a:p>
          <a:p>
            <a:pPr marL="457200" lvl="0" indent="-457200" defTabSz="9144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1F497D"/>
                </a:solidFill>
              </a:rPr>
              <a:t>January to March</a:t>
            </a:r>
          </a:p>
          <a:p>
            <a:pPr marL="914400" lvl="1" indent="-457200" defTabSz="9144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600" dirty="0">
                <a:solidFill>
                  <a:srgbClr val="1F497D"/>
                </a:solidFill>
              </a:rPr>
              <a:t>Student teams form </a:t>
            </a:r>
            <a:r>
              <a:rPr lang="en-US" sz="2600" dirty="0" smtClean="0">
                <a:solidFill>
                  <a:srgbClr val="1F497D"/>
                </a:solidFill>
              </a:rPr>
              <a:t>&amp; </a:t>
            </a:r>
            <a:r>
              <a:rPr lang="en-US" sz="2600" dirty="0">
                <a:solidFill>
                  <a:srgbClr val="1F497D"/>
                </a:solidFill>
              </a:rPr>
              <a:t>prepare design proposals, including budgets and schedule</a:t>
            </a:r>
          </a:p>
          <a:p>
            <a:pPr marL="457200" lvl="0" indent="-457200" defTabSz="9144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1F497D"/>
                </a:solidFill>
              </a:rPr>
              <a:t>March to July</a:t>
            </a:r>
          </a:p>
          <a:p>
            <a:pPr marL="914400" lvl="1" indent="-457200" defTabSz="9144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600" dirty="0">
                <a:solidFill>
                  <a:srgbClr val="1F497D"/>
                </a:solidFill>
              </a:rPr>
              <a:t>Students present design to sponsor, receive approval, complete design, purchase materials, build, </a:t>
            </a:r>
            <a:r>
              <a:rPr lang="en-US" sz="2600" dirty="0" smtClean="0">
                <a:solidFill>
                  <a:srgbClr val="1F497D"/>
                </a:solidFill>
              </a:rPr>
              <a:t>debug, test</a:t>
            </a:r>
            <a:r>
              <a:rPr lang="en-US" sz="2600" dirty="0">
                <a:solidFill>
                  <a:srgbClr val="1F497D"/>
                </a:solidFill>
              </a:rPr>
              <a:t>, </a:t>
            </a:r>
            <a:r>
              <a:rPr lang="en-US" sz="2600" dirty="0" smtClean="0">
                <a:solidFill>
                  <a:srgbClr val="1F497D"/>
                </a:solidFill>
              </a:rPr>
              <a:t>&amp; </a:t>
            </a:r>
            <a:r>
              <a:rPr lang="en-US" sz="2600" dirty="0">
                <a:solidFill>
                  <a:srgbClr val="1F497D"/>
                </a:solidFill>
              </a:rPr>
              <a:t>qualify device</a:t>
            </a:r>
          </a:p>
        </p:txBody>
      </p:sp>
    </p:spTree>
    <p:extLst>
      <p:ext uri="{BB962C8B-B14F-4D97-AF65-F5344CB8AC3E}">
        <p14:creationId xmlns:p14="http://schemas.microsoft.com/office/powerpoint/2010/main" val="13235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Padnos College GA &amp; IGF Programs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62180" y="1150121"/>
            <a:ext cx="6548165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b="1" i="1" dirty="0" smtClean="0">
              <a:solidFill>
                <a:srgbClr val="002060"/>
              </a:solidFill>
              <a:latin typeface="+mj-lt"/>
              <a:cs typeface="Times New Roman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1F497D"/>
                </a:solidFill>
                <a:latin typeface="+mj-lt"/>
              </a:rPr>
              <a:t>Graduate Assistantships</a:t>
            </a:r>
            <a:endParaRPr lang="en-US" b="1" u="sng" dirty="0">
              <a:solidFill>
                <a:srgbClr val="1F497D"/>
              </a:solidFill>
              <a:latin typeface="+mj-lt"/>
            </a:endParaRPr>
          </a:p>
          <a:p>
            <a:pPr marL="800100" lvl="1" indent="-34290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Competitive</a:t>
            </a:r>
            <a:endParaRPr lang="en-US" sz="2000" u="sng" dirty="0">
              <a:solidFill>
                <a:srgbClr val="1F497D"/>
              </a:solidFill>
              <a:latin typeface="+mj-lt"/>
              <a:cs typeface="Times New Roman" charset="0"/>
            </a:endParaRPr>
          </a:p>
          <a:p>
            <a:pPr marL="800100" lvl="1" indent="-34290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Several Available</a:t>
            </a:r>
          </a:p>
          <a:p>
            <a:pPr marL="800100" lvl="1" indent="-34290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Tuition + Stipend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dirty="0" smtClean="0">
              <a:solidFill>
                <a:srgbClr val="1F497D"/>
              </a:solidFill>
              <a:latin typeface="+mj-lt"/>
              <a:cs typeface="Times New Roman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Industrial Graduate Fellows</a:t>
            </a:r>
          </a:p>
          <a:p>
            <a:r>
              <a:rPr lang="en-US" sz="1800" dirty="0" smtClean="0">
                <a:solidFill>
                  <a:srgbClr val="1F497D"/>
                </a:solidFill>
                <a:latin typeface="+mj-lt"/>
              </a:rPr>
              <a:t>A </a:t>
            </a:r>
            <a:r>
              <a:rPr lang="en-US" sz="1800" dirty="0">
                <a:solidFill>
                  <a:srgbClr val="1F497D"/>
                </a:solidFill>
                <a:latin typeface="+mj-lt"/>
              </a:rPr>
              <a:t>graduate student </a:t>
            </a:r>
            <a:r>
              <a:rPr lang="en-US" sz="1800" dirty="0" smtClean="0">
                <a:solidFill>
                  <a:srgbClr val="1F497D"/>
                </a:solidFill>
                <a:latin typeface="+mj-lt"/>
              </a:rPr>
              <a:t>gains work experience </a:t>
            </a:r>
            <a:r>
              <a:rPr lang="en-US" sz="1800" smtClean="0">
                <a:solidFill>
                  <a:srgbClr val="1F497D"/>
                </a:solidFill>
                <a:latin typeface="+mj-lt"/>
              </a:rPr>
              <a:t>at company (</a:t>
            </a:r>
            <a:r>
              <a:rPr lang="en-US" sz="1800" dirty="0" smtClean="0">
                <a:solidFill>
                  <a:srgbClr val="1F497D"/>
                </a:solidFill>
                <a:latin typeface="+mj-lt"/>
              </a:rPr>
              <a:t>20 </a:t>
            </a:r>
            <a:r>
              <a:rPr lang="en-US" sz="1800" dirty="0">
                <a:solidFill>
                  <a:srgbClr val="1F497D"/>
                </a:solidFill>
                <a:latin typeface="+mj-lt"/>
              </a:rPr>
              <a:t>hours/week in the fall and winter semester and 40 hours/week in the </a:t>
            </a:r>
            <a:r>
              <a:rPr lang="en-US" sz="1800" dirty="0" smtClean="0">
                <a:solidFill>
                  <a:srgbClr val="1F497D"/>
                </a:solidFill>
                <a:latin typeface="+mj-lt"/>
              </a:rPr>
              <a:t>summer)</a:t>
            </a:r>
            <a:endParaRPr lang="en-US" sz="2000" u="sng" dirty="0" smtClean="0">
              <a:solidFill>
                <a:srgbClr val="1F497D"/>
              </a:solidFill>
              <a:latin typeface="+mj-lt"/>
              <a:cs typeface="Times New Roman" charset="0"/>
            </a:endParaRPr>
          </a:p>
          <a:p>
            <a:pPr marL="800100" lvl="1" indent="-34290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MS Student Gains Experience in a Company</a:t>
            </a:r>
          </a:p>
          <a:p>
            <a:pPr marL="800100" lvl="1" indent="-34290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Company supports Tuition (to GVSU) and Internship Wages (to Student)</a:t>
            </a:r>
          </a:p>
          <a:p>
            <a:pPr marL="800100" lvl="1" indent="-34290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Workplace Project as Graduate Thesis / Project</a:t>
            </a:r>
          </a:p>
          <a:p>
            <a:pPr marL="800100" lvl="1" indent="-34290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Employment Opportunities</a:t>
            </a:r>
          </a:p>
          <a:p>
            <a:pPr marL="800100" lvl="1" indent="-34290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Mutually Beneficial for Student, Company &amp; University “W</a:t>
            </a:r>
            <a:r>
              <a:rPr lang="en-US" sz="2000" baseline="30000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3</a:t>
            </a:r>
            <a:r>
              <a:rPr lang="en-US" sz="2000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IGF Key Benefits to the Employer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351315" y="1677918"/>
            <a:ext cx="65467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1F497D"/>
                </a:solidFill>
              </a:rPr>
              <a:t>A </a:t>
            </a:r>
            <a:r>
              <a:rPr lang="en-US" sz="2800" dirty="0">
                <a:solidFill>
                  <a:srgbClr val="1F497D"/>
                </a:solidFill>
              </a:rPr>
              <a:t>top notch engineer in the team for about 66% of the work-year at a fraction of cost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800" dirty="0">
              <a:solidFill>
                <a:srgbClr val="1F497D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800" dirty="0">
                <a:solidFill>
                  <a:srgbClr val="1F497D"/>
                </a:solidFill>
              </a:rPr>
              <a:t>World’s longest interview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800" dirty="0">
              <a:solidFill>
                <a:srgbClr val="1F497D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800" dirty="0">
                <a:solidFill>
                  <a:srgbClr val="1F497D"/>
                </a:solidFill>
              </a:rPr>
              <a:t>Participation in selecting the right candidate from a world-wide pool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800" dirty="0">
              <a:solidFill>
                <a:srgbClr val="1F497D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800" dirty="0">
                <a:solidFill>
                  <a:srgbClr val="1F497D"/>
                </a:solidFill>
              </a:rPr>
              <a:t>Potential permanent employee with a graduate degree in engineering</a:t>
            </a:r>
          </a:p>
        </p:txBody>
      </p:sp>
    </p:spTree>
    <p:extLst>
      <p:ext uri="{BB962C8B-B14F-4D97-AF65-F5344CB8AC3E}">
        <p14:creationId xmlns:p14="http://schemas.microsoft.com/office/powerpoint/2010/main" val="15102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K-12 Outreach Activities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1" y="1547619"/>
            <a:ext cx="25908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6300"/>
            <a:ext cx="2590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76" y="2786929"/>
            <a:ext cx="182880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1" y="2786929"/>
            <a:ext cx="169545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14614"/>
            <a:ext cx="35052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42" y="3320328"/>
            <a:ext cx="18288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1" y="4991878"/>
            <a:ext cx="1789831" cy="14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9331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32926"/>
            <a:ext cx="7215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% of Entering Students with </a:t>
            </a:r>
            <a:r>
              <a:rPr lang="en-US" sz="3200" dirty="0">
                <a:solidFill>
                  <a:srgbClr val="FFFFFF"/>
                </a:solidFill>
              </a:rPr>
              <a:t>GPA </a:t>
            </a:r>
            <a:r>
              <a:rPr lang="en-US" sz="3200" dirty="0" smtClean="0">
                <a:solidFill>
                  <a:srgbClr val="FFFFFF"/>
                </a:solidFill>
              </a:rPr>
              <a:t>≥ 3.0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2427750" y="1342829"/>
            <a:ext cx="6008327" cy="4645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4" name="Oval 13"/>
          <p:cNvSpPr/>
          <p:nvPr/>
        </p:nvSpPr>
        <p:spPr bwMode="auto">
          <a:xfrm>
            <a:off x="2580150" y="1495229"/>
            <a:ext cx="6008327" cy="4645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04" y="1741905"/>
            <a:ext cx="2983172" cy="443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4904" y="1327633"/>
            <a:ext cx="2936272" cy="50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54886"/>
            <a:ext cx="7215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GVSU Recognitions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427749" y="1756789"/>
            <a:ext cx="6605717" cy="522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246240" y="1131455"/>
            <a:ext cx="6852241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b="1" kern="0" dirty="0" smtClean="0">
                <a:solidFill>
                  <a:srgbClr val="1F497D"/>
                </a:solidFill>
              </a:rPr>
              <a:t>2014 College of the Year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800" b="1" kern="0" dirty="0" smtClean="0">
                <a:solidFill>
                  <a:srgbClr val="1F497D"/>
                </a:solidFill>
              </a:rPr>
              <a:t>    (Educate to College)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One of America</a:t>
            </a: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’</a:t>
            </a: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 Best Colleges                    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(6 years in a row, US News &amp; World Report)</a:t>
            </a:r>
          </a:p>
          <a:p>
            <a:pPr lvl="0" defTabSz="914400"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One of America</a:t>
            </a: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’</a:t>
            </a: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 100 Best College Buys 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(</a:t>
            </a:r>
            <a:r>
              <a:rPr lang="en-US" sz="1800" b="1" kern="0" dirty="0">
                <a:solidFill>
                  <a:srgbClr val="1F497D"/>
                </a:solidFill>
              </a:rPr>
              <a:t>4</a:t>
            </a:r>
            <a:r>
              <a:rPr lang="en-US" sz="1800" b="1" kern="0" baseline="30000" dirty="0">
                <a:solidFill>
                  <a:srgbClr val="1F497D"/>
                </a:solidFill>
              </a:rPr>
              <a:t>th</a:t>
            </a:r>
            <a:r>
              <a:rPr lang="en-US" sz="1800" b="1" kern="0" dirty="0">
                <a:solidFill>
                  <a:srgbClr val="1F497D"/>
                </a:solidFill>
              </a:rPr>
              <a:t> Year - 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Forbes</a:t>
            </a:r>
            <a:r>
              <a:rPr kumimoji="0" lang="en-US" altLang="ja-JP" sz="18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Magazine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)</a:t>
            </a:r>
          </a:p>
          <a:p>
            <a:pPr defTabSz="914400"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#2 Up and Coming Regional University in the Midwest </a:t>
            </a:r>
            <a:r>
              <a:rPr lang="en-US" b="1" kern="0" dirty="0" smtClean="0">
                <a:solidFill>
                  <a:srgbClr val="1F497D"/>
                </a:solidFill>
              </a:rPr>
              <a:t>&amp; 3rd </a:t>
            </a:r>
            <a:r>
              <a:rPr lang="en-US" b="1" kern="0" dirty="0">
                <a:solidFill>
                  <a:srgbClr val="1F497D"/>
                </a:solidFill>
              </a:rPr>
              <a:t>Among Top Public Regional Universities </a:t>
            </a:r>
            <a:r>
              <a:rPr lang="en-US" b="1" kern="0" dirty="0" smtClean="0">
                <a:solidFill>
                  <a:srgbClr val="1F497D"/>
                </a:solidFill>
              </a:rPr>
              <a:t>in the </a:t>
            </a:r>
            <a:r>
              <a:rPr lang="en-US" b="1" kern="0" dirty="0">
                <a:solidFill>
                  <a:srgbClr val="1F497D"/>
                </a:solidFill>
              </a:rPr>
              <a:t>Midwest </a:t>
            </a:r>
            <a:endParaRPr lang="en-US" b="1" kern="0" dirty="0" smtClean="0">
              <a:solidFill>
                <a:srgbClr val="1F497D"/>
              </a:solidFill>
            </a:endParaRPr>
          </a:p>
          <a:p>
            <a:pPr marL="0" indent="0" defTabSz="914400">
              <a:spcAft>
                <a:spcPts val="300"/>
              </a:spcAft>
              <a:defRPr/>
            </a:pPr>
            <a:r>
              <a:rPr lang="en-US" sz="1800" b="1" kern="0" dirty="0" smtClean="0">
                <a:solidFill>
                  <a:srgbClr val="1F497D"/>
                </a:solidFill>
              </a:rPr>
              <a:t>   </a:t>
            </a:r>
            <a:r>
              <a:rPr lang="en-US" sz="1800" b="1" kern="0" smtClean="0">
                <a:solidFill>
                  <a:srgbClr val="1F497D"/>
                </a:solidFill>
              </a:rPr>
              <a:t>  (</a:t>
            </a:r>
            <a:r>
              <a:rPr lang="en-US" sz="1800" b="1" kern="0" dirty="0">
                <a:solidFill>
                  <a:srgbClr val="1F497D"/>
                </a:solidFill>
              </a:rPr>
              <a:t>US News &amp; World Report)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One of the Best Universities in the Midwest                      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(The Princeton Review)</a:t>
            </a:r>
            <a:endParaRPr kumimoji="0" lang="en-US" altLang="ja-JP" sz="18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Overall College Sustainability Leader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(College Sustainability Report Card 2011)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Michigan</a:t>
            </a: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’</a:t>
            </a: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 Number 1 Green University                 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(The Princeton Review)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altLang="ja-JP" sz="19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0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Padnos College Recognitions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3" name="Oval 12"/>
          <p:cNvSpPr/>
          <p:nvPr/>
        </p:nvSpPr>
        <p:spPr bwMode="auto">
          <a:xfrm>
            <a:off x="3939308" y="23137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1928091" y="1131455"/>
            <a:ext cx="7227455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000" b="1" kern="0" dirty="0" smtClean="0">
                <a:solidFill>
                  <a:srgbClr val="1F497D"/>
                </a:solidFill>
              </a:rPr>
              <a:t>School of CIS named #1 Best College for the Money in the US (by College Factual)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sz="1100" b="1" kern="0" dirty="0">
              <a:solidFill>
                <a:srgbClr val="1F497D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000" b="1" kern="0" dirty="0" smtClean="0">
                <a:solidFill>
                  <a:srgbClr val="1F497D"/>
                </a:solidFill>
              </a:rPr>
              <a:t>School of Engineering featured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for best practices in student retention and success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   (American Society for Engineering Education)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Named as an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“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Exemplar of Real World Engineering Education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”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(National Academy of Engineering)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One of the top 50 undergraduate engineering programs in the US  (US News &amp; World Report)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altLang="ja-JP" sz="2000" b="1" kern="0" dirty="0" smtClean="0">
                <a:solidFill>
                  <a:srgbClr val="1F497D"/>
                </a:solidFill>
              </a:rPr>
              <a:t>1</a:t>
            </a:r>
            <a:r>
              <a:rPr lang="en-US" altLang="ja-JP" sz="2000" b="1" kern="0" baseline="30000" dirty="0" smtClean="0">
                <a:solidFill>
                  <a:srgbClr val="1F497D"/>
                </a:solidFill>
              </a:rPr>
              <a:t>st</a:t>
            </a:r>
            <a:r>
              <a:rPr lang="en-US" altLang="ja-JP" sz="2000" b="1" kern="0" dirty="0" smtClean="0">
                <a:solidFill>
                  <a:srgbClr val="1F497D"/>
                </a:solidFill>
              </a:rPr>
              <a:t> Place in two Innovation competitions in 2014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altLang="ja-JP" sz="1100" b="1" kern="0" dirty="0" smtClean="0">
              <a:solidFill>
                <a:srgbClr val="1F497D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1</a:t>
            </a:r>
            <a:r>
              <a:rPr kumimoji="0" lang="en-US" altLang="ja-JP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st</a:t>
            </a:r>
            <a:r>
              <a:rPr kumimoji="0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Place in Undergrad and Grad categories in 2015 Green Light Michigan Innovation Competition</a:t>
            </a:r>
            <a:endParaRPr kumimoji="0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1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-28342"/>
            <a:ext cx="7215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Padnos College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Undergraduate Programs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181690" y="1333411"/>
            <a:ext cx="6708709" cy="578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b="1" u="sng" kern="0" dirty="0" smtClean="0">
                <a:solidFill>
                  <a:srgbClr val="1F497D"/>
                </a:solidFill>
              </a:rPr>
              <a:t>School </a:t>
            </a:r>
            <a:r>
              <a:rPr lang="en-US" b="1" u="sng" kern="0" dirty="0">
                <a:solidFill>
                  <a:srgbClr val="1F497D"/>
                </a:solidFill>
              </a:rPr>
              <a:t>of Engineering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Computer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Engineering 	               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                         </a:t>
            </a:r>
            <a:r>
              <a:rPr lang="en-US" sz="1700" b="1" kern="0" dirty="0" smtClean="0">
                <a:solidFill>
                  <a:srgbClr val="1F497D"/>
                </a:solidFill>
                <a:latin typeface="+mj-lt"/>
              </a:rPr>
              <a:t>111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Electrical Engineering	             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                           190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Mechanical Engineering 	             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                           </a:t>
            </a:r>
            <a:r>
              <a:rPr lang="en-US" sz="1700" b="1" kern="0" noProof="0" dirty="0" smtClean="0">
                <a:solidFill>
                  <a:srgbClr val="1F497D"/>
                </a:solidFill>
                <a:latin typeface="+mj-lt"/>
              </a:rPr>
              <a:t>595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</a:endParaRPr>
          </a:p>
          <a:p>
            <a:pPr defTabSz="914400"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Product Design &amp;  </a:t>
            </a:r>
            <a:r>
              <a:rPr lang="en-US" sz="1700" b="1" kern="0" dirty="0">
                <a:solidFill>
                  <a:srgbClr val="1F497D"/>
                </a:solidFill>
                <a:latin typeface="+mj-lt"/>
              </a:rPr>
              <a:t>Manufacturing </a:t>
            </a:r>
            <a:r>
              <a:rPr lang="en-US" sz="1700" b="1" kern="0" dirty="0" smtClean="0">
                <a:solidFill>
                  <a:srgbClr val="1F497D"/>
                </a:solidFill>
                <a:latin typeface="+mj-lt"/>
              </a:rPr>
              <a:t>Engineering       153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Interdisciplinary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Engineering           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                           </a:t>
            </a:r>
            <a:r>
              <a:rPr lang="en-US" sz="1700" b="1" kern="0" dirty="0" smtClean="0">
                <a:solidFill>
                  <a:srgbClr val="1F497D"/>
                </a:solidFill>
                <a:latin typeface="+mj-lt"/>
              </a:rPr>
              <a:t>63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Undecided				</a:t>
            </a:r>
            <a:r>
              <a:rPr kumimoji="0" lang="en-US" sz="17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           48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kern="0" dirty="0" smtClean="0">
                <a:solidFill>
                  <a:srgbClr val="1F497D"/>
                </a:solidFill>
                <a:latin typeface="+mj-lt"/>
              </a:rPr>
              <a:t>		</a:t>
            </a:r>
            <a:r>
              <a:rPr lang="en-US" sz="1700" b="1" i="1" kern="0" dirty="0" smtClean="0">
                <a:solidFill>
                  <a:srgbClr val="1F497D"/>
                </a:solidFill>
                <a:latin typeface="+mj-lt"/>
              </a:rPr>
              <a:t>Subtotal </a:t>
            </a:r>
            <a:r>
              <a:rPr lang="en-US" sz="1700" b="1" kern="0" dirty="0" smtClean="0">
                <a:solidFill>
                  <a:srgbClr val="1F497D"/>
                </a:solidFill>
                <a:latin typeface="+mj-lt"/>
              </a:rPr>
              <a:t>                                     </a:t>
            </a:r>
            <a:r>
              <a:rPr lang="en-US" sz="1700" b="1" i="1" u="sng" kern="0" dirty="0" smtClean="0">
                <a:solidFill>
                  <a:srgbClr val="1F497D"/>
                </a:solidFill>
                <a:latin typeface="+mj-lt"/>
              </a:rPr>
              <a:t>1,160</a:t>
            </a:r>
            <a:endParaRPr kumimoji="0" lang="en-US" sz="1700" b="1" i="1" u="sng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  <a:p>
            <a:pPr defTabSz="914400">
              <a:defRPr/>
            </a:pPr>
            <a:r>
              <a:rPr lang="en-US" b="1" u="sng" kern="0" dirty="0">
                <a:solidFill>
                  <a:srgbClr val="1F497D"/>
                </a:solidFill>
              </a:rPr>
              <a:t>School of Computing &amp; Information Systems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Computer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Science	             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		</a:t>
            </a:r>
            <a:r>
              <a:rPr kumimoji="0" lang="en-US" sz="17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          </a:t>
            </a:r>
            <a:r>
              <a:rPr lang="en-US" sz="1700" b="1" kern="0" dirty="0" smtClean="0">
                <a:solidFill>
                  <a:srgbClr val="1F497D"/>
                </a:solidFill>
                <a:latin typeface="+mj-lt"/>
              </a:rPr>
              <a:t>417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Information Systems	             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</a:rPr>
              <a:t>                           196</a:t>
            </a:r>
          </a:p>
          <a:p>
            <a:pPr defTabSz="914400">
              <a:defRPr/>
            </a:pPr>
            <a:r>
              <a:rPr lang="en-US" sz="1700" b="1" kern="0" dirty="0" smtClean="0">
                <a:solidFill>
                  <a:srgbClr val="1F497D"/>
                </a:solidFill>
                <a:latin typeface="+mj-lt"/>
              </a:rPr>
              <a:t>		</a:t>
            </a:r>
            <a:r>
              <a:rPr lang="en-US" sz="1700" b="1" i="1" kern="0" dirty="0" smtClean="0">
                <a:solidFill>
                  <a:srgbClr val="1F497D"/>
                </a:solidFill>
                <a:latin typeface="+mj-lt"/>
              </a:rPr>
              <a:t>Subtotal</a:t>
            </a:r>
            <a:r>
              <a:rPr lang="en-US" sz="1700" b="1" kern="0" dirty="0" smtClean="0">
                <a:solidFill>
                  <a:srgbClr val="1F497D"/>
                </a:solidFill>
                <a:latin typeface="+mj-lt"/>
              </a:rPr>
              <a:t>                                         </a:t>
            </a:r>
            <a:r>
              <a:rPr lang="en-US" sz="1700" b="1" i="1" u="sng" kern="0" dirty="0" smtClean="0">
                <a:solidFill>
                  <a:srgbClr val="1F497D"/>
                </a:solidFill>
                <a:latin typeface="+mj-lt"/>
              </a:rPr>
              <a:t>613</a:t>
            </a:r>
            <a:endParaRPr lang="en-US" sz="1700" b="1" i="1" u="sng" kern="0" dirty="0">
              <a:solidFill>
                <a:srgbClr val="1F497D"/>
              </a:solidFill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sng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  <a:p>
            <a:pPr defTabSz="914400">
              <a:defRPr/>
            </a:pPr>
            <a:r>
              <a:rPr lang="en-US" b="1" u="sng" kern="0" dirty="0">
                <a:solidFill>
                  <a:srgbClr val="1F497D"/>
                </a:solidFill>
              </a:rPr>
              <a:t>Department of Occupational Safety and Health (OSH)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OSH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Management	               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                          </a:t>
            </a:r>
            <a:r>
              <a:rPr lang="en-US" sz="1700" b="1" u="sng" kern="0" dirty="0" smtClean="0">
                <a:solidFill>
                  <a:srgbClr val="1F497D"/>
                </a:solidFill>
                <a:latin typeface="Arial"/>
              </a:rPr>
              <a:t>62</a:t>
            </a:r>
            <a:endParaRPr kumimoji="0" lang="en-US" sz="1700" b="1" i="0" u="sng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Total </a:t>
            </a:r>
            <a:r>
              <a:rPr kumimoji="0" lang="en-US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Undergraduate Majors</a:t>
            </a: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en-US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                     </a:t>
            </a:r>
            <a:r>
              <a:rPr lang="en-US" sz="1700" b="1" i="1" u="dbl" kern="0" dirty="0" smtClean="0">
                <a:solidFill>
                  <a:srgbClr val="1F497D"/>
                </a:solidFill>
                <a:latin typeface="Arial"/>
              </a:rPr>
              <a:t>1,835</a:t>
            </a:r>
            <a:endParaRPr kumimoji="0" lang="en-US" sz="1700" b="1" i="1" u="dbl" strike="noStrike" kern="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1F497D"/>
                </a:solidFill>
                <a:latin typeface="Arial"/>
              </a:rPr>
              <a:t>F</a:t>
            </a:r>
            <a:r>
              <a:rPr kumimoji="0" lang="en-US" sz="1400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all</a:t>
            </a:r>
            <a:r>
              <a:rPr kumimoji="0" lang="en-US" sz="1400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2014</a:t>
            </a:r>
            <a:endParaRPr kumimoji="0" lang="en-US" sz="1400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9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16761"/>
            <a:ext cx="7215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Padnos College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Graduate Programs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2427750" y="1342829"/>
            <a:ext cx="6008327" cy="4645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37081" y="1437289"/>
            <a:ext cx="6534210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285750">
              <a:spcAft>
                <a:spcPts val="0"/>
              </a:spcAft>
              <a:defRPr/>
            </a:pPr>
            <a:endParaRPr lang="en-US" sz="1500" b="1" dirty="0" smtClean="0">
              <a:solidFill>
                <a:srgbClr val="1F497D"/>
              </a:solidFill>
              <a:latin typeface="+mj-lt"/>
              <a:cs typeface="Times New Roman" charset="0"/>
            </a:endParaRPr>
          </a:p>
          <a:p>
            <a:pPr indent="-285750">
              <a:defRPr/>
            </a:pPr>
            <a:r>
              <a:rPr lang="en-US" sz="1800" b="1" u="sng" kern="0" dirty="0">
                <a:solidFill>
                  <a:srgbClr val="1F497D"/>
                </a:solidFill>
              </a:rPr>
              <a:t>School of Engineering</a:t>
            </a:r>
          </a:p>
          <a:p>
            <a:pPr indent="-285750">
              <a:spcAft>
                <a:spcPts val="0"/>
              </a:spcAft>
              <a:defRPr/>
            </a:pPr>
            <a:r>
              <a:rPr lang="en-US" sz="1700" b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Biomedical Engineering	    </a:t>
            </a:r>
            <a:r>
              <a:rPr lang="en-US" sz="1700" b="1" dirty="0">
                <a:solidFill>
                  <a:srgbClr val="1F497D"/>
                </a:solidFill>
                <a:latin typeface="+mj-lt"/>
                <a:cs typeface="Times New Roman" charset="0"/>
              </a:rPr>
              <a:t>	</a:t>
            </a:r>
            <a:r>
              <a:rPr lang="en-US" sz="1700" b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                                  19</a:t>
            </a:r>
          </a:p>
          <a:p>
            <a:pPr indent="-285750">
              <a:defRPr/>
            </a:pPr>
            <a:r>
              <a:rPr lang="en-US" sz="1700" b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Electrical &amp; Computer	</a:t>
            </a:r>
            <a:r>
              <a:rPr lang="en-US" sz="1700" b="1" dirty="0">
                <a:solidFill>
                  <a:srgbClr val="1F497D"/>
                </a:solidFill>
                <a:latin typeface="+mj-lt"/>
                <a:cs typeface="Times New Roman" charset="0"/>
              </a:rPr>
              <a:t> </a:t>
            </a:r>
            <a:r>
              <a:rPr lang="en-US" sz="1700" b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Engineering                            34</a:t>
            </a:r>
          </a:p>
          <a:p>
            <a:pPr indent="-285750">
              <a:spcAft>
                <a:spcPts val="0"/>
              </a:spcAft>
              <a:defRPr/>
            </a:pPr>
            <a:r>
              <a:rPr lang="en-US" sz="1700" b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Mechanical Engineering	               			</a:t>
            </a:r>
            <a:r>
              <a:rPr lang="en-US" sz="1700" b="1" dirty="0">
                <a:solidFill>
                  <a:srgbClr val="1F497D"/>
                </a:solidFill>
                <a:latin typeface="+mj-lt"/>
                <a:cs typeface="Times New Roman" charset="0"/>
              </a:rPr>
              <a:t>	</a:t>
            </a:r>
            <a:r>
              <a:rPr lang="en-US" sz="1700" b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    14</a:t>
            </a:r>
          </a:p>
          <a:p>
            <a:pPr indent="-285750">
              <a:spcAft>
                <a:spcPts val="0"/>
              </a:spcAft>
              <a:defRPr/>
            </a:pPr>
            <a:r>
              <a:rPr lang="en-US" sz="1700" b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Product Design &amp; Manufacturing Engineering          14</a:t>
            </a:r>
          </a:p>
          <a:p>
            <a:pPr indent="-285750">
              <a:spcAft>
                <a:spcPts val="0"/>
              </a:spcAft>
              <a:defRPr/>
            </a:pPr>
            <a:r>
              <a:rPr lang="en-US" sz="1700" b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Production Operations  		  				</a:t>
            </a:r>
            <a:r>
              <a:rPr lang="en-US" sz="1700" b="1" dirty="0">
                <a:solidFill>
                  <a:srgbClr val="1F497D"/>
                </a:solidFill>
                <a:latin typeface="+mj-lt"/>
                <a:cs typeface="Times New Roman" charset="0"/>
              </a:rPr>
              <a:t> </a:t>
            </a:r>
            <a:r>
              <a:rPr lang="en-US" sz="1700" b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     4</a:t>
            </a:r>
          </a:p>
          <a:p>
            <a:pPr lvl="0" indent="-285750">
              <a:defRPr/>
            </a:pPr>
            <a:r>
              <a:rPr lang="en-US" sz="1700" b="1" kern="0" dirty="0" smtClean="0">
                <a:solidFill>
                  <a:srgbClr val="1F497D"/>
                </a:solidFill>
                <a:latin typeface="+mj-lt"/>
              </a:rPr>
              <a:t>				</a:t>
            </a:r>
            <a:r>
              <a:rPr lang="en-US" sz="1700" b="1" i="1" kern="0" dirty="0" smtClean="0">
                <a:solidFill>
                  <a:srgbClr val="1F497D"/>
                </a:solidFill>
                <a:latin typeface="+mj-lt"/>
              </a:rPr>
              <a:t>Subtotal                                           </a:t>
            </a:r>
            <a:r>
              <a:rPr lang="en-US" sz="1700" b="1" i="1" u="sng" kern="0" dirty="0" smtClean="0">
                <a:solidFill>
                  <a:srgbClr val="1F497D"/>
                </a:solidFill>
                <a:latin typeface="+mj-lt"/>
              </a:rPr>
              <a:t>85</a:t>
            </a:r>
            <a:endParaRPr lang="en-US" sz="1700" b="1" i="1" u="sng" kern="0" dirty="0">
              <a:solidFill>
                <a:srgbClr val="1F497D"/>
              </a:solidFill>
              <a:latin typeface="+mj-lt"/>
            </a:endParaRPr>
          </a:p>
          <a:p>
            <a:pPr indent="-285750">
              <a:spcAft>
                <a:spcPts val="0"/>
              </a:spcAft>
              <a:defRPr/>
            </a:pPr>
            <a:endParaRPr lang="en-US" sz="1700" b="1" dirty="0" smtClean="0">
              <a:solidFill>
                <a:srgbClr val="1F497D"/>
              </a:solidFill>
              <a:latin typeface="+mj-lt"/>
              <a:cs typeface="Times New Roman" charset="0"/>
            </a:endParaRPr>
          </a:p>
          <a:p>
            <a:pPr indent="-285750">
              <a:spcAft>
                <a:spcPts val="0"/>
              </a:spcAft>
              <a:defRPr/>
            </a:pPr>
            <a:endParaRPr lang="en-US" sz="1700" b="1" dirty="0" smtClean="0">
              <a:solidFill>
                <a:srgbClr val="1F497D"/>
              </a:solidFill>
              <a:latin typeface="+mj-lt"/>
              <a:cs typeface="Times New Roman" charset="0"/>
            </a:endParaRPr>
          </a:p>
          <a:p>
            <a:pPr indent="-285750">
              <a:defRPr/>
            </a:pPr>
            <a:r>
              <a:rPr lang="en-US" sz="1800" b="1" u="sng" kern="0" dirty="0">
                <a:solidFill>
                  <a:srgbClr val="1F497D"/>
                </a:solidFill>
              </a:rPr>
              <a:t>School of Computing &amp; Information Systems</a:t>
            </a:r>
          </a:p>
          <a:p>
            <a:pPr indent="-285750">
              <a:spcAft>
                <a:spcPts val="0"/>
              </a:spcAft>
              <a:defRPr/>
            </a:pPr>
            <a:r>
              <a:rPr lang="en-US" sz="1700" b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Computer Inform. Systems					</a:t>
            </a:r>
            <a:r>
              <a:rPr lang="en-US" sz="1700" b="1" dirty="0">
                <a:solidFill>
                  <a:srgbClr val="1F497D"/>
                </a:solidFill>
                <a:latin typeface="+mj-lt"/>
                <a:cs typeface="Times New Roman" charset="0"/>
              </a:rPr>
              <a:t> </a:t>
            </a:r>
            <a:r>
              <a:rPr lang="en-US" sz="1700" b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    78</a:t>
            </a:r>
          </a:p>
          <a:p>
            <a:pPr indent="-285750">
              <a:spcAft>
                <a:spcPts val="0"/>
              </a:spcAft>
              <a:defRPr/>
            </a:pPr>
            <a:r>
              <a:rPr lang="en-US" sz="1700" b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Medical &amp; Bio-Informatics					</a:t>
            </a:r>
            <a:r>
              <a:rPr lang="en-US" sz="1700" b="1" dirty="0">
                <a:solidFill>
                  <a:srgbClr val="1F497D"/>
                </a:solidFill>
                <a:latin typeface="+mj-lt"/>
                <a:cs typeface="Times New Roman" charset="0"/>
              </a:rPr>
              <a:t>	 </a:t>
            </a:r>
            <a:r>
              <a:rPr lang="en-US" sz="1700" b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    18</a:t>
            </a:r>
          </a:p>
          <a:p>
            <a:pPr lvl="0" indent="-285750">
              <a:defRPr/>
            </a:pPr>
            <a:r>
              <a:rPr lang="en-US" sz="1700" b="1" kern="0" dirty="0" smtClean="0">
                <a:solidFill>
                  <a:srgbClr val="1F497D"/>
                </a:solidFill>
                <a:latin typeface="+mj-lt"/>
              </a:rPr>
              <a:t>				</a:t>
            </a:r>
            <a:r>
              <a:rPr lang="en-US" sz="1700" b="1" i="1" kern="0" dirty="0" smtClean="0">
                <a:solidFill>
                  <a:srgbClr val="1F497D"/>
                </a:solidFill>
                <a:latin typeface="+mj-lt"/>
              </a:rPr>
              <a:t>Subtotal                                            </a:t>
            </a:r>
            <a:r>
              <a:rPr lang="en-US" sz="1700" b="1" i="1" u="sng" kern="0" dirty="0" smtClean="0">
                <a:solidFill>
                  <a:srgbClr val="1F497D"/>
                </a:solidFill>
                <a:latin typeface="+mj-lt"/>
              </a:rPr>
              <a:t>96</a:t>
            </a:r>
            <a:endParaRPr lang="en-US" sz="1700" b="1" i="1" u="sng" kern="0" dirty="0">
              <a:solidFill>
                <a:srgbClr val="1F497D"/>
              </a:solidFill>
              <a:latin typeface="+mj-lt"/>
            </a:endParaRPr>
          </a:p>
          <a:p>
            <a:pPr indent="-285750">
              <a:spcAft>
                <a:spcPts val="0"/>
              </a:spcAft>
              <a:defRPr/>
            </a:pPr>
            <a:endParaRPr lang="en-US" sz="1700" b="1" dirty="0" smtClean="0">
              <a:solidFill>
                <a:srgbClr val="1F497D"/>
              </a:solidFill>
              <a:latin typeface="+mj-lt"/>
              <a:cs typeface="Times New Roman" charset="0"/>
            </a:endParaRPr>
          </a:p>
          <a:p>
            <a:pPr indent="-285750">
              <a:spcAft>
                <a:spcPts val="0"/>
              </a:spcAft>
              <a:defRPr/>
            </a:pPr>
            <a:endParaRPr lang="en-US" sz="1700" b="1" dirty="0" smtClean="0">
              <a:solidFill>
                <a:srgbClr val="1F497D"/>
              </a:solidFill>
              <a:latin typeface="+mj-lt"/>
              <a:cs typeface="Times New Roman" charset="0"/>
            </a:endParaRPr>
          </a:p>
          <a:p>
            <a:pPr indent="-285750">
              <a:spcAft>
                <a:spcPts val="0"/>
              </a:spcAft>
              <a:defRPr/>
            </a:pPr>
            <a:r>
              <a:rPr lang="en-US" sz="1700" b="1" i="1" dirty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Total </a:t>
            </a:r>
            <a:r>
              <a:rPr lang="en-US" sz="1700" b="1" i="1" dirty="0" smtClean="0">
                <a:solidFill>
                  <a:srgbClr val="1F497D"/>
                </a:solidFill>
                <a:latin typeface="+mj-lt"/>
                <a:ea typeface="ＭＳ Ｐゴシック" pitchFamily="34" charset="-128"/>
              </a:rPr>
              <a:t>Graduate Majors</a:t>
            </a:r>
            <a:r>
              <a:rPr lang="en-US" sz="1700" b="1" i="1" dirty="0">
                <a:solidFill>
                  <a:srgbClr val="1F497D"/>
                </a:solidFill>
                <a:latin typeface="+mj-lt"/>
                <a:cs typeface="Times New Roman" charset="0"/>
              </a:rPr>
              <a:t>	</a:t>
            </a:r>
            <a:r>
              <a:rPr lang="en-US" sz="1700" b="1" i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       						</a:t>
            </a:r>
            <a:r>
              <a:rPr lang="en-US" sz="1700" b="1" i="1" dirty="0">
                <a:solidFill>
                  <a:srgbClr val="1F497D"/>
                </a:solidFill>
                <a:latin typeface="+mj-lt"/>
                <a:cs typeface="Times New Roman" charset="0"/>
              </a:rPr>
              <a:t> </a:t>
            </a:r>
            <a:r>
              <a:rPr lang="en-US" sz="1700" b="1" i="1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  </a:t>
            </a:r>
            <a:r>
              <a:rPr lang="en-US" sz="1700" b="1" i="1" u="dbl" dirty="0" smtClean="0">
                <a:solidFill>
                  <a:srgbClr val="1F497D"/>
                </a:solidFill>
                <a:latin typeface="+mj-lt"/>
                <a:cs typeface="Times New Roman" charset="0"/>
              </a:rPr>
              <a:t>174</a:t>
            </a:r>
          </a:p>
          <a:p>
            <a:pPr indent="-285750">
              <a:spcAft>
                <a:spcPts val="0"/>
              </a:spcAft>
              <a:defRPr/>
            </a:pPr>
            <a:endParaRPr lang="en-US" sz="1400" b="1" i="1" u="dbl" dirty="0" smtClean="0">
              <a:solidFill>
                <a:srgbClr val="1F497D"/>
              </a:solidFill>
              <a:latin typeface="+mj-lt"/>
              <a:cs typeface="Times New Roman" charset="0"/>
            </a:endParaRPr>
          </a:p>
          <a:p>
            <a:pPr lvl="0" defTabSz="914400">
              <a:spcAft>
                <a:spcPts val="600"/>
              </a:spcAft>
              <a:defRPr/>
            </a:pPr>
            <a:r>
              <a:rPr lang="en-US" sz="1400" kern="0" dirty="0">
                <a:solidFill>
                  <a:srgbClr val="1F497D"/>
                </a:solidFill>
                <a:latin typeface="Arial"/>
                <a:ea typeface="+mn-ea"/>
                <a:cs typeface="+mn-cs"/>
              </a:rPr>
              <a:t>F</a:t>
            </a:r>
            <a:r>
              <a:rPr lang="en-US" sz="1400" kern="0" dirty="0" smtClean="0">
                <a:solidFill>
                  <a:srgbClr val="1F497D"/>
                </a:solidFill>
                <a:latin typeface="Arial"/>
                <a:ea typeface="+mn-ea"/>
                <a:cs typeface="+mn-cs"/>
              </a:rPr>
              <a:t>all 2014</a:t>
            </a:r>
            <a:endParaRPr lang="en-US" sz="1400" kern="0" dirty="0">
              <a:solidFill>
                <a:srgbClr val="1F497D"/>
              </a:solidFill>
              <a:latin typeface="Arial"/>
              <a:ea typeface="+mn-ea"/>
              <a:cs typeface="+mn-cs"/>
            </a:endParaRPr>
          </a:p>
          <a:p>
            <a:pPr indent="-285750">
              <a:spcAft>
                <a:spcPts val="0"/>
              </a:spcAft>
              <a:defRPr/>
            </a:pPr>
            <a:endParaRPr lang="en-US" sz="2000" b="1" i="1" u="dbl" dirty="0">
              <a:solidFill>
                <a:srgbClr val="002060"/>
              </a:solidFill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16761"/>
            <a:ext cx="7215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Padnos College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Programs Distinguishing Features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2427750" y="1342829"/>
            <a:ext cx="6008327" cy="4645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099918" y="1645346"/>
            <a:ext cx="3751263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000" b="1" u="sng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Extensive Labs and Projects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Over 90,000 </a:t>
            </a:r>
            <a:r>
              <a:rPr lang="en-US" sz="1800" b="1" dirty="0" err="1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sq-ft</a:t>
            </a:r>
            <a:r>
              <a:rPr lang="en-US" sz="18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 of Industrial-Grade Facilities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Course &amp; Consultancy Projects for Industry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 </a:t>
            </a:r>
            <a:endParaRPr lang="en-US" sz="1000" b="1" dirty="0" smtClean="0">
              <a:solidFill>
                <a:srgbClr val="1F497D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000" b="1" u="sng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Industry Based Capstone (BS &amp; MS)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Real Corporate Problems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Multi-Disciplinary Teams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Design, Build, Test, Delivery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2000" b="1" dirty="0" smtClean="0">
              <a:solidFill>
                <a:srgbClr val="1F497D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000" b="1" u="sng" dirty="0" smtClean="0">
                <a:solidFill>
                  <a:srgbClr val="1F497D"/>
                </a:solidFill>
                <a:latin typeface="+mj-lt"/>
              </a:rPr>
              <a:t>Integrated Practical Training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1F497D"/>
                </a:solidFill>
                <a:latin typeface="+mj-lt"/>
              </a:rPr>
              <a:t>Engineering Co-op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1F497D"/>
                </a:solidFill>
                <a:latin typeface="+mj-lt"/>
              </a:rPr>
              <a:t>Computing Internships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1F497D"/>
                </a:solidFill>
                <a:latin typeface="+mj-lt"/>
              </a:rPr>
              <a:t>OSH Internships</a:t>
            </a:r>
          </a:p>
          <a:p>
            <a:pPr>
              <a:defRPr/>
            </a:pPr>
            <a:endParaRPr lang="en-US" sz="2000" b="1" dirty="0" smtClean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endParaRPr lang="en-US" sz="20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09" y="2072566"/>
            <a:ext cx="330436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5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55546" cy="1131455"/>
          </a:xfrm>
          <a:prstGeom prst="rect">
            <a:avLst/>
          </a:prstGeom>
          <a:solidFill>
            <a:srgbClr val="546B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091" y="265611"/>
            <a:ext cx="72159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Co-op Program Plan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6" descr="Engineering drawingRGB_str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0"/>
          <a:stretch/>
        </p:blipFill>
        <p:spPr>
          <a:xfrm>
            <a:off x="0" y="0"/>
            <a:ext cx="1928091" cy="6869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928091" cy="1131455"/>
          </a:xfrm>
          <a:prstGeom prst="rect">
            <a:avLst/>
          </a:prstGeom>
          <a:solidFill>
            <a:srgbClr val="3853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0" name="Picture 9" descr="Markleft_SEPCEC_0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357911"/>
            <a:ext cx="1609333" cy="547318"/>
          </a:xfrm>
          <a:prstGeom prst="rect">
            <a:avLst/>
          </a:prstGeom>
        </p:spPr>
      </p:pic>
      <p:pic>
        <p:nvPicPr>
          <p:cNvPr id="11" name="Picture 10" descr="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5" y="1691868"/>
            <a:ext cx="1146438" cy="1163808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3786908" y="2161309"/>
            <a:ext cx="1339273" cy="13392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-111" charset="0"/>
            </a:endParaRPr>
          </a:p>
        </p:txBody>
      </p:sp>
      <p:pic>
        <p:nvPicPr>
          <p:cNvPr id="15" name="Picture 14" descr="gears 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7" y="3218945"/>
            <a:ext cx="1354256" cy="796754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pic>
        <p:nvPicPr>
          <p:cNvPr id="16" name="Picture 15" descr="Test Lab Intern GB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0" y="4369944"/>
            <a:ext cx="1157983" cy="1889341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39" y="1306286"/>
            <a:ext cx="7150724" cy="532777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82" y="5402337"/>
            <a:ext cx="1884218" cy="8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3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ve Plants 3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4202</TotalTime>
  <Words>1030</Words>
  <Application>Microsoft Office PowerPoint</Application>
  <PresentationFormat>On-screen Show (4:3)</PresentationFormat>
  <Paragraphs>257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Corbel</vt:lpstr>
      <vt:lpstr>Times</vt:lpstr>
      <vt:lpstr>Times New Roman</vt:lpstr>
      <vt:lpstr>Wingdings</vt:lpstr>
      <vt:lpstr>Native Plants 3-10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Oldenburg</dc:creator>
  <cp:lastModifiedBy>Rachel Becklin</cp:lastModifiedBy>
  <cp:revision>191</cp:revision>
  <cp:lastPrinted>2014-11-20T13:10:06Z</cp:lastPrinted>
  <dcterms:created xsi:type="dcterms:W3CDTF">2014-07-22T13:58:42Z</dcterms:created>
  <dcterms:modified xsi:type="dcterms:W3CDTF">2015-09-01T19:49:56Z</dcterms:modified>
</cp:coreProperties>
</file>