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  <p:sldMasterId id="2147483809" r:id="rId2"/>
    <p:sldMasterId id="2147483821" r:id="rId3"/>
    <p:sldMasterId id="2147483833" r:id="rId4"/>
    <p:sldMasterId id="2147483845" r:id="rId5"/>
  </p:sldMasterIdLst>
  <p:notesMasterIdLst>
    <p:notesMasterId r:id="rId39"/>
  </p:notesMasterIdLst>
  <p:sldIdLst>
    <p:sldId id="256" r:id="rId6"/>
    <p:sldId id="272" r:id="rId7"/>
    <p:sldId id="303" r:id="rId8"/>
    <p:sldId id="325" r:id="rId9"/>
    <p:sldId id="261" r:id="rId10"/>
    <p:sldId id="282" r:id="rId11"/>
    <p:sldId id="305" r:id="rId12"/>
    <p:sldId id="334" r:id="rId13"/>
    <p:sldId id="277" r:id="rId14"/>
    <p:sldId id="335" r:id="rId15"/>
    <p:sldId id="329" r:id="rId16"/>
    <p:sldId id="343" r:id="rId17"/>
    <p:sldId id="330" r:id="rId18"/>
    <p:sldId id="332" r:id="rId19"/>
    <p:sldId id="331" r:id="rId20"/>
    <p:sldId id="344" r:id="rId21"/>
    <p:sldId id="348" r:id="rId22"/>
    <p:sldId id="345" r:id="rId23"/>
    <p:sldId id="346" r:id="rId24"/>
    <p:sldId id="328" r:id="rId25"/>
    <p:sldId id="333" r:id="rId26"/>
    <p:sldId id="339" r:id="rId27"/>
    <p:sldId id="340" r:id="rId28"/>
    <p:sldId id="341" r:id="rId29"/>
    <p:sldId id="342" r:id="rId30"/>
    <p:sldId id="349" r:id="rId31"/>
    <p:sldId id="347" r:id="rId32"/>
    <p:sldId id="350" r:id="rId33"/>
    <p:sldId id="337" r:id="rId34"/>
    <p:sldId id="336" r:id="rId35"/>
    <p:sldId id="338" r:id="rId36"/>
    <p:sldId id="323" r:id="rId37"/>
    <p:sldId id="30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68940" autoAdjust="0"/>
  </p:normalViewPr>
  <p:slideViewPr>
    <p:cSldViewPr>
      <p:cViewPr varScale="1">
        <p:scale>
          <a:sx n="63" d="100"/>
          <a:sy n="63" d="100"/>
        </p:scale>
        <p:origin x="17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FE5B7-2A74-4318-B897-E42BD8F9F9AD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6F789-F44E-4A62-9F54-8C16F86EF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33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Upon entry, teachers should have received their focus book, “5 Practices for Orchestrating Productive Mathematical Discussions”.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F789-F44E-4A62-9F54-8C16F86EFEE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05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CIRCLES AND SQUARES TASK</a:t>
            </a:r>
            <a:endParaRPr lang="en-US" b="1" dirty="0" smtClean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Mars </a:t>
            </a:r>
            <a:r>
              <a:rPr lang="en-US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Mapshell</a:t>
            </a:r>
            <a:endParaRPr lang="en-US" b="0" i="0" u="none" strike="noStrike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Focus: Selecting and Sequencing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Group participants according to letter (A-O)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          </a:t>
            </a:r>
            <a:endParaRPr lang="en-US" dirty="0" smtClean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Solve task in as many ways as possible.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Discuss strategies.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Select</a:t>
            </a: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n-US" b="0" i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sequence</a:t>
            </a: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student work - may also use work from discussion with participants.  Why did you choose this sample?  Why did you not choose the other samples?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Ask participants to select and sequence using a different strategy.  May refer to 5 Practices book for ideas on how to </a:t>
            </a:r>
            <a:r>
              <a:rPr lang="en-US" b="0" i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select </a:t>
            </a: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</a:t>
            </a:r>
            <a:r>
              <a:rPr lang="en-US" b="0" i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sequence</a:t>
            </a: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a different way.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Discuss.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F789-F44E-4A62-9F54-8C16F86EFEE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54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CIRCLES AND SQUARES TASK</a:t>
            </a:r>
            <a:endParaRPr lang="en-US" b="1" dirty="0" smtClean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Mars </a:t>
            </a:r>
            <a:r>
              <a:rPr lang="en-US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Mapshell</a:t>
            </a:r>
            <a:endParaRPr lang="en-US" b="0" i="0" u="none" strike="noStrike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Focus: Selecting and Sequencing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Group participants according to letter (A-O)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          </a:t>
            </a:r>
            <a:endParaRPr lang="en-US" dirty="0" smtClean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Solve task in as many ways as possible.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Discuss strategies.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Select</a:t>
            </a: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n-US" b="0" i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sequence</a:t>
            </a: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student work - may also use work from discussion with participants.  Why did you choose this sample?  Why did you not choose the other samples?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Ask participants to select and sequence using a different strategy.  May refer to 5 Practices book for ideas on how to </a:t>
            </a:r>
            <a:r>
              <a:rPr lang="en-US" b="0" i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select </a:t>
            </a: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</a:t>
            </a:r>
            <a:r>
              <a:rPr lang="en-US" b="0" i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sequence</a:t>
            </a: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a different way.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Discuss.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F789-F44E-4A62-9F54-8C16F86EFEE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57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CIRCLES AND SQUARES TASK</a:t>
            </a:r>
            <a:endParaRPr lang="en-US" b="1" dirty="0" smtClean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Mars </a:t>
            </a:r>
            <a:r>
              <a:rPr lang="en-US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Mapshell</a:t>
            </a:r>
            <a:endParaRPr lang="en-US" b="0" i="0" u="none" strike="noStrike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Focus: Selecting and Sequencing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Group participants according to letter (A-O)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          </a:t>
            </a:r>
            <a:endParaRPr lang="en-US" dirty="0" smtClean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Solve task in as many ways as possible.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Discuss strategies.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Select</a:t>
            </a: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n-US" b="0" i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sequence</a:t>
            </a: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student work - may also use work from discussion with participants.  Why did you choose this sample?  Why did you not choose the other samples?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Ask participants to select and sequence using a different strategy.  May refer to 5 Practices book for ideas on how to </a:t>
            </a:r>
            <a:r>
              <a:rPr lang="en-US" b="0" i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select </a:t>
            </a: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</a:t>
            </a:r>
            <a:r>
              <a:rPr lang="en-US" b="0" i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sequence</a:t>
            </a: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a different way.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Discuss.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F789-F44E-4A62-9F54-8C16F86EFEE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57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CIRCLES AND SQUARES TASK</a:t>
            </a:r>
            <a:endParaRPr lang="en-US" b="1" dirty="0" smtClean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Mars </a:t>
            </a:r>
            <a:r>
              <a:rPr lang="en-US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Mapshell</a:t>
            </a:r>
            <a:endParaRPr lang="en-US" b="0" i="0" u="none" strike="noStrike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Focus: Selecting and Sequencing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Group participants according to letter (A-O)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          </a:t>
            </a:r>
            <a:endParaRPr lang="en-US" dirty="0" smtClean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Solve task in as many ways as possible.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Discuss strategies.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Select</a:t>
            </a: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n-US" b="0" i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sequence</a:t>
            </a: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student work - may also use work from discussion with participants.  Why did you choose this sample?  Why did you not choose the other samples?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Ask participants to select and sequence using a different strategy.  May refer to 5 Practices book for ideas on how to </a:t>
            </a:r>
            <a:r>
              <a:rPr lang="en-US" b="0" i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select </a:t>
            </a: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</a:t>
            </a:r>
            <a:r>
              <a:rPr lang="en-US" b="0" i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sequence</a:t>
            </a: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a different way.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Discuss.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F789-F44E-4A62-9F54-8C16F86EFEE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18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CIRCLES AND SQUARES TASK</a:t>
            </a:r>
            <a:endParaRPr lang="en-US" b="1" dirty="0" smtClean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Mars </a:t>
            </a:r>
            <a:r>
              <a:rPr lang="en-US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Mapshell</a:t>
            </a:r>
            <a:endParaRPr lang="en-US" b="0" i="0" u="none" strike="noStrike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Focus: Selecting and Sequencing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Group participants according to letter (A-O)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          </a:t>
            </a:r>
            <a:endParaRPr lang="en-US" dirty="0" smtClean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Solve task in as many ways as possible.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Discuss strategies.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Select</a:t>
            </a: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n-US" b="0" i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sequence</a:t>
            </a: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student work - may also use work from discussion with participants.  Why did you choose this sample?  Why did you not choose the other samples?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Ask participants to select and sequence using a different strategy.  May refer to 5 Practices book for ideas on how to </a:t>
            </a:r>
            <a:r>
              <a:rPr lang="en-US" b="0" i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select </a:t>
            </a: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</a:t>
            </a:r>
            <a:r>
              <a:rPr lang="en-US" b="0" i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sequence</a:t>
            </a: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a different way.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Discuss.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F789-F44E-4A62-9F54-8C16F86EFEE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33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animal would fit under the string?
https://www.polleverywhere.com/free_text_polls/iHkVCzuwPeHGkeV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09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F789-F44E-4A62-9F54-8C16F86EFEE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16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a Goal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one goal you would like to set for yourself from now to the next session?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 at tables.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as a group.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F789-F44E-4A62-9F54-8C16F86EFEE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75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F789-F44E-4A62-9F54-8C16F86EFEE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0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Housekeeping: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F789-F44E-4A62-9F54-8C16F86EFEE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37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Housekeeping: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Address any SCECH issues,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Discuss materials to be given (to new people)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Discuss necessary evaluations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F789-F44E-4A62-9F54-8C16F86EFEE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37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Housekeeping: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Address any SCECH issues,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Discuss materials to be given (to new people)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Discuss necessary evaluations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F789-F44E-4A62-9F54-8C16F86EFEE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23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F789-F44E-4A62-9F54-8C16F86EFEE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1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5 PRACTICE RUBRIC</a:t>
            </a:r>
            <a:endParaRPr lang="en-US" dirty="0" smtClean="0">
              <a:effectLst/>
            </a:endParaRPr>
          </a:p>
          <a:p>
            <a:pPr marL="228600" indent="-228600" rtl="0" fontAlgn="base">
              <a:buFont typeface="+mj-lt"/>
              <a:buAutoNum type="arabicPeriod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participants according to number (1-15)</a:t>
            </a:r>
          </a:p>
          <a:p>
            <a:pPr marL="228600" indent="-228600" rtl="0" fontAlgn="base">
              <a:buFont typeface="+mj-lt"/>
              <a:buAutoNum type="arabicPeriod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Assign one of the 5 Practices to each group. </a:t>
            </a:r>
          </a:p>
          <a:p>
            <a:pPr marL="228600" indent="-228600" rtl="0" fontAlgn="base">
              <a:buFont typeface="+mj-lt"/>
              <a:buAutoNum type="arabicPeriod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 what a  “0” and “3” would look like for the assigned Practice.</a:t>
            </a:r>
          </a:p>
          <a:p>
            <a:pPr marL="228600" indent="-228600" rtl="0" fontAlgn="base">
              <a:buFont typeface="+mj-lt"/>
              <a:buAutoNum type="arabicPeriod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 with other groups with the same Practice.</a:t>
            </a:r>
          </a:p>
          <a:p>
            <a:pPr marL="228600" indent="-228600" rtl="0" fontAlgn="base">
              <a:buFont typeface="+mj-lt"/>
              <a:buAutoNum type="arabicPeriod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whole group.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F789-F44E-4A62-9F54-8C16F86EFEE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F789-F44E-4A62-9F54-8C16F86EFEE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16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F789-F44E-4A62-9F54-8C16F86EFEE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16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F789-F44E-4A62-9F54-8C16F86EFEE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5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812B-9092-40B0-839A-6D1AC58C12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0889-F1B5-4F0C-A9E9-9BB63780F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7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812B-9092-40B0-839A-6D1AC58C12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0889-F1B5-4F0C-A9E9-9BB63780F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0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812B-9092-40B0-839A-6D1AC58C12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0889-F1B5-4F0C-A9E9-9BB63780F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71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82763"/>
            <a:ext cx="7667244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6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730A-8C8A-4B92-9A58-D1BDE833CDE0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E5BF797E-4397-4369-91B4-1994F30AD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81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730A-8C8A-4B92-9A58-D1BDE833CDE0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797E-4397-4369-91B4-1994F30AD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09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BF8730A-8C8A-4B92-9A58-D1BDE833CDE0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3376" y="6282268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E5BF797E-4397-4369-91B4-1994F30AD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58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730A-8C8A-4B92-9A58-D1BDE833CDE0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797E-4397-4369-91B4-1994F30AD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47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730A-8C8A-4B92-9A58-D1BDE833CDE0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797E-4397-4369-91B4-1994F30AD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2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BF8730A-8C8A-4B92-9A58-D1BDE833CDE0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797E-4397-4369-91B4-1994F30AD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26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730A-8C8A-4B92-9A58-D1BDE833CDE0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797E-4397-4369-91B4-1994F30AD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39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730A-8C8A-4B92-9A58-D1BDE833CDE0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797E-4397-4369-91B4-1994F30AD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4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812B-9092-40B0-839A-6D1AC58C12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0889-F1B5-4F0C-A9E9-9BB63780F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096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730A-8C8A-4B92-9A58-D1BDE833CDE0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797E-4397-4369-91B4-1994F30AD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14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730A-8C8A-4B92-9A58-D1BDE833CDE0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797E-4397-4369-91B4-1994F30AD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8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730A-8C8A-4B92-9A58-D1BDE833CDE0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797E-4397-4369-91B4-1994F30AD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89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E5E0A-A245-4182-889D-D2F8F50833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87254"/>
      </p:ext>
    </p:extLst>
  </p:cSld>
  <p:clrMapOvr>
    <a:masterClrMapping/>
  </p:clrMapOvr>
  <p:transition advClick="0" advTm="901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96DC6-791D-4BAE-9BCA-53FAFA28BE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70279"/>
      </p:ext>
    </p:extLst>
  </p:cSld>
  <p:clrMapOvr>
    <a:masterClrMapping/>
  </p:clrMapOvr>
  <p:transition advClick="0" advTm="901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C622A-EF70-4365-9773-66B33988AC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65516"/>
      </p:ext>
    </p:extLst>
  </p:cSld>
  <p:clrMapOvr>
    <a:masterClrMapping/>
  </p:clrMapOvr>
  <p:transition advClick="0" advTm="901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2122A-1E11-444C-8A7D-C004CF3157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26381"/>
      </p:ext>
    </p:extLst>
  </p:cSld>
  <p:clrMapOvr>
    <a:masterClrMapping/>
  </p:clrMapOvr>
  <p:transition advClick="0" advTm="901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9C1B9-3F7F-4D59-BD68-6004CFD9379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01451"/>
      </p:ext>
    </p:extLst>
  </p:cSld>
  <p:clrMapOvr>
    <a:masterClrMapping/>
  </p:clrMapOvr>
  <p:transition advClick="0" advTm="901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CE4E0-C77C-4C1A-9795-5D5B1C31CE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54193"/>
      </p:ext>
    </p:extLst>
  </p:cSld>
  <p:clrMapOvr>
    <a:masterClrMapping/>
  </p:clrMapOvr>
  <p:transition advClick="0" advTm="901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37DDC-8424-4E0A-A4A4-8798F6CE84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90710"/>
      </p:ext>
    </p:extLst>
  </p:cSld>
  <p:clrMapOvr>
    <a:masterClrMapping/>
  </p:clrMapOvr>
  <p:transition advClick="0" advTm="90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812B-9092-40B0-839A-6D1AC58C12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0889-F1B5-4F0C-A9E9-9BB63780F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211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2C2D9-E2ED-4913-B61E-8A6C407683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48481"/>
      </p:ext>
    </p:extLst>
  </p:cSld>
  <p:clrMapOvr>
    <a:masterClrMapping/>
  </p:clrMapOvr>
  <p:transition advClick="0" advTm="901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03A62-6056-4162-9495-4AFEFBFAE0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1672"/>
      </p:ext>
    </p:extLst>
  </p:cSld>
  <p:clrMapOvr>
    <a:masterClrMapping/>
  </p:clrMapOvr>
  <p:transition advClick="0" advTm="901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38735-57CD-4854-A773-4F04AA2045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67190"/>
      </p:ext>
    </p:extLst>
  </p:cSld>
  <p:clrMapOvr>
    <a:masterClrMapping/>
  </p:clrMapOvr>
  <p:transition advClick="0" advTm="901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D70F9-32FD-4408-8D44-2D681869B55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36365"/>
      </p:ext>
    </p:extLst>
  </p:cSld>
  <p:clrMapOvr>
    <a:masterClrMapping/>
  </p:clrMapOvr>
  <p:transition advClick="0" advTm="901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10F21-D7AE-4BCE-B23C-3AC7234F0ED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20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B371D-BD42-4D28-AB4D-CF0FB872441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56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DE6A2-D52C-4911-887D-985D7083B0C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589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AD421-E04B-4B64-96D6-8EA2F3E5E81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2587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78B1A-7856-4268-8498-3A3F2151B37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013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5A46F-B183-4047-B575-2197DA83A68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812B-9092-40B0-839A-6D1AC58C12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0889-F1B5-4F0C-A9E9-9BB63780F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8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AC667-4557-49C3-8F49-E94CB19B609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027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9475B-1240-4824-BC1A-26433351997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2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2C80B-72F9-42F2-9333-87C0614F3ED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377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F5464-C4DF-4ABA-A707-CFADF928DA3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612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5B20E-F021-4E25-B9EB-F37CA0680A5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021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22098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2628900"/>
            <a:ext cx="4724400" cy="2476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7AF4647-8C4C-4C89-B89F-5F1BF4BF999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38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3C1A1-B908-4977-BFD0-1A2386C66B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019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9B281-BC7E-4767-992E-D846F2F3A56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880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343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343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42B9B-4110-4CAF-8009-B59709B967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673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B9478-224C-499F-BBB1-8D02415FE7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812B-9092-40B0-839A-6D1AC58C12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0889-F1B5-4F0C-A9E9-9BB63780F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48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5C5C2-431B-44A4-8979-FB88E62400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163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1311A-0E2B-46AD-8D27-8C469C491D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498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B9572-F0C8-4FB4-A55D-9A4358B190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343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CC746-5E9E-4A97-945F-BF62D41120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404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A9CE7-12C5-4DC7-AF2A-38A0F1612C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69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5E232-E487-4349-B4CC-99A624B4AFC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4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812B-9092-40B0-839A-6D1AC58C12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0889-F1B5-4F0C-A9E9-9BB63780F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8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812B-9092-40B0-839A-6D1AC58C12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0889-F1B5-4F0C-A9E9-9BB63780F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9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812B-9092-40B0-839A-6D1AC58C12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0889-F1B5-4F0C-A9E9-9BB63780F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9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812B-9092-40B0-839A-6D1AC58C12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0889-F1B5-4F0C-A9E9-9BB63780F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5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A812B-9092-40B0-839A-6D1AC58C12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F0889-F1B5-4F0C-A9E9-9BB63780F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8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05A812B-9092-40B0-839A-6D1AC58C12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E4F0889-F1B5-4F0C-A9E9-9BB63780F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1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A08496-954B-44DE-BB0D-317313AD496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031" name="Picture 7" descr="bluecircl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08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 advClick="0" advTm="901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DC18BC-605F-4B6F-9653-8E112A58FA38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5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524000"/>
            <a:ext cx="8839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460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628A28-142C-4ED9-A210-1C3627BE93F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2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hyperlink" Target="https://www.polleverywhere.com/free_text_polls/iHkVCzuwPeHGkeV?preview=true" TargetMode="Externa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.xml"/><Relationship Id="rId6" Type="http://schemas.openxmlformats.org/officeDocument/2006/relationships/hyperlink" Target="http://www.polleverywhere.com/app/help" TargetMode="External"/><Relationship Id="rId5" Type="http://schemas.openxmlformats.org/officeDocument/2006/relationships/hyperlink" Target="http://www.polleverywhere.com/app" TargetMode="Externa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458200" cy="1470025"/>
          </a:xfrm>
        </p:spPr>
        <p:txBody>
          <a:bodyPr/>
          <a:lstStyle/>
          <a:p>
            <a:r>
              <a:rPr lang="en-US" dirty="0" smtClean="0"/>
              <a:t>Welcome to 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roadway" panose="04040905080B02020502" pitchFamily="82" charset="0"/>
              </a:rPr>
              <a:t>PRIME+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0"/>
            <a:ext cx="5638800" cy="1752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Year 4: Day 2</a:t>
            </a:r>
          </a:p>
          <a:p>
            <a:r>
              <a:rPr lang="en-US" sz="4800" dirty="0" smtClean="0"/>
              <a:t>January 15, 2015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6973" y="685800"/>
            <a:ext cx="5427027" cy="1294447"/>
          </a:xfrm>
          <a:prstGeom prst="rect">
            <a:avLst/>
          </a:prstGeom>
          <a:noFill/>
          <a:ln>
            <a:noFill/>
          </a:ln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764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28600" y="228600"/>
            <a:ext cx="3962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kumimoji="0" lang="en-US" sz="8000" b="1" i="0" u="none" strike="noStrike" kern="120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Break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6633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7400" y="1524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5 PRACTICE RUBRIC 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2590800" y="1722060"/>
            <a:ext cx="5715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 smtClean="0">
                <a:solidFill>
                  <a:schemeClr val="tx1"/>
                </a:solidFill>
              </a:rPr>
              <a:t>In your groups: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Describe what a  “0” and “3” would look like for the assigned Practice</a:t>
            </a:r>
            <a:r>
              <a:rPr lang="en-US" sz="2400" dirty="0" smtClean="0"/>
              <a:t>.</a:t>
            </a:r>
          </a:p>
          <a:p>
            <a:endParaRPr lang="en-US" sz="800" dirty="0" smtClean="0"/>
          </a:p>
          <a:p>
            <a:pPr marL="285750" indent="-285750">
              <a:buFontTx/>
              <a:buChar char="-"/>
            </a:pPr>
            <a:r>
              <a:rPr lang="en-US" sz="2400" dirty="0"/>
              <a:t>Compare with other groups with the same Practice.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8194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SELECTING AND SEQUENCING </a:t>
            </a:r>
            <a:endParaRPr lang="en-US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876800"/>
            <a:ext cx="91440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51816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Circles and Squares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4430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7400" y="1524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5 PRACTICE RUBRIC 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2590800" y="1722060"/>
            <a:ext cx="5715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 smtClean="0">
                <a:solidFill>
                  <a:schemeClr val="tx1"/>
                </a:solidFill>
              </a:rPr>
              <a:t>In your groups: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Describe what a  “0” and “3” would look like for the assigned Practice</a:t>
            </a:r>
            <a:r>
              <a:rPr lang="en-US" sz="2400" dirty="0" smtClean="0"/>
              <a:t>.</a:t>
            </a:r>
          </a:p>
          <a:p>
            <a:endParaRPr lang="en-US" sz="800" dirty="0" smtClean="0"/>
          </a:p>
          <a:p>
            <a:pPr marL="285750" indent="-285750">
              <a:buFontTx/>
              <a:buChar char="-"/>
            </a:pPr>
            <a:r>
              <a:rPr lang="en-US" sz="2400" dirty="0"/>
              <a:t>Compare with other groups with the same Practice.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3226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SELECTING AND SEQUENCING</a:t>
            </a:r>
          </a:p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Solve task in as many ways as possible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876800"/>
            <a:ext cx="91440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51816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Circles and Squares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6411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7400" y="1524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5 PRACTICE RUBRIC 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2590800" y="1722060"/>
            <a:ext cx="5715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 smtClean="0">
                <a:solidFill>
                  <a:schemeClr val="tx1"/>
                </a:solidFill>
              </a:rPr>
              <a:t>In your groups: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Describe what a  “0” and “3” would look like for the assigned Practice</a:t>
            </a:r>
            <a:r>
              <a:rPr lang="en-US" sz="2400" dirty="0" smtClean="0"/>
              <a:t>.</a:t>
            </a:r>
          </a:p>
          <a:p>
            <a:endParaRPr lang="en-US" sz="800" dirty="0" smtClean="0"/>
          </a:p>
          <a:p>
            <a:pPr marL="285750" indent="-285750">
              <a:buFontTx/>
              <a:buChar char="-"/>
            </a:pPr>
            <a:r>
              <a:rPr lang="en-US" sz="2400" dirty="0"/>
              <a:t>Compare with other groups with the same Practice.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32266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SELECTING AND SEQUENCING 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3600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Select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</a:rPr>
              <a:t>sequence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student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work.</a:t>
            </a:r>
          </a:p>
          <a:p>
            <a:pPr fontAlgn="base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You may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also use work from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our discussion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fontAlgn="base"/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**Keep in mind our goal is proportional reasoning**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876800"/>
            <a:ext cx="91440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51816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Circles and Squares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6411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7400" y="1524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5 PRACTICE RUBRIC 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2590800" y="1722060"/>
            <a:ext cx="5715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 smtClean="0">
                <a:solidFill>
                  <a:schemeClr val="tx1"/>
                </a:solidFill>
              </a:rPr>
              <a:t>In your groups: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Describe what a  “0” and “3” would look like for the assigned Practice</a:t>
            </a:r>
            <a:r>
              <a:rPr lang="en-US" sz="2400" dirty="0" smtClean="0"/>
              <a:t>.</a:t>
            </a:r>
          </a:p>
          <a:p>
            <a:endParaRPr lang="en-US" sz="800" dirty="0" smtClean="0"/>
          </a:p>
          <a:p>
            <a:pPr marL="285750" indent="-285750">
              <a:buFontTx/>
              <a:buChar char="-"/>
            </a:pPr>
            <a:r>
              <a:rPr lang="en-US" sz="2400" dirty="0"/>
              <a:t>Compare with other groups with the same Practice.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32266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SELECTING AND SEQUENCING </a:t>
            </a:r>
          </a:p>
          <a:p>
            <a:pPr algn="ctr"/>
            <a:endParaRPr lang="en-US" sz="3600" dirty="0" smtClean="0">
              <a:latin typeface="Arial Black" panose="020B0A040201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Select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</a:rPr>
              <a:t>sequence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using a different strategy.  </a:t>
            </a:r>
            <a:endParaRPr lang="en-US" sz="3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Refer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to 5 Practices book for ideas on how to 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</a:rPr>
              <a:t>select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</a:rPr>
              <a:t>sequence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in a different way.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876800"/>
            <a:ext cx="91440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51816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Circles and Squares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0610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7400" y="1524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5 PRACTICE RUBRIC 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2590800" y="1722060"/>
            <a:ext cx="5715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 smtClean="0">
                <a:solidFill>
                  <a:schemeClr val="tx1"/>
                </a:solidFill>
              </a:rPr>
              <a:t>In your groups: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Describe what a  “0” and “3” would look like for the assigned Practice</a:t>
            </a:r>
            <a:r>
              <a:rPr lang="en-US" sz="2400" dirty="0" smtClean="0"/>
              <a:t>.</a:t>
            </a:r>
          </a:p>
          <a:p>
            <a:endParaRPr lang="en-US" sz="800" dirty="0" smtClean="0"/>
          </a:p>
          <a:p>
            <a:pPr marL="285750" indent="-285750">
              <a:buFontTx/>
              <a:buChar char="-"/>
            </a:pPr>
            <a:r>
              <a:rPr lang="en-US" sz="2400" dirty="0"/>
              <a:t>Compare with other groups with the same Practice.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32266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SELECTING AND SEQUENCING 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 Why 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did you choose this </a:t>
            </a:r>
            <a:r>
              <a:rPr lang="en-US" sz="36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      	sample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?  </a:t>
            </a:r>
            <a:endParaRPr lang="en-US" sz="360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Why 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did you </a:t>
            </a:r>
            <a:r>
              <a:rPr lang="en-US" sz="36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NOT 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choose the </a:t>
            </a:r>
            <a:r>
              <a:rPr lang="en-US" sz="36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	other 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samples?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876800"/>
            <a:ext cx="91440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51816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Circles and Squares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7148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on Principles for Action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Teaching and Learning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94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7" y="229466"/>
            <a:ext cx="60674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87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 for Day 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12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In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6858000" cy="3977640"/>
          </a:xfrm>
        </p:spPr>
        <p:txBody>
          <a:bodyPr/>
          <a:lstStyle/>
          <a:p>
            <a:r>
              <a:rPr lang="en-US" dirty="0" smtClean="0"/>
              <a:t>In groups of 4 or 5, with </a:t>
            </a:r>
            <a:r>
              <a:rPr lang="en-US" u="sng" dirty="0" smtClean="0"/>
              <a:t>at least 2 districts </a:t>
            </a:r>
            <a:r>
              <a:rPr lang="en-US" dirty="0" smtClean="0"/>
              <a:t>represented</a:t>
            </a:r>
          </a:p>
          <a:p>
            <a:r>
              <a:rPr lang="en-US" dirty="0" smtClean="0"/>
              <a:t>Choose a date between the March and April Session</a:t>
            </a:r>
          </a:p>
          <a:p>
            <a:r>
              <a:rPr lang="en-US" dirty="0" smtClean="0"/>
              <a:t>Teach at a school of your choosing, all teachers will meet at that school for your 5</a:t>
            </a:r>
            <a:r>
              <a:rPr lang="en-US" baseline="30000" dirty="0" smtClean="0"/>
              <a:t>th</a:t>
            </a:r>
            <a:r>
              <a:rPr lang="en-US" dirty="0" smtClean="0"/>
              <a:t> session</a:t>
            </a:r>
          </a:p>
          <a:p>
            <a:r>
              <a:rPr lang="en-US" dirty="0" smtClean="0"/>
              <a:t>Must use 6 hours of lesson analysis excluding lunch</a:t>
            </a:r>
          </a:p>
          <a:p>
            <a:r>
              <a:rPr lang="en-US" dirty="0" smtClean="0"/>
              <a:t>Working with the Kent ISD Learning Lab</a:t>
            </a:r>
          </a:p>
          <a:p>
            <a:r>
              <a:rPr lang="en-US" dirty="0" smtClean="0"/>
              <a:t>Research Lesson – the focus is on improvement of the lesson to make the content more accessible through the use of the 5 Practices.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05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73923" y="22860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kern="1200" dirty="0" smtClean="0">
                <a:solidFill>
                  <a:srgbClr val="002060"/>
                </a:solidFill>
                <a:latin typeface="Britannic Bold" panose="020B0903060703020204" pitchFamily="34" charset="0"/>
                <a:ea typeface="Centrum" panose="00000700000000000000" pitchFamily="2" charset="0"/>
              </a:rPr>
              <a:t>Welcome to DAY 2!</a:t>
            </a:r>
            <a:endParaRPr lang="en-US" sz="4400" kern="1200" dirty="0">
              <a:solidFill>
                <a:srgbClr val="002060"/>
              </a:solidFill>
              <a:latin typeface="Britannic Bold" panose="020B0903060703020204" pitchFamily="34" charset="0"/>
              <a:ea typeface="Centrum" panose="000007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429000"/>
            <a:ext cx="84582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kern="1200" dirty="0" smtClean="0">
                <a:solidFill>
                  <a:schemeClr val="tx1"/>
                </a:solidFill>
                <a:latin typeface="+mj-lt"/>
              </a:rPr>
              <a:t>Facilitators: Rusty Anderson &amp; Chelsea Ridge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GVSU M/S Center Director: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Karen Meyers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Program Coordinators: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Carolyn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Siebers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Roger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Verhey</a:t>
            </a:r>
            <a:endParaRPr lang="en-US" sz="2400" b="1" kern="12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2400" kern="1200" dirty="0" smtClean="0">
                <a:solidFill>
                  <a:schemeClr val="tx1"/>
                </a:solidFill>
                <a:latin typeface="+mj-lt"/>
              </a:rPr>
              <a:t>Project Evaluator: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Fredi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Frost</a:t>
            </a:r>
            <a:endParaRPr lang="en-US" sz="2400" b="1" kern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457200"/>
            <a:ext cx="6324600" cy="14207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11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Picture 19" descr="lunch break 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70" name="Oval 22"/>
          <p:cNvSpPr>
            <a:spLocks noChangeArrowheads="1"/>
          </p:cNvSpPr>
          <p:nvPr/>
        </p:nvSpPr>
        <p:spPr bwMode="auto">
          <a:xfrm>
            <a:off x="2195513" y="620713"/>
            <a:ext cx="8713787" cy="87137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069" name="Picture 21" descr="plate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2449513"/>
            <a:ext cx="5580062" cy="440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oo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230470">
            <a:off x="5214938" y="3644900"/>
            <a:ext cx="30289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68313" y="692150"/>
            <a:ext cx="5472112" cy="6889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noFill/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Lunch Break</a:t>
            </a:r>
          </a:p>
        </p:txBody>
      </p: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468313" y="1730375"/>
            <a:ext cx="4103687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80808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11:30am – 12:15pm</a:t>
            </a:r>
          </a:p>
        </p:txBody>
      </p:sp>
    </p:spTree>
    <p:extLst>
      <p:ext uri="{BB962C8B-B14F-4D97-AF65-F5344CB8AC3E}">
        <p14:creationId xmlns:p14="http://schemas.microsoft.com/office/powerpoint/2010/main" val="328463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Challenge…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91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6002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Imagine that you were able to take a string and wrap it around the earth at the equator . . .</a:t>
            </a:r>
            <a:endParaRPr lang="en-US" sz="4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6002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Next, remove the string and add one additional meter of string to it.</a:t>
            </a:r>
            <a:endParaRPr lang="en-US" sz="4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6002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Take the lengthened string and wrap it around the earth again.</a:t>
            </a:r>
            <a:endParaRPr lang="en-US" sz="4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6002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What animal would fit between the surface of the earth and the string?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600200"/>
            <a:ext cx="8153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Imagine that you were able to take a string and wrap it around the earth at the equator . . .</a:t>
            </a:r>
          </a:p>
          <a:p>
            <a:r>
              <a:rPr lang="en-US" sz="2800" dirty="0"/>
              <a:t>Next, remove the string and add one additional meter of string to it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Take the lengthened string and wrap it around the earth again.</a:t>
            </a:r>
          </a:p>
          <a:p>
            <a:r>
              <a:rPr lang="en-US" sz="2800" dirty="0"/>
              <a:t>What animal would fit between the surface of the earth and the string?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87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4" y="274638"/>
            <a:ext cx="8411633" cy="6308725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1863656" y="2266525"/>
            <a:ext cx="2333023" cy="20548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/>
          </p:cNvPr>
          <p:cNvSpPr/>
          <p:nvPr/>
        </p:nvSpPr>
        <p:spPr>
          <a:xfrm>
            <a:off x="4973258" y="4597460"/>
            <a:ext cx="21914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7" action="ppaction://hlinkfile"/>
          </p:cNvPr>
          <p:cNvSpPr/>
          <p:nvPr/>
        </p:nvSpPr>
        <p:spPr>
          <a:xfrm>
            <a:off x="2912827" y="5194487"/>
            <a:ext cx="33131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0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Proportional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this activity relate to proportional reasoning?</a:t>
            </a:r>
          </a:p>
          <a:p>
            <a:r>
              <a:rPr lang="en-US" dirty="0" smtClean="0"/>
              <a:t>Does this activity blend well with the 5 Practices?</a:t>
            </a:r>
          </a:p>
          <a:p>
            <a:r>
              <a:rPr lang="en-US" dirty="0" smtClean="0"/>
              <a:t>Does this activity utilize the 8 Mathematical Practices from the CCSS?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39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encrypted-tbn1.gstatic.com/images?q=tbn:ANd9GcQ6gJqIOVmCam_IO7v8U5fa13I4F9VWN1S-AiOdWwNAsXUhXwak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1537881" cy="2212246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057400" y="1524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5 PRACTICE RUBRIC 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2057400" y="1722060"/>
            <a:ext cx="624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kern="1200" dirty="0" smtClean="0">
                <a:solidFill>
                  <a:schemeClr val="tx1"/>
                </a:solidFill>
              </a:rPr>
              <a:t>In your groups:</a:t>
            </a:r>
          </a:p>
          <a:p>
            <a:pPr marL="285750" indent="-285750">
              <a:buFontTx/>
              <a:buChar char="-"/>
            </a:pPr>
            <a:r>
              <a:rPr lang="en-US" sz="3600" dirty="0" smtClean="0"/>
              <a:t>Describe what a</a:t>
            </a:r>
          </a:p>
          <a:p>
            <a:pPr marL="285750" indent="-285750"/>
            <a:r>
              <a:rPr lang="en-US" sz="3600" dirty="0" smtClean="0"/>
              <a:t>“1” </a:t>
            </a:r>
            <a:r>
              <a:rPr lang="en-US" sz="3600" dirty="0"/>
              <a:t>and </a:t>
            </a:r>
            <a:r>
              <a:rPr lang="en-US" sz="3600" dirty="0" smtClean="0"/>
              <a:t>“2” </a:t>
            </a:r>
            <a:r>
              <a:rPr lang="en-US" sz="3600" dirty="0"/>
              <a:t>would </a:t>
            </a:r>
            <a:endParaRPr lang="en-US" sz="3600" dirty="0" smtClean="0"/>
          </a:p>
          <a:p>
            <a:pPr marL="285750" indent="-285750"/>
            <a:r>
              <a:rPr lang="en-US" sz="3600" dirty="0" smtClean="0"/>
              <a:t>look like </a:t>
            </a:r>
            <a:r>
              <a:rPr lang="en-US" sz="3600" dirty="0"/>
              <a:t>for the </a:t>
            </a:r>
            <a:endParaRPr lang="en-US" sz="3600" dirty="0" smtClean="0"/>
          </a:p>
          <a:p>
            <a:pPr marL="285750" indent="-285750"/>
            <a:r>
              <a:rPr lang="en-US" sz="3600" dirty="0" smtClean="0"/>
              <a:t>assigned Practice.</a:t>
            </a:r>
          </a:p>
          <a:p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8844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UUEhQVFRUUFRgXGBUXFxUWGhgcFBUWFxcYFxoZHCggGBolGxQVITEhJSkrLi4uFx8zODMsNygtLisBCgoKDg0OGxAQGiwkICQsLCwsLCwsLCwsLCwtLSwsLCwsLCwsLCwsLCwsLCwsLCwsLCwsLCwsLCwsLCwsLCwsLP/AABEIAMUBAAMBEQACEQEDEQH/xAAcAAEAAgMBAQEAAAAAAAAAAAAABQYDBAcBAgj/xABEEAABAwEFBAcECAMIAgMAAAABAAIRAwQFEiExBkFRYRMicYGRobEHMkLBFCNScpLR4fAVU2IXM0NjorLC8SSCJXPS/8QAGwEBAAIDAQEAAAAAAAAAAAAAAAIDAQQFBgf/xAA3EQACAgECBAMFBgYCAwAAAAAAAQIRAwQhBRIxURNBYQYiMnHBFBWBkaGxM0JS0eHwI3IkgvH/2gAMAwEAAhEDEQA/AO4oAgCAIAgCAIAgCAIAgCAIAgCAIAgCAIAgCAIDzENN/BAeoAgCAIAgCAIAgCAIAgCAIAgCAIAgCAIAgCAIAgCAIAgCAIAgMVa0NZGJzWzkJIE9iw2l1MpN9DQtt/UGNP11OcwOsDnGQMFRclRlRbZRn7aP6dpDQS6m9hIDgAJxMcRuM84zVPiNl/hrob1Tbwh0COs9oaI1BaJH4hu3FZeV2YWJUSNbbqiKbnYmg9drQT7z2tkD98VPxdiHhOz5pe0SyDAKzjTe5sxBcBu+HMKXOvMjyPyLFdd607Q2WHcCWn3gDpI3LMZKXQxKLj1N5SIhAEAQBAEAQBAEAQBAEAQBAEAQBAEAQBAEAQBAEAQFU2wsX+KC4loOROX6LXyx3svxy2o4PbryLKrpdIJzG7XX9ViKdEpNWfVuvloaIbhcRmc9ORnNZUDHNRHUbwruBbTk/FkJIHHPuUnFeZjnZO3H0NVpDy7pQD1IycSDI7zBPZkoVRJybJCjs84F1Sk4136uGQMznk4zv8kasJ0SNg2ofZHvpMM1XQSRv5Ce/LVYja6GZVLqXDYfay0V63R12gDCTMnKDkIjVWxnvTKpw2tF9baWzEjWO08ArLK6M6yYCAIAgCAIAgCAIAgCAIAgCAIAgCAIAgCAIAgCAqu11oqsY6DkWnqjOVRkbLoJM/PF/Vw57uqWmTqFmCMzZE02SplZs3Za+gqYiJEEEHmI/VOpnob1em5+CqyZdrBJymHd4UemxnruTlgvSo3CQ7DgENyzIn3X7yQdOAKjuS2PL7tgq1eke3DVESesS7qjCREbksxVE3d+1VGx2YVKTukrvEHEDl2nhlMDMrCVdDMt+pGWbbSo+qH1HuM8JaG9kEQsOLJJo67cG21Go1jajmtJgNLnjPmS6M1ZHJezK5Y66FtpVWuEtIcDvBBHiFaVH2gCAIAgCAIAgCAIAgCAID4rVmsaXPcGtAkuJAA7SdE6gr1g22sta0dAx8mCQ8wGuI+Fs5kxn3KyWKSVsipJuixgqskeoAgCAIAgCA1LfY21GnEJy0/NRcbJJ0cE29uk0nF2EYXTLSM2niDAMKlbF3VFIFng5z3q2yFGe9bPhAHADvJEqEXuZktjBdVudRLpGJhEFs6H7TTuPrKm9yC2JFltZaXsIBpPZGPCTD2iRn/UBh7Z5LDVIyt2Y61MVv7tzsQn3idJnXviVFbEnv0MNnrYHFr4ECCSJgkAkjkNBCNX0CdEld1g+knqNwEfFvnfMZQottEtmWe6Nm2Oe0VqmJrPeDcMdxdoFEzZ0Wy2x1mqU6VENFGqREHEQ4/a4A8ApxbTog0n1LwFeUhAEAQBAEAQBAEAQBAVLabb6z2WWsPTVR8LT1Qf6nadwk9iuhhlIg5pHLL0vy2XlUDOs+T1aTMmju073LaUYY1ZW25Fq2Y2B6Jza1pfL2kOaxhyaQZGJw17Bl2rWyai9olkcddToditYacJOW7ly7FrJlhuG1N5+CkYMlOqDoUB9oAgCA+KtVrRLiGjiTAQw3R807Qx2bXNI5EFLCd9Cr7ebOfSrO8t99oLgM84GY/fBVyje5ZCVH5yryHObmHA+Y0REmSNuph4a4aR55SoLZk3uiGc3rHmVMrMbrT0ZGQMTPMZgiR2FZSsw3RnbSqip9Vu3jgQD81jatzO97E1dVEudirAggTmOYy05lQJkj9M6M4abQ2d4kg+BCULPmzUXB0xAJ0k4eydQjCLTc204pVW7sPxFodPDPPSFBOiXLaOxXVa+lpNqRGIT4rZi7RrtU6NtZMBAEAQBAEAQBARF/7R0LG2arutuY3Nx7tw5lThjlLoRckjlG0u3VotZNOnNOmcsDM3On7RGZ7Bl2rbhhjHdlTm2ZNntgKtWH2kmkzXD8Z+TO/PkoZNQltElHG/M6FYLvo2VmGkwMG+NTzJ1JWnObe7ZdGPYxWm3bm/r+ipc+xYomvZycUkxwHPmsK7DJ2yPxjhGquTsrPrpY/NZMHthvEkv6TJoPVJETrPaiYPa97ge62eZyWQapvap/T4LAI+93C0sDKzQ5ocHRLm5iYzaQd5WGr6kZQjJUyoX7fTbveynRpjCWYoJcc8RmJJPmtTNmeKVJHf4TwjDqdO5NtU62JylfRNBtUktD6YdEnLE2YPithSuKZyc2Lw8soLem1+Rw6+gOme4aFxPiUj0MSIyraXEYZMA5Dt/wClKiFnrKsbsx+WSUZs9wAtB3jLzJ+awCz3VVpOYHGAAc2xnPbwUaJWSFWtiLcAOY8p0WDJtWG6CROCddZEckBL3Zd4qvDGy2oPgdo4aGJycFmrMWdRu/Zqz0wIpt3HMTB5cFYoIrcmTQUiIQBAEAQBAEBr2+3U6LC+q8MaN5PkOJ5BZUW3SMN0c52i9ornSyygsbp0jveP3R8Pr2LahgreRVLJ2K5duzNptrsbpawmTUfJn7o1cfLmpzyxhsYjBsv9ybNULIJY3E/fUfBd3fZHYtPJllPqXRil0N20W4DT99i15TotUTReXO1yHn+ir3ZPofOEAZLKRhmF7lIwbdG3YAXbsJmM9BwVkN3RCWxF3PtNSrVC8HHTYDDYIk5ZwddVjU3p5VkXTcYKyq4m7U2kpvdnLZ7xlz1WtDXQl12LpaaS6bkjY2CoC4GQBMjetyLTVooaa2ZH9KQ8jcdOSGDFel5U6DcdR0DhqT2AKM8kYK5F+m02TUTUMatspdtvClbOkqmnLWANaXAYuJykj4h4Ll58iyStHcnhz8PgsXPu7brp2Mdktktqhx6rSQB8Ia0kdgGRCh73c5zdu2US9KcFrtzpMcF0sbuJqzVMjG0t/HRWlZiayZWTBsMHUjmovqSXQz3W4h8DOd3FYZlF7ue7KtXCWNzJ0MjLfBA9VirF0dAsNyvAAwkZZkjTgealRBs2TsG1z6dbpXU6rfeNOMLs5mDPepcpjmLk0QAOCkRPUAQBAEAQHjnACTkBqSgKRtJ7QqdImnZgKr9C8zgb8392XNXwwN7srlkS6FHp07XeNSSXVHb3HJjB6NHILYbhjRXvIutxbFUaEOqxVqcx1G9g39p8FrTzOXTYtjBInLTbWt/eS1nJItSI2paHP0yHE/IKpybJpUeMYB28ViiR6UBjeUMGu8JYoUDk4cM/DVSiyEitUrjdQqVKgc3o3HqtjMS5ztewx3LPEMqyY0/Nf79DOkhyTa8jQqOJc7M/s6+cri+Z0ScujawWezva6niwdYkPAJxk5ARnET3rdwahY4VXQ348ElqVCanXNfl29b8yOZtl0tRobSw4pgl06AnQDkpy1l/CivUcBlghKUp3XZGntZbKj6eGN4JP3mgx6qnJmnkjTLeDz0+nzOWR1tsV+5bUW9JSjKoGjPcQ8Tl2SqI9Tr8bwqeFZV5fszceYo1uctHa52fqrfM8oyCtlKaLN7gJI5Oe6O/Jb+N2jXmRLqMDD8ROfBoV5Se06UZazHcgRkbY3TkFBsmkWfYTZx1W1MIgsbEg5fvRE7D2O9tummQJYA4R1hM5eqsoqs36dOABwWTB9oAgCAIAgCA07ba8OQ1WUgcv21vG1VrQ6zjE5pgsYwGCDvMamZGeQhbeJQUbKZt3Ru7P7BaPtR59G0/7nfIeKjPP5RMxx9y6Y6dFoawNa0aNaAFpzmluy1Ii614OqGG6eXeVqyzN7InVGPoRq4yeH5BRUldNhSV0e4laTPZQHhKMyY3FRsGCo4JYPmyOl/aD6FTh1IyPosxMIzyIJjWHAtMeSZI3EQlTKRbGw8t4TlxBB/IrkNdToIsFPYvpaGMVMLqoa4gt0y01z1W/DR80LT6nSxe0HhcsHDaO3X/BFnYh1GHmqDgOgbEzlx4FRlpXCLdktRx6OeLgoVe3X/BrX0AQ8HfgPhTA9QVrxOPIhbfYS0Cs3ccxyGWL18lBqnZ6HhurhmxPSZvPo/p/YzVqn/jzkMWJ+R3NA1Vsd2cHNjlik4S6rYiKtFxeKbAS409AJMtL3HyzW3hZqzIu0VZc7KS7TumZW2UGew2TCMRGI7t3gsMyjouyWyNW0YKj2dGw64ge8AR5rHLZlyo6ndFy0rM3DTaBOZMZnvU0kittskVkwEAQBAEAQBAEBAWokOIPFTBFUbUKNZ2OIcJDuUnKVU3yvcy+h7bL7e7Kiwx9o5DxKoyamK2RW5Rj1ZFOeZBqumfhacuWfxaHTgtGee2Uy1ajtFGX6W6ABAH9OQiJnsVTnJmvLNOXVnxRrgkGfekTIPdzOXkUi6dmMWRRkpGyyrmt+G52LRlFoHFbCgyDkjFVtYRwMcxq1LSqWSs1atdYsGW63y8n7LHHyVuLeRGT2IvaK9HUKbS10S7CeeUwrZRb2RhNLdkRTf0rmPGeIx+KDB55nxXGnGXO4vqdGMlypo642ngpho+EAeAhdxKlRzG7dkbbmS1w5H9FDJG4tEoumc9teYcTy9G+klceKOhJmtaHDomcwJ7AST++SyuoZG2yiGh7Rl9SOcuqEtyG7Vp7ipRSRZn1GTLTm7pV6/j3JjYmx4rcH7qdMu8RAH+ora06uVmnldRPu87hpVH4hSDC55d1cok6AacFvKKNZyZYtl/Z7QqN6Ss6o4BxDWZNAjecs+G7RRcUZUmdHslnbTY1jMmtEDMnIcysmDMgCAIAgCAIAgCAIDTvKxdIMsnDT8llMFVvik6mW4wAYy3+ccAfBczWylz03saepnJOr2I1tTQSTAykzwMrUVGsqMNOpnk0AAQ2CIjiR8Oc+CwRT9PkeEZEZmc885mMtMh+qGPQ+wcQ0Mg8cPDORMb0Mp2uhoX06rT+tDT0Tvi1AM4SDwzHmurpl7ibN2M5ciZoWe9p3rcolGVkjjdkSCMWYnKRyUJF6DsS1pNFiizA954KuzNMlrtpYaD3nLpCGjsGbj6LZwrayufUrO1V02i1tpts9Mvh5c4yxoEiBJcRzW7ppxhJtsqyRckkiS2L2Ur0H0xaMENJeA04ow5gOMRqd3FamoxxnnWSP4l+ObjicWdCrvyVpUaFZyi0Zsod+UcLqgAyJ9QP33LlZYcuSjehK42RtYfVtGhgx2QAPNw8VXW5ZZrVR9bUnQBjT3Q53mFIjZYNhmYaVSpvecHcAR6ELe00fdbNfM90iwU7MMU8Fs7lBeLsoYKTG8B5nM+qwZNpAEAQBAEAQBAEAQBAad620UaZeSBwnioTnyqy3DieSaijnrb/AKdeq6iXYnuBcCc5LdQBuy3Lm5VKa5qLeLaeKxRaq15HrWjCA0e7pG6CARzO78lr0eeSVbGOnVzOWQJ38Mzv01hZ8wnuYw8nJzcIlwmR7oyBBGcnXxWGRbs96V0xETiIzEkA5mCdM8u3NNzDbssNe4jXplryWTTDA0Z4ZAmeOYldfDjkt30pbHRxwdb9uhhuLYOjZ3Y6jjWcD1QQA0do+I+XJbFlscaRvX9TxsI6s7p3dirbstRSvpO4qiSLUzPYKRrPDW79TuA3k8lWoOTok5UiUvm1NADGe60YW/M95W4lSo1zZuas1lPMiXGdR2D0nvVkYOroi2iTpWxg1IBKlysg5o+LTbmfaHiFnlZHxF3I6rb2/aHiFjkZjxI9yv33Va7Npz0PYDI+fitPV4XXObGDNFvlsrrqnUoicxr3Op//AJK59WzeujFXY8Bxc0w46wfsgT6qzw5diPMhsNanOtVXrHAxoGGcpnWOORXcWPk0sFW73NCUrytl7/ibKYx1CA3ENTE5wBPNQhjc3SDkkrZbbDtRQfAcejJgAOiCTpBWHhkugU0TgKqJhAEAQBAEAQBAEAQHHPavtGX9RjiBiDRHMiT++Sr02NanUKL6WdTInpNK5L4mUi7XijUZUbixscHYpmeLTO45r1s+FwlieOFJM8tm1km/f3LZT2gaSSKTgSZ+1mRBMcYAXnp+zOaPwzi/zX9zSWoXlE2RerCZ6wMZmCOfhmf2VrS4Bq10p/Jk1miz02sOEYpbBBblJ4QSe7vVMuD6tfyfqiXOmqsmbqsFSu0PptaAMg5xGWQy9JXPzQlpsijkVPrRs4tPPLG4lqsbHU2APLcUZ6ukzrnC2NVxjDzXFM6Ol004Y0pvfzNtr53laX3s3/L+pteD6mGvZw7Qx3SpLii/pHhFZt+x2Oo5wr4AfhFMH/ksvia/pHhPubtC4hQoPDKhL4kugNxcG8gpR4nFNWqXmYeJsrNuue2uY9zKJc+OqMdMZnLe7QBdCGr08pJSlt+P9iqUJpbIrdy7FW3p2G0Wd3Rgy7rUTMZiYfmJ1XbnxrByVDJ+/wDY532Od24/sXW8WPpuAc2MpAyOXctXT5IZk3B2YyxlB7oh7RatZW4sUuxqSkzQNqUnhl2IqTMNW0jeRG/MKEtNKSaaJxnKMlJHxclgdVfjc5ppMkCBBJ3CZzK432OWGdSXyO+9TDJD3V89y2WW6qlUSxoDYyJORjKOM8yreUrsjnbPusgq1qdAy6C9jC0559ZonnJV+OTyNQk67Nlc/dTkkVG+bwdXAYWPa0OkiRnGg5LtafSLG+bmRoT1KltRmst8VYDGtAAAHWM6ZeKnPTQ+JsxHM3tR3DZQPFkpdJOLDv1iTHlC8/nrxHR0YXyqyXVRMIAgCAIAgCAICG2pvMUKJz6zsh2bz4eqpzz5Y/M3dDg8XJb6Lc/PO1Fs6SoeR5ppk4q0bWulzOiHsV4vxBpII5rv6DX55Zo45StM8/qtLj8NyS3RaLFaiN3nC9BKFnBclFk3ZLxcNx8VqTwosWU2zeZjNs9zSqvBM+Ki6bDWvHRflGF/ADVoO7sXjPaTG4aiMu8f2Z2+GTUsbS7meracTidy8Z4viStdDsctIlKGnNbS6FZlhZBgf7yGTQvS0gFjT8Th+fyVc2nJJkorZsyttYgQFtKaRW0fRr9qzzIxRyT2s20/TKbQTDaI/wBTnfkvaey7ccUpd3+y/wAnJ4klJpFP6ed58169ZEzk8lHy5/M+azzEkjC92gmJOvBUZJutiyEdzuez130m0y0AGnSbAbE4icy7iTkT3ryWSbnJyl1Z2IpJUicqWqGjfzGQ8FWyZhbVl2umo3FYBR9q7HSNsZTptALsOOJ1cchGgy9V2tHOfguTfToc/PGPiJJfM6hduzVloQaVBgI+IjE78TpK5eTUZZ/FI3I4oR6IllSWBAEAQBAEAQBACUBynby+ukeYPVGTdd2/vMnuXPnLnn6HotNh8HF6vqcmvTeefP5rdxdDQ1G8iMYw4g4cRI+a29LLlzQfqv3OfmjcJL0ZarEdF7SR5SaJmzrXkYRtBVGS37BThr8Op6Pn5Lx3tZVYv/b8tjt8Hv3vw+pvU39chfPcDttHoJE3ZTkt+LKjZJU7MGOq1GEVO+6/1tPkZWnOW9mxCPusk6Y/MLei7RQzIwrNmDlHtdA+k0nbzSg/+rjH+4r2Hs1N+FNev0OXxBe8mUyk5evgzlSRmlXldGC0aKuRbDqd12JdjswnXo6Tj3t/ReTypKcq7s7EOiJGs055n3TrA35d+6VSTPmzmTnO5YBTbG01b2E5/XjwYR8mruP3dJt2Oct87+Z2ZcM6IQBAEAQBAEAQBAQ+1FtNOiQ33nyO6M4VGonyx28zd0OJTyW+iOKX9aS5x/X9/vtWpjR28jKreI6pW7jexzs0dyOs0hw7VdCVNM05x8i02Ri9w3e546fWiVoqmRE2mlVsyWrYYmLQN0Uz5vXj/a1f8eN/9vodrg796a+X1N0GKz+QB8f+l89xqpM9DLoibu+tIhbUZlTRuF2astGD7178lO02YKPf5+ub2fMrny8zbh8JLWKrLRO5buKVxNeS3NnmrbInJva40i005/l/8l6/2b/hT+f0OZr+qKXTK9bjZypGcFbKZWzxtE1HtYNXuDR3mFTlnyxcuxbiVs71szRwteGzhaGsafuCPy8V5Vu9zro3ao/MwqyRhsxwmM89PFYBBXHZf/mXDg5zvGni+a6uSf8A4i/3zNKEf+dnUVyjdCAIAgCAIAgCAIDWvCwU67Cyq0OafLmDqDzUZRUlTJ48kscuaL3OP7c3D9EqAOcXU3gljzq2Dm132okZrRnB45eh3tPmWoha2a6lEvWjAI/fJX43sV5Ynxszd5rWuz0wJxVWA9mIE+Uq9Gjk2TZaL4svR2quzc2tUjsxkjyIXtME+bDB+i/Y8bmVZJL1Z4xZZWbDSq2C27BNytH3Wer15D2s/hY1/wBvodnhHxS/D6m5a/7wHizPuP6r54pb/wC/75Hoq2Ml2VTjAG9w/VVwk3JL1DWxMWqpBPFbWefJbIRVmW7TLT2/IKvh/vQb9Rm2aKlfw+uH3f8AkVG7v5mxD4TJZ6sZK+EktimSJOyvkgHerVLcg0c59tQHT0P/AK3f7gvZezfwZPmvqcvX/wAv4nPqa9fjOVIzNWyitn1TrdG9j/sODvAyqs0eaDXcnidSO+7Nn6gni6fEBeVZ2EZnuPnHhwUCR80xmO3n3oCO2P8ArL0tLxmGgiezCz5Fb+f3dPBGrj3yyZ0Nc82ggCAIAgCAIAgCAICse0K4Ta7KQwTUpnEwcftN7x5gKnNDmjsbuh1CxZN+jOK0rsdWikQcQ6rcszJgNI1mTC1sdnZ1HL8RYPZTdhF5kPEOoMqEg7i2Kfq5biOPqH7ps7dUMFvr/wBRa78TGr1mglemj+P7nk9ZGs0iEBW0zXNhhVbMl+2FoRZ3u31Hx3MEepK8L7UZubPHH2X7/wDw73CoVjcu7FpbNU8svErxCh77s7V7Ht3tiuz73yKhiX/MkZfws37S/EXcQYWM7c+ZeaYiqo27pOTuR+Sv4eqg/mRzdUVy+2Z4hrBA/feteLqW5culGhYW5gKTe5FkrdT5rVCdGkNHcAtqC3K5dDn/ALZp+lUuHQyO3EZ9Avc+zdeDN+v0OPr75kUOmF6zGcyRmathFbM1jsnTVadKYxuAJ4DU+QKo1M+TG5FuCNyo7zs7/cuj3cWXYAAvMM6yM1YGYnOdOIlRJH3QzPesAivZfTmran/1R4vefkt/Wv3YL0NbTreT9ToS55shAEAQBAEAQBAEAQBAVm1bJMNsp2lhgB2J7OLgOq4d8Sq3j960bS1L8Jwf4Eqy5aLbQbS1uGq5hY5wyxAkHrDeZaM9clOjX53y8pzr2o0cNra77dJvi1zh6QvRcKleFrszi6+NZU+6Ke0rpGibDCoMyWS4tqhZ6RpuYXQSWkEb8yDPPevNcW4DLW5llhNJ1Tv080dLScQWGHJJX8iXuWo6rR6Z0Yqj3HwdEDuAXkOOaSOm1PhY/wCWMV8/Nv8AFs7OizPLi55ebZr3hbuhq2fi+0U29xPW/fNaXCtC8+XJJr4ISl+PRfX8i7UZlBRXdpE3b2ltRx4rlamMo5HKjYg00ke3PapqvZxYHeGXzPgrtHK+b1GVbJnxaLOCSDwMKqUPeoynsQVFkPHasRTZlkpc1GMbpmXn8luwVuyubOYe1m0l9tDd1Ok0d5LifUL3ns7jrTOXeT/Sji6+XvpehUGL08DmyMoWwisy0Hlrmubq0yFDJBTi4szGbi7R2/Yi2dJYmOO8vy7HuHyXmtRi8KbgdfFPnipG9VdnzxGFrlp7Z6nWHf8AvvSgeezShhp2h3G0PH4SfzK2dXK3H5Iqwqk/mXJahcEAQBAEAQBAEAQBAEAQBAc29r9OPo7/AL7T/pI+a7XB5byj8jn6+NpM55Tcu20ck22FVsyfFUoiLLRshfNNtI06jwwsJLZMAh2ZHaDPivE+0/CM+bNHUYIt2qaW/TodzhWshHG8c3VdCs7YX+K1djqfu0TLT9pwM4uzILq8C4NLS6aXjfHPr6LyXz3dmtrdasuVcnSP6s6jWtDarWVGGRUY1wPaF831+B4s0oS2adfkejwzUoproQ12W365z25gPLTzw9UjxlVzwZNM4cy6pP8AP/BYprInTJa0XnR6djOkbjeCWsnrGGk6btCro6ac08sV7q6shzpe6+pgNGcwNVGKSMsy3bAa6M+s6e0OWccasSZxrb+rit9bkWt8Gj819F4HDl0cPW3+pwda7ysg2Bd6CNBmQK5ET7ajIlmuDayrZqTqTcwZwnLqk5+snvWjn0ccs+Y2MWpcI0bzNuKsyWNPXDo3DKHR25+KpfD4dyxayXYxP20tGjSAMoyBOXHj+qytBj8zP2qbOp+zA/8AgMcdXvqOPPrkfJcrWfxWl5UbuD4EW5apcEAQBAEAQBAEAQBAEAQHjigKL7TbI6tZxgEuY8OA3kEEGPHyXR4blWPN73Ro1tVByx7HJmuwmHAg8Dl6r0+0laZwpJxe6N2nUVTRhM+arkSMMj67lYis0qhRotiS9g2stFGj0DHNwZ4SRLmzmcJnjxXF1nAtJqsyzZE7899n8zoYddlxQ5Inmzu07rKHtLeka44hJgh28zwK1+K8Cx65xknytbdPIt0uulhTTVmC6r6P8Qp2qscuk60aNaQWwOQDlDNwiMNFLT4u23q+v6snDVuWZTkdY2pvenZ6BqhwIwy2CCHE+6BxleE0+hyZ86wpb3v6dztTyxhBzZSNi9t6VGg+naS7Hic5rg2cWPMjLQ4ieUL0Wv8AZ/LPKp6dKnSauqra/wAjRw66KjWQot5Wk1q1Sofje53YCch3CAvVaXTeBijjXkkjmZcnPNy7mFq3YooZ9SrDB9ByizFGRpUTFH3iUWZo9pkuMNBceAzUJTjFbsthBt7I79sRTNKy0WHcwT2klx8yV5vPLnyNnXxqopFraVQTPUAQBAEAQBAEAQBAEAQHy8ICEvewl4jmrISpkZIr9puMO95gd2gH1WzHM10ZU4X1IytsjRP+HH3SW+hWxHXZV/MUvTY3/KjUq7E0zoag/wDafUFWLiWVdvyIPRYn5fqadTYRp/xKn+k/JT+9MnZEfsGP1MDtgB/Mf4NT71n2RlaGHqfP9nw/mP8ABqj96z7Il9ih3Z8n2fD+Y/wasfes+yM/Yod2fP8AZ4P5rvBqi+Kz/pRn7FDue1NgCQAazyBoDEDsG5VriW98isl9lVVbNd3s7/zHfhCmuJv+lGPske55/Z9/mO/CFNcTl2Rj7JEf2f8A+Y78IWfvOXZGPskT0ez7/Mf4NT7zn2Q+yxM1P2fM3vqH8I+Si+I5PQytLA26OwVHeKju10egCrevyvzJLTw7EhQ2LoN0og/el3qqZanI+smWLFFdESdC4Q33WNb2ABVObZOi1XTZy1rRwVEnuTRN09FEyfSAIAgCAIAgCAIAgCAIAgPktQHw6gDuWbB8GyN4JZijz6G3glsUefQW8EsUeGwN4JZk8/h7eCxYH8PbwQHn8PbwQHpu9vBYoHn8ObwCyB/Dm8As2D3+Ht4BLFD+Ht4BLMUe/QG8AlmaPRYW8EsUeixt4JYPoWVvBLBkbTAWAfa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3028951"/>
            <a:ext cx="4876800" cy="37528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438400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kern="1200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HOUSEKEEPING</a:t>
            </a:r>
            <a:endParaRPr lang="en-US" sz="6600" kern="12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457200"/>
            <a:ext cx="6324600" cy="14207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863600" y="3781990"/>
            <a:ext cx="3898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Welcome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Parking Pass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Agenda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After School Meetings Protocol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86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icture 4" descr="http://wallruru.com/wp-content/uploads/2014/08/Black-Background-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Give me a &lt;</a:t>
            </a:r>
            <a:r>
              <a:rPr lang="en-US" sz="8000" dirty="0" err="1" smtClean="0">
                <a:solidFill>
                  <a:schemeClr val="bg1"/>
                </a:solidFill>
              </a:rPr>
              <a:t>br</a:t>
            </a:r>
            <a:r>
              <a:rPr lang="en-US" sz="8000" dirty="0" smtClean="0">
                <a:solidFill>
                  <a:schemeClr val="bg1"/>
                </a:solidFill>
              </a:rPr>
              <a:t>&gt;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Selecting Your Team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http://www.nbc.com/sites/nbcunbc/files/files/NBC-The-A-Team-Keyar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005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ayload150.cargocollective.com/1/1/55636/5313383/BigIssueThinkingClearlyS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189720" cy="603504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457200"/>
            <a:ext cx="6781800" cy="220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In what ways is proportional thinking evident in your class?</a:t>
            </a:r>
            <a:endParaRPr lang="en-US" sz="4000" b="1" dirty="0"/>
          </a:p>
          <a:p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4860" y="4998720"/>
            <a:ext cx="7620000" cy="1859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mini lesson you can teach in your class before next session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student thinking will be evident.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91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4582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Evaluations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0"/>
            <a:ext cx="7315200" cy="2057400"/>
          </a:xfrm>
        </p:spPr>
        <p:txBody>
          <a:bodyPr>
            <a:normAutofit fontScale="85000" lnSpcReduction="20000"/>
          </a:bodyPr>
          <a:lstStyle/>
          <a:p>
            <a:r>
              <a:rPr lang="en-US" sz="4800" dirty="0" smtClean="0"/>
              <a:t>Thank you for your participation!</a:t>
            </a:r>
          </a:p>
          <a:p>
            <a:r>
              <a:rPr lang="en-US" sz="4800" b="1" dirty="0" smtClean="0"/>
              <a:t>Day 3</a:t>
            </a:r>
          </a:p>
          <a:p>
            <a:r>
              <a:rPr lang="en-US" sz="3100" b="1" smtClean="0">
                <a:solidFill>
                  <a:schemeClr val="accent2">
                    <a:lumMod val="75000"/>
                  </a:schemeClr>
                </a:solidFill>
              </a:rPr>
              <a:t>February 9</a:t>
            </a:r>
            <a:r>
              <a:rPr lang="en-US" sz="3100" b="1" baseline="3000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sz="3100" b="1" smtClean="0">
                <a:solidFill>
                  <a:schemeClr val="accent2">
                    <a:lumMod val="75000"/>
                  </a:schemeClr>
                </a:solidFill>
              </a:rPr>
              <a:t>, 2015 PERE MARQUETTE ROOM</a:t>
            </a:r>
            <a:endParaRPr lang="en-US" sz="31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3800" y="0"/>
            <a:ext cx="6418606" cy="156966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scene3d>
            <a:camera prst="perspectiveContrastingLef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adway" panose="04040905080B02020502" pitchFamily="82" charset="0"/>
              </a:rPr>
              <a:t>PRIME+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437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UUEhQVFRUUFRgXGBUXFxUWGhgcFBUWFxcYFxoZHCggGBolGxQVITEhJSkrLi4uFx8zODMsNygtLisBCgoKDg0OGxAQGiwkICQsLCwsLCwsLCwsLCwtLSwsLCwsLCwsLCwsLCwsLCwsLCwsLCwsLCwsLCwsLCwsLCwsLP/AABEIAMUBAAMBEQACEQEDEQH/xAAcAAEAAgMBAQEAAAAAAAAAAAAABQYDBAcBAgj/xABEEAABAwEFBAcECAMIAgMAAAABAAIRAwQFEiExBkFRYRMicYGRobEHMkLBFCNScpLR4fAVU2IXM0NjorLC8SSCJXPS/8QAGwEBAAIDAQEAAAAAAAAAAAAAAAIDAQQFBgf/xAA3EQACAgECBAMFBgYCAwAAAAAAAQIRAwQhBRIxURNBYQYiMnHBFBWBkaGxM0JS0eHwI3IkgvH/2gAMAwEAAhEDEQA/AO4oAgCAIAgCAIAgCAIAgCAIAgCAIAgCAIAgCAIDzENN/BAeoAgCAIAgCAIAgCAIAgCAIAgCAIAgCAIAgCAIAgCAIAgCAIAgMVa0NZGJzWzkJIE9iw2l1MpN9DQtt/UGNP11OcwOsDnGQMFRclRlRbZRn7aP6dpDQS6m9hIDgAJxMcRuM84zVPiNl/hrob1Tbwh0COs9oaI1BaJH4hu3FZeV2YWJUSNbbqiKbnYmg9drQT7z2tkD98VPxdiHhOz5pe0SyDAKzjTe5sxBcBu+HMKXOvMjyPyLFdd607Q2WHcCWn3gDpI3LMZKXQxKLj1N5SIhAEAQBAEAQBAEAQBAEAQBAEAQBAEAQBAEAQBAEAQFU2wsX+KC4loOROX6LXyx3svxy2o4PbryLKrpdIJzG7XX9ViKdEpNWfVuvloaIbhcRmc9ORnNZUDHNRHUbwruBbTk/FkJIHHPuUnFeZjnZO3H0NVpDy7pQD1IycSDI7zBPZkoVRJybJCjs84F1Sk4136uGQMznk4zv8kasJ0SNg2ofZHvpMM1XQSRv5Ce/LVYja6GZVLqXDYfay0V63R12gDCTMnKDkIjVWxnvTKpw2tF9baWzEjWO08ArLK6M6yYCAIAgCAIAgCAIAgCAIAgCAIAgCAIAgCAIAgCAqu11oqsY6DkWnqjOVRkbLoJM/PF/Vw57uqWmTqFmCMzZE02SplZs3Za+gqYiJEEEHmI/VOpnob1em5+CqyZdrBJymHd4UemxnruTlgvSo3CQ7DgENyzIn3X7yQdOAKjuS2PL7tgq1eke3DVESesS7qjCREbksxVE3d+1VGx2YVKTukrvEHEDl2nhlMDMrCVdDMt+pGWbbSo+qH1HuM8JaG9kEQsOLJJo67cG21Go1jajmtJgNLnjPmS6M1ZHJezK5Y66FtpVWuEtIcDvBBHiFaVH2gCAIAgCAIAgCAIAgCAID4rVmsaXPcGtAkuJAA7SdE6gr1g22sta0dAx8mCQ8wGuI+Fs5kxn3KyWKSVsipJuixgqskeoAgCAIAgCA1LfY21GnEJy0/NRcbJJ0cE29uk0nF2EYXTLSM2niDAMKlbF3VFIFng5z3q2yFGe9bPhAHADvJEqEXuZktjBdVudRLpGJhEFs6H7TTuPrKm9yC2JFltZaXsIBpPZGPCTD2iRn/UBh7Z5LDVIyt2Y61MVv7tzsQn3idJnXviVFbEnv0MNnrYHFr4ECCSJgkAkjkNBCNX0CdEld1g+knqNwEfFvnfMZQottEtmWe6Nm2Oe0VqmJrPeDcMdxdoFEzZ0Wy2x1mqU6VENFGqREHEQ4/a4A8ApxbTog0n1LwFeUhAEAQBAEAQBAEAQBAVLabb6z2WWsPTVR8LT1Qf6nadwk9iuhhlIg5pHLL0vy2XlUDOs+T1aTMmju073LaUYY1ZW25Fq2Y2B6Jza1pfL2kOaxhyaQZGJw17Bl2rWyai9olkcddToditYacJOW7ly7FrJlhuG1N5+CkYMlOqDoUB9oAgCA+KtVrRLiGjiTAQw3R807Qx2bXNI5EFLCd9Cr7ebOfSrO8t99oLgM84GY/fBVyje5ZCVH5yryHObmHA+Y0REmSNuph4a4aR55SoLZk3uiGc3rHmVMrMbrT0ZGQMTPMZgiR2FZSsw3RnbSqip9Vu3jgQD81jatzO97E1dVEudirAggTmOYy05lQJkj9M6M4abQ2d4kg+BCULPmzUXB0xAJ0k4eydQjCLTc204pVW7sPxFodPDPPSFBOiXLaOxXVa+lpNqRGIT4rZi7RrtU6NtZMBAEAQBAEAQBARF/7R0LG2arutuY3Nx7tw5lThjlLoRckjlG0u3VotZNOnNOmcsDM3On7RGZ7Bl2rbhhjHdlTm2ZNntgKtWH2kmkzXD8Z+TO/PkoZNQltElHG/M6FYLvo2VmGkwMG+NTzJ1JWnObe7ZdGPYxWm3bm/r+ipc+xYomvZycUkxwHPmsK7DJ2yPxjhGquTsrPrpY/NZMHthvEkv6TJoPVJETrPaiYPa97ge62eZyWQapvap/T4LAI+93C0sDKzQ5ocHRLm5iYzaQd5WGr6kZQjJUyoX7fTbveynRpjCWYoJcc8RmJJPmtTNmeKVJHf4TwjDqdO5NtU62JylfRNBtUktD6YdEnLE2YPithSuKZyc2Lw8soLem1+Rw6+gOme4aFxPiUj0MSIyraXEYZMA5Dt/wClKiFnrKsbsx+WSUZs9wAtB3jLzJ+awCz3VVpOYHGAAc2xnPbwUaJWSFWtiLcAOY8p0WDJtWG6CROCddZEckBL3Zd4qvDGy2oPgdo4aGJycFmrMWdRu/Zqz0wIpt3HMTB5cFYoIrcmTQUiIQBAEAQBAEBr2+3U6LC+q8MaN5PkOJ5BZUW3SMN0c52i9ornSyygsbp0jveP3R8Pr2LahgreRVLJ2K5duzNptrsbpawmTUfJn7o1cfLmpzyxhsYjBsv9ybNULIJY3E/fUfBd3fZHYtPJllPqXRil0N20W4DT99i15TotUTReXO1yHn+ir3ZPofOEAZLKRhmF7lIwbdG3YAXbsJmM9BwVkN3RCWxF3PtNSrVC8HHTYDDYIk5ZwddVjU3p5VkXTcYKyq4m7U2kpvdnLZ7xlz1WtDXQl12LpaaS6bkjY2CoC4GQBMjetyLTVooaa2ZH9KQ8jcdOSGDFel5U6DcdR0DhqT2AKM8kYK5F+m02TUTUMatspdtvClbOkqmnLWANaXAYuJykj4h4Ll58iyStHcnhz8PgsXPu7brp2Mdktktqhx6rSQB8Ia0kdgGRCh73c5zdu2US9KcFrtzpMcF0sbuJqzVMjG0t/HRWlZiayZWTBsMHUjmovqSXQz3W4h8DOd3FYZlF7ue7KtXCWNzJ0MjLfBA9VirF0dAsNyvAAwkZZkjTgealRBs2TsG1z6dbpXU6rfeNOMLs5mDPepcpjmLk0QAOCkRPUAQBAEAQHjnACTkBqSgKRtJ7QqdImnZgKr9C8zgb8392XNXwwN7srlkS6FHp07XeNSSXVHb3HJjB6NHILYbhjRXvIutxbFUaEOqxVqcx1G9g39p8FrTzOXTYtjBInLTbWt/eS1nJItSI2paHP0yHE/IKpybJpUeMYB28ViiR6UBjeUMGu8JYoUDk4cM/DVSiyEitUrjdQqVKgc3o3HqtjMS5ztewx3LPEMqyY0/Nf79DOkhyTa8jQqOJc7M/s6+cri+Z0ScujawWezva6niwdYkPAJxk5ARnET3rdwahY4VXQ348ElqVCanXNfl29b8yOZtl0tRobSw4pgl06AnQDkpy1l/CivUcBlghKUp3XZGntZbKj6eGN4JP3mgx6qnJmnkjTLeDz0+nzOWR1tsV+5bUW9JSjKoGjPcQ8Tl2SqI9Tr8bwqeFZV5fszceYo1uctHa52fqrfM8oyCtlKaLN7gJI5Oe6O/Jb+N2jXmRLqMDD8ROfBoV5Se06UZazHcgRkbY3TkFBsmkWfYTZx1W1MIgsbEg5fvRE7D2O9tummQJYA4R1hM5eqsoqs36dOABwWTB9oAgCAIAgCA07ba8OQ1WUgcv21vG1VrQ6zjE5pgsYwGCDvMamZGeQhbeJQUbKZt3Ru7P7BaPtR59G0/7nfIeKjPP5RMxx9y6Y6dFoawNa0aNaAFpzmluy1Ii614OqGG6eXeVqyzN7InVGPoRq4yeH5BRUldNhSV0e4laTPZQHhKMyY3FRsGCo4JYPmyOl/aD6FTh1IyPosxMIzyIJjWHAtMeSZI3EQlTKRbGw8t4TlxBB/IrkNdToIsFPYvpaGMVMLqoa4gt0y01z1W/DR80LT6nSxe0HhcsHDaO3X/BFnYh1GHmqDgOgbEzlx4FRlpXCLdktRx6OeLgoVe3X/BrX0AQ8HfgPhTA9QVrxOPIhbfYS0Cs3ccxyGWL18lBqnZ6HhurhmxPSZvPo/p/YzVqn/jzkMWJ+R3NA1Vsd2cHNjlik4S6rYiKtFxeKbAS409AJMtL3HyzW3hZqzIu0VZc7KS7TumZW2UGew2TCMRGI7t3gsMyjouyWyNW0YKj2dGw64ge8AR5rHLZlyo6ndFy0rM3DTaBOZMZnvU0kittskVkwEAQBAEAQBAEBAWokOIPFTBFUbUKNZ2OIcJDuUnKVU3yvcy+h7bL7e7Kiwx9o5DxKoyamK2RW5Rj1ZFOeZBqumfhacuWfxaHTgtGee2Uy1ajtFGX6W6ABAH9OQiJnsVTnJmvLNOXVnxRrgkGfekTIPdzOXkUi6dmMWRRkpGyyrmt+G52LRlFoHFbCgyDkjFVtYRwMcxq1LSqWSs1atdYsGW63y8n7LHHyVuLeRGT2IvaK9HUKbS10S7CeeUwrZRb2RhNLdkRTf0rmPGeIx+KDB55nxXGnGXO4vqdGMlypo642ngpho+EAeAhdxKlRzG7dkbbmS1w5H9FDJG4tEoumc9teYcTy9G+klceKOhJmtaHDomcwJ7AST++SyuoZG2yiGh7Rl9SOcuqEtyG7Vp7ipRSRZn1GTLTm7pV6/j3JjYmx4rcH7qdMu8RAH+ora06uVmnldRPu87hpVH4hSDC55d1cok6AacFvKKNZyZYtl/Z7QqN6Ss6o4BxDWZNAjecs+G7RRcUZUmdHslnbTY1jMmtEDMnIcysmDMgCAIAgCAIAgCAIDTvKxdIMsnDT8llMFVvik6mW4wAYy3+ccAfBczWylz03saepnJOr2I1tTQSTAykzwMrUVGsqMNOpnk0AAQ2CIjiR8Oc+CwRT9PkeEZEZmc885mMtMh+qGPQ+wcQ0Mg8cPDORMb0Mp2uhoX06rT+tDT0Tvi1AM4SDwzHmurpl7ibN2M5ciZoWe9p3rcolGVkjjdkSCMWYnKRyUJF6DsS1pNFiizA954KuzNMlrtpYaD3nLpCGjsGbj6LZwrayufUrO1V02i1tpts9Mvh5c4yxoEiBJcRzW7ppxhJtsqyRckkiS2L2Ur0H0xaMENJeA04ow5gOMRqd3FamoxxnnWSP4l+ObjicWdCrvyVpUaFZyi0Zsod+UcLqgAyJ9QP33LlZYcuSjehK42RtYfVtGhgx2QAPNw8VXW5ZZrVR9bUnQBjT3Q53mFIjZYNhmYaVSpvecHcAR6ELe00fdbNfM90iwU7MMU8Fs7lBeLsoYKTG8B5nM+qwZNpAEAQBAEAQBAEAQBAad620UaZeSBwnioTnyqy3DieSaijnrb/AKdeq6iXYnuBcCc5LdQBuy3Lm5VKa5qLeLaeKxRaq15HrWjCA0e7pG6CARzO78lr0eeSVbGOnVzOWQJ38Mzv01hZ8wnuYw8nJzcIlwmR7oyBBGcnXxWGRbs96V0xETiIzEkA5mCdM8u3NNzDbssNe4jXplryWTTDA0Z4ZAmeOYldfDjkt30pbHRxwdb9uhhuLYOjZ3Y6jjWcD1QQA0do+I+XJbFlscaRvX9TxsI6s7p3dirbstRSvpO4qiSLUzPYKRrPDW79TuA3k8lWoOTok5UiUvm1NADGe60YW/M95W4lSo1zZuas1lPMiXGdR2D0nvVkYOroi2iTpWxg1IBKlysg5o+LTbmfaHiFnlZHxF3I6rb2/aHiFjkZjxI9yv33Va7Npz0PYDI+fitPV4XXObGDNFvlsrrqnUoicxr3Op//AJK59WzeujFXY8Bxc0w46wfsgT6qzw5diPMhsNanOtVXrHAxoGGcpnWOORXcWPk0sFW73NCUrytl7/ibKYx1CA3ENTE5wBPNQhjc3SDkkrZbbDtRQfAcejJgAOiCTpBWHhkugU0TgKqJhAEAQBAEAQBAEAQHHPavtGX9RjiBiDRHMiT++Sr02NanUKL6WdTInpNK5L4mUi7XijUZUbixscHYpmeLTO45r1s+FwlieOFJM8tm1km/f3LZT2gaSSKTgSZ+1mRBMcYAXnp+zOaPwzi/zX9zSWoXlE2RerCZ6wMZmCOfhmf2VrS4Bq10p/Jk1miz02sOEYpbBBblJ4QSe7vVMuD6tfyfqiXOmqsmbqsFSu0PptaAMg5xGWQy9JXPzQlpsijkVPrRs4tPPLG4lqsbHU2APLcUZ6ukzrnC2NVxjDzXFM6Ol004Y0pvfzNtr53laX3s3/L+pteD6mGvZw7Qx3SpLii/pHhFZt+x2Oo5wr4AfhFMH/ksvia/pHhPubtC4hQoPDKhL4kugNxcG8gpR4nFNWqXmYeJsrNuue2uY9zKJc+OqMdMZnLe7QBdCGr08pJSlt+P9iqUJpbIrdy7FW3p2G0Wd3Rgy7rUTMZiYfmJ1XbnxrByVDJ+/wDY532Od24/sXW8WPpuAc2MpAyOXctXT5IZk3B2YyxlB7oh7RatZW4sUuxqSkzQNqUnhl2IqTMNW0jeRG/MKEtNKSaaJxnKMlJHxclgdVfjc5ppMkCBBJ3CZzK432OWGdSXyO+9TDJD3V89y2WW6qlUSxoDYyJORjKOM8yreUrsjnbPusgq1qdAy6C9jC0559ZonnJV+OTyNQk67Nlc/dTkkVG+bwdXAYWPa0OkiRnGg5LtafSLG+bmRoT1KltRmst8VYDGtAAAHWM6ZeKnPTQ+JsxHM3tR3DZQPFkpdJOLDv1iTHlC8/nrxHR0YXyqyXVRMIAgCAIAgCAICG2pvMUKJz6zsh2bz4eqpzz5Y/M3dDg8XJb6Lc/PO1Fs6SoeR5ppk4q0bWulzOiHsV4vxBpII5rv6DX55Zo45StM8/qtLj8NyS3RaLFaiN3nC9BKFnBclFk3ZLxcNx8VqTwosWU2zeZjNs9zSqvBM+Ki6bDWvHRflGF/ADVoO7sXjPaTG4aiMu8f2Z2+GTUsbS7meracTidy8Z4viStdDsctIlKGnNbS6FZlhZBgf7yGTQvS0gFjT8Th+fyVc2nJJkorZsyttYgQFtKaRW0fRr9qzzIxRyT2s20/TKbQTDaI/wBTnfkvaey7ccUpd3+y/wAnJ4klJpFP6ed58169ZEzk8lHy5/M+azzEkjC92gmJOvBUZJutiyEdzuez130m0y0AGnSbAbE4icy7iTkT3ryWSbnJyl1Z2IpJUicqWqGjfzGQ8FWyZhbVl2umo3FYBR9q7HSNsZTptALsOOJ1cchGgy9V2tHOfguTfToc/PGPiJJfM6hduzVloQaVBgI+IjE78TpK5eTUZZ/FI3I4oR6IllSWBAEAQBAEAQBACUBynby+ukeYPVGTdd2/vMnuXPnLnn6HotNh8HF6vqcmvTeefP5rdxdDQ1G8iMYw4g4cRI+a29LLlzQfqv3OfmjcJL0ZarEdF7SR5SaJmzrXkYRtBVGS37BThr8Op6Pn5Lx3tZVYv/b8tjt8Hv3vw+pvU39chfPcDttHoJE3ZTkt+LKjZJU7MGOq1GEVO+6/1tPkZWnOW9mxCPusk6Y/MLei7RQzIwrNmDlHtdA+k0nbzSg/+rjH+4r2Hs1N+FNev0OXxBe8mUyk5evgzlSRmlXldGC0aKuRbDqd12JdjswnXo6Tj3t/ReTypKcq7s7EOiJGs055n3TrA35d+6VSTPmzmTnO5YBTbG01b2E5/XjwYR8mruP3dJt2Oct87+Z2ZcM6IQBAEAQBAEAQBAQ+1FtNOiQ33nyO6M4VGonyx28zd0OJTyW+iOKX9aS5x/X9/vtWpjR28jKreI6pW7jexzs0dyOs0hw7VdCVNM05x8i02Ri9w3e546fWiVoqmRE2mlVsyWrYYmLQN0Uz5vXj/a1f8eN/9vodrg796a+X1N0GKz+QB8f+l89xqpM9DLoibu+tIhbUZlTRuF2astGD7178lO02YKPf5+ub2fMrny8zbh8JLWKrLRO5buKVxNeS3NnmrbInJva40i005/l/8l6/2b/hT+f0OZr+qKXTK9bjZypGcFbKZWzxtE1HtYNXuDR3mFTlnyxcuxbiVs71szRwteGzhaGsafuCPy8V5Vu9zro3ao/MwqyRhsxwmM89PFYBBXHZf/mXDg5zvGni+a6uSf8A4i/3zNKEf+dnUVyjdCAIAgCAIAgCAIDWvCwU67Cyq0OafLmDqDzUZRUlTJ48kscuaL3OP7c3D9EqAOcXU3gljzq2Dm132okZrRnB45eh3tPmWoha2a6lEvWjAI/fJX43sV5Ynxszd5rWuz0wJxVWA9mIE+Uq9Gjk2TZaL4svR2quzc2tUjsxkjyIXtME+bDB+i/Y8bmVZJL1Z4xZZWbDSq2C27BNytH3Wer15D2s/hY1/wBvodnhHxS/D6m5a/7wHizPuP6r54pb/wC/75Hoq2Ml2VTjAG9w/VVwk3JL1DWxMWqpBPFbWefJbIRVmW7TLT2/IKvh/vQb9Rm2aKlfw+uH3f8AkVG7v5mxD4TJZ6sZK+EktimSJOyvkgHerVLcg0c59tQHT0P/AK3f7gvZezfwZPmvqcvX/wAv4nPqa9fjOVIzNWyitn1TrdG9j/sODvAyqs0eaDXcnidSO+7Nn6gni6fEBeVZ2EZnuPnHhwUCR80xmO3n3oCO2P8ArL0tLxmGgiezCz5Fb+f3dPBGrj3yyZ0Nc82ggCAIAgCAIAgCAICse0K4Ta7KQwTUpnEwcftN7x5gKnNDmjsbuh1CxZN+jOK0rsdWikQcQ6rcszJgNI1mTC1sdnZ1HL8RYPZTdhF5kPEOoMqEg7i2Kfq5biOPqH7ps7dUMFvr/wBRa78TGr1mglemj+P7nk9ZGs0iEBW0zXNhhVbMl+2FoRZ3u31Hx3MEepK8L7UZubPHH2X7/wDw73CoVjcu7FpbNU8svErxCh77s7V7Ht3tiuz73yKhiX/MkZfws37S/EXcQYWM7c+ZeaYiqo27pOTuR+Sv4eqg/mRzdUVy+2Z4hrBA/feteLqW5culGhYW5gKTe5FkrdT5rVCdGkNHcAtqC3K5dDn/ALZp+lUuHQyO3EZ9Avc+zdeDN+v0OPr75kUOmF6zGcyRmathFbM1jsnTVadKYxuAJ4DU+QKo1M+TG5FuCNyo7zs7/cuj3cWXYAAvMM6yM1YGYnOdOIlRJH3QzPesAivZfTmran/1R4vefkt/Wv3YL0NbTreT9ToS55shAEAQBAEAQBAEAQBAVm1bJMNsp2lhgB2J7OLgOq4d8Sq3j960bS1L8Jwf4Eqy5aLbQbS1uGq5hY5wyxAkHrDeZaM9clOjX53y8pzr2o0cNra77dJvi1zh6QvRcKleFrszi6+NZU+6Ke0rpGibDCoMyWS4tqhZ6RpuYXQSWkEb8yDPPevNcW4DLW5llhNJ1Tv080dLScQWGHJJX8iXuWo6rR6Z0Yqj3HwdEDuAXkOOaSOm1PhY/wCWMV8/Nv8AFs7OizPLi55ebZr3hbuhq2fi+0U29xPW/fNaXCtC8+XJJr4ISl+PRfX8i7UZlBRXdpE3b2ltRx4rlamMo5HKjYg00ke3PapqvZxYHeGXzPgrtHK+b1GVbJnxaLOCSDwMKqUPeoynsQVFkPHasRTZlkpc1GMbpmXn8luwVuyubOYe1m0l9tDd1Ok0d5LifUL3ns7jrTOXeT/Sji6+XvpehUGL08DmyMoWwisy0Hlrmubq0yFDJBTi4szGbi7R2/Yi2dJYmOO8vy7HuHyXmtRi8KbgdfFPnipG9VdnzxGFrlp7Z6nWHf8AvvSgeezShhp2h3G0PH4SfzK2dXK3H5Iqwqk/mXJahcEAQBAEAQBAEAQBAEAQBAc29r9OPo7/AL7T/pI+a7XB5byj8jn6+NpM55Tcu20ck22FVsyfFUoiLLRshfNNtI06jwwsJLZMAh2ZHaDPivE+0/CM+bNHUYIt2qaW/TodzhWshHG8c3VdCs7YX+K1djqfu0TLT9pwM4uzILq8C4NLS6aXjfHPr6LyXz3dmtrdasuVcnSP6s6jWtDarWVGGRUY1wPaF831+B4s0oS2adfkejwzUoproQ12W365z25gPLTzw9UjxlVzwZNM4cy6pP8AP/BYprInTJa0XnR6djOkbjeCWsnrGGk6btCro6ac08sV7q6shzpe6+pgNGcwNVGKSMsy3bAa6M+s6e0OWccasSZxrb+rit9bkWt8Gj819F4HDl0cPW3+pwda7ysg2Bd6CNBmQK5ET7ajIlmuDayrZqTqTcwZwnLqk5+snvWjn0ccs+Y2MWpcI0bzNuKsyWNPXDo3DKHR25+KpfD4dyxayXYxP20tGjSAMoyBOXHj+qytBj8zP2qbOp+zA/8AgMcdXvqOPPrkfJcrWfxWl5UbuD4EW5apcEAQBAEAQBAEAQBAEAQHjigKL7TbI6tZxgEuY8OA3kEEGPHyXR4blWPN73Ro1tVByx7HJmuwmHAg8Dl6r0+0laZwpJxe6N2nUVTRhM+arkSMMj67lYis0qhRotiS9g2stFGj0DHNwZ4SRLmzmcJnjxXF1nAtJqsyzZE7899n8zoYddlxQ5Inmzu07rKHtLeka44hJgh28zwK1+K8Cx65xknytbdPIt0uulhTTVmC6r6P8Qp2qscuk60aNaQWwOQDlDNwiMNFLT4u23q+v6snDVuWZTkdY2pvenZ6BqhwIwy2CCHE+6BxleE0+hyZ86wpb3v6dztTyxhBzZSNi9t6VGg+naS7Hic5rg2cWPMjLQ4ieUL0Wv8AZ/LPKp6dKnSauqra/wAjRw66KjWQot5Wk1q1Sofje53YCch3CAvVaXTeBijjXkkjmZcnPNy7mFq3YooZ9SrDB9ByizFGRpUTFH3iUWZo9pkuMNBceAzUJTjFbsthBt7I79sRTNKy0WHcwT2klx8yV5vPLnyNnXxqopFraVQTPUAQBAEAQBAEAQBAEAQHy8ICEvewl4jmrISpkZIr9puMO95gd2gH1WzHM10ZU4X1IytsjRP+HH3SW+hWxHXZV/MUvTY3/KjUq7E0zoag/wDafUFWLiWVdvyIPRYn5fqadTYRp/xKn+k/JT+9MnZEfsGP1MDtgB/Mf4NT71n2RlaGHqfP9nw/mP8ABqj96z7Il9ih3Z8n2fD+Y/wasfes+yM/Yod2fP8AZ4P5rvBqi+Kz/pRn7FDue1NgCQAazyBoDEDsG5VriW98isl9lVVbNd3s7/zHfhCmuJv+lGPske55/Z9/mO/CFNcTl2Rj7JEf2f8A+Y78IWfvOXZGPskT0ez7/Mf4NT7zn2Q+yxM1P2fM3vqH8I+Si+I5PQytLA26OwVHeKju10egCrevyvzJLTw7EhQ2LoN0og/el3qqZanI+smWLFFdESdC4Q33WNb2ABVObZOi1XTZy1rRwVEnuTRN09FEyfSAIAgCAIAgCAIAgCAIAgPktQHw6gDuWbB8GyN4JZijz6G3glsUefQW8EsUeGwN4JZk8/h7eCxYH8PbwQHn8PbwQHpu9vBYoHn8ObwCyB/Dm8As2D3+Ht4BLFD+Ht4BLMUe/QG8AlmaPRYW8EsUeixt4JYPoWVvBLBkbTAWAfa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609600" y="149226"/>
            <a:ext cx="723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kern="1200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PLEASE TAKE </a:t>
            </a:r>
          </a:p>
          <a:p>
            <a:pPr algn="ctr"/>
            <a:r>
              <a:rPr lang="en-US" sz="6600" kern="1200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SEAT</a:t>
            </a:r>
            <a:endParaRPr lang="en-US" sz="6600" kern="12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65" y="2895600"/>
            <a:ext cx="5754035" cy="38290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8400" y="0"/>
            <a:ext cx="2895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Pretend you are in a traditional classroom with rows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Work on the yellow cross multiplication worksheet.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How is this a NON-Example of the 5 Practices?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2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AutoShape 4" descr="data:image/jpeg;base64,/9j/4AAQSkZJRgABAQAAAQABAAD/2wCEAAkGBhQSERQUEhMUFBQUFxgYFhcWFxwXGBgaGBghHhoaFxgcISYeGBkkHB4aHy8gJSouLSwsGx4xOjAtNSYrLCkBCQoKDQsNGg8PGjQlHiQ2NTE1NTU1MS81NTU1NTU1LzQ0NDUyMjY1NC81NS4sNS0wLjU0NSwtLio1Ly8xLC8xMP/AABEIAFsAbQMBIgACEQEDEQH/xAAcAAACAgMBAQAAAAAAAAAAAAAABgQFAgMHAQj/xAA4EAABAwIEBAMFBgYDAAAAAAABAAIRAyEEBRIxBkFRYRMigVJxkaGxBxQyYnLRFkKywcLhIyQz/8QAGgEAAgMBAQAAAAAAAAAAAAAAAAQBAwUGAv/EAC8RAAEEAQMBBAoDAQAAAAAAAAEAAgQRAwUhMRJBUWHwExQiMnGBkaGxwWLR8Qb/2gAMAwEAAhEDEQA/AO4oQhCEIQhCF45wAJJgC5J5Jep/aDgXYinh2YhjqlUeTTdpJ2GrYOPIJc+2dtZ+HpUqNR9MF5NUtJEs0kQYjUCTttsuX5LwIwPp1DWc6HNcPCa8uBBnSXtEMdadU27wYtay2dR4U9Lu5fSgK9UbL8EKTIDnPkyXPOpzjtJPuAHuAUlVKEIQhCEIQhCEIQhCEIQhCEKjqcbYNri04hgLZB3i35og/Fa+Nq//AFjTa8sdVtI30z5viLeq5t/DLPbqfFv0iErk1GFHf0Z3G/AX9dwks0+PHf0ZCb8ApfHXFtLGVKQokmlSJJcbNeXWNvZAHMc+yvHtOwAgRF427Rsk3FcLG+lzXTY6hpMfqG/wC1YrMMTSaG1H1GtAgG0QNgXjn7zJT/pIOojGyLlbYuw7Ym/Ct/ktGJqETKOnG8X9D900Z3xni8PLGvYQ5nllsuZAg6YiT0JlY8I8c4kPcyofGYG6peTrBkCA7pE7hJDsSCSSSST73E7RG5O3yTVk+A8JlxD3Xd26D0/detdzYtLgDG0g5XcH4cn9JXV5TIuH2PfPH7K6rluZsrs1MnoQdwehUh9SFz7Ks1dQcXNuDAc07GPoe6ZX5sKjQ5ux+UWI9CsXT57ZbKPvDlKQZrZTKPvDlWhxgW2lVlL1PEXVnh8YFprRVohaaVaVuQhCh5tmQoUy83OzR1KmJU41edVITaHGO9rpKdnMeO7I3lKTcxwYHPbyl/F4t1V5e8yT8uw6BaVoxmLFNheeXLqTsEs/xDiCHf8AkdQgFsgsnYiZ1QLwYk9NlysLSZuph2TC26O5J7fO65WPBkzbewX4pra+SRe3b6dVX5pi3Mezmw6tQiZHP5Sk2sDSl7JmQZ1O1TP4iSYPr6p4qgVPCcLtJn0cw/uFrZtKbostnrFPaQ7s/ifIKeyQRp+dvpfaaQfx5pasJjGeK6m1jWwJBAAn4BWKraeWim9jmzALtRPIFtvQQo+O4jAtRAf+YnyekXd6QO6TkQGzc7G6a0uBaL+IJBJs7XV89qXyxWycrRDBIr77g33XyrpWOUnyO/Wf6W7fJJ2XcQuLgK2gA21AFsHlILnWO2/MJzyzDljL7uJce0xA9Gho9E5A0uVAlludtbfW/wDCntPhZ40kjIK2/KmByzbWK1LJjZXQroVcZfiFcMKp8vw6uGBCFkq/OsoFdkTDm3af7HsVYIVeTG3KwseLBXjJjblaWOFgrk3FnDuJFAkUHHwnB7oLSC1s6iL3tJ9EgZrxKGOYKjXHyACA0Q1thIG5PVd646r6MBX/ADN0+jyGn5EhcYwP2YYjM6viNcKVBoDTUeJ1EE6hTaLuIm8wJtO8P6ZiZAik4+x217kWN/wFMTCImEtxntVRk+d06rya1N/gggC0sJ3Aef8AETPuF3WlxFTkhzgAPZFQ/VgUrLuG24JhwwOvQXBzi2NZO5LZMWtEnZRMVw1TcRoc6l1DYj0BB0nuPguSmT4eoS3eul4A2BFHjw7LXNSZMeVnd6x1CtrH9Ki4u4kL8NVZSpvMgB748jGuMXmDJ225qBlBJoUoBcdDYAEkmNgOZ7J4ZlVIUjS0/wDG4EOE3INiSdyY5qBleQCjjRSotJp0XTczpbE3PPeBz+q3v+Ylx2DOMLaA3Fnc91+PgFraJlxVkGMUB39qrOH2CriKYLC4agXAtOwNyQRYAxvHRdLRSwoBJDQC67iAAXHq4jc9yptDBStCXKMpwcRVLVyZC82VEYyVZYPBSpFDLlY0aMJNVooUYC3IQhCEIQhC04zBtq03U6g1MeCHA9Cq/hzIhhKHghxeA57gSIMOdN45hWxSzxFxzRwrtB1VKg3a3+WfaJsPcrcbMmU9DBakNLjQSdn+fMbiq7XB0tqOFgIMd1Kw9dpwLq7mxe03MBwby2kkjn17JRzTGfeMQ+oG6TVfIbMwT3XUaeQNOH+77N0aJ9PxX5zdErQ4EankHqfzZur5ryUu/S4rHFxG7ufnzSQq3ELRHhgl0iJEDfn1T03DjUYAEm9t+UnqYXMWN+74iKjdXhVPMBz0u/0ujcOZ7SxJhhIcLlrvxR16EK7Jo2HTsY9XBLTuSd/h5pW44GOGysV0e1XuFwKsKWHAWdBtltSi9LwNXqEIQhCEIQhCEIQvClvMOBMNVqOqOY4uedTvO4X902TKhemvczdppSCRwqDL+EqFG7KTQep8zviZKuadABbkKCb5UJezTgvDV3l76Q1G5LSWknqYIkrzKODaGHqeJTaQ6CJLibGJsTHIJiQvXpH102aU2eFiwLJCF4UIQhCEIQhCEL/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AutoShape 6" descr="data:image/jpeg;base64,/9j/4AAQSkZJRgABAQAAAQABAAD/2wCEAAkGBhQSERQUEhMUFBQUFxgYFhcWFxwXGBgaGBghHhoaFxgcISYeGBkkHB4aHy8gJSouLSwsGx4xOjAtNSYrLCkBCQoKDQsNGg8PGjQlHiQ2NTE1NTU1MS81NTU1NTU1LzQ0NDUyMjY1NC81NS4sNS0wLjU0NSwtLio1Ly8xLC8xMP/AABEIAFsAbQMBIgACEQEDEQH/xAAcAAACAgMBAQAAAAAAAAAAAAAABgQFAgMHAQj/xAA4EAABAwIEBAMFBgYDAAAAAAABAAIRAyEEBRIxBkFRYRMigVJxkaGxBxQyYnLRFkKywcLhIyQz/8QAGgEAAgMBAQAAAAAAAAAAAAAAAAQBAwUGAv/EAC8RAAEEAQMBBAoDAQAAAAAAAAEAAgQRAwUhMRJBUWHwExQiMnGBkaGxwWLR8Qb/2gAMAwEAAhEDEQA/AO4oQhCEIQhCF45wAJJgC5J5Jep/aDgXYinh2YhjqlUeTTdpJ2GrYOPIJc+2dtZ+HpUqNR9MF5NUtJEs0kQYjUCTttsuX5LwIwPp1DWc6HNcPCa8uBBnSXtEMdadU27wYtay2dR4U9Lu5fSgK9UbL8EKTIDnPkyXPOpzjtJPuAHuAUlVKEIQhCEIQhCEIQhCEIQhCEKjqcbYNri04hgLZB3i35og/Fa+Nq//AFjTa8sdVtI30z5viLeq5t/DLPbqfFv0iErk1GFHf0Z3G/AX9dwks0+PHf0ZCb8ApfHXFtLGVKQokmlSJJcbNeXWNvZAHMc+yvHtOwAgRF427Rsk3FcLG+lzXTY6hpMfqG/wC1YrMMTSaG1H1GtAgG0QNgXjn7zJT/pIOojGyLlbYuw7Ym/Ct/ktGJqETKOnG8X9D900Z3xni8PLGvYQ5nllsuZAg6YiT0JlY8I8c4kPcyofGYG6peTrBkCA7pE7hJDsSCSSSST73E7RG5O3yTVk+A8JlxD3Xd26D0/detdzYtLgDG0g5XcH4cn9JXV5TIuH2PfPH7K6rluZsrs1MnoQdwehUh9SFz7Ks1dQcXNuDAc07GPoe6ZX5sKjQ5ux+UWI9CsXT57ZbKPvDlKQZrZTKPvDlWhxgW2lVlL1PEXVnh8YFprRVohaaVaVuQhCh5tmQoUy83OzR1KmJU41edVITaHGO9rpKdnMeO7I3lKTcxwYHPbyl/F4t1V5e8yT8uw6BaVoxmLFNheeXLqTsEs/xDiCHf8AkdQgFsgsnYiZ1QLwYk9NlysLSZuph2TC26O5J7fO65WPBkzbewX4pra+SRe3b6dVX5pi3Mezmw6tQiZHP5Sk2sDSl7JmQZ1O1TP4iSYPr6p4qgVPCcLtJn0cw/uFrZtKbostnrFPaQ7s/ifIKeyQRp+dvpfaaQfx5pasJjGeK6m1jWwJBAAn4BWKraeWim9jmzALtRPIFtvQQo+O4jAtRAf+YnyekXd6QO6TkQGzc7G6a0uBaL+IJBJs7XV89qXyxWycrRDBIr77g33XyrpWOUnyO/Wf6W7fJJ2XcQuLgK2gA21AFsHlILnWO2/MJzyzDljL7uJce0xA9Gho9E5A0uVAlludtbfW/wDCntPhZ40kjIK2/KmByzbWK1LJjZXQroVcZfiFcMKp8vw6uGBCFkq/OsoFdkTDm3af7HsVYIVeTG3KwseLBXjJjblaWOFgrk3FnDuJFAkUHHwnB7oLSC1s6iL3tJ9EgZrxKGOYKjXHyACA0Q1thIG5PVd646r6MBX/ADN0+jyGn5EhcYwP2YYjM6viNcKVBoDTUeJ1EE6hTaLuIm8wJtO8P6ZiZAik4+x217kWN/wFMTCImEtxntVRk+d06rya1N/gggC0sJ3Aef8AETPuF3WlxFTkhzgAPZFQ/VgUrLuG24JhwwOvQXBzi2NZO5LZMWtEnZRMVw1TcRoc6l1DYj0BB0nuPguSmT4eoS3eul4A2BFHjw7LXNSZMeVnd6x1CtrH9Ki4u4kL8NVZSpvMgB748jGuMXmDJ225qBlBJoUoBcdDYAEkmNgOZ7J4ZlVIUjS0/wDG4EOE3INiSdyY5qBleQCjjRSotJp0XTczpbE3PPeBz+q3v+Ylx2DOMLaA3Fnc91+PgFraJlxVkGMUB39qrOH2CriKYLC4agXAtOwNyQRYAxvHRdLRSwoBJDQC67iAAXHq4jc9yptDBStCXKMpwcRVLVyZC82VEYyVZYPBSpFDLlY0aMJNVooUYC3IQhCEIQhC04zBtq03U6g1MeCHA9Cq/hzIhhKHghxeA57gSIMOdN45hWxSzxFxzRwrtB1VKg3a3+WfaJsPcrcbMmU9DBakNLjQSdn+fMbiq7XB0tqOFgIMd1Kw9dpwLq7mxe03MBwby2kkjn17JRzTGfeMQ+oG6TVfIbMwT3XUaeQNOH+77N0aJ9PxX5zdErQ4EankHqfzZur5ryUu/S4rHFxG7ufnzSQq3ELRHhgl0iJEDfn1T03DjUYAEm9t+UnqYXMWN+74iKjdXhVPMBz0u/0ujcOZ7SxJhhIcLlrvxR16EK7Jo2HTsY9XBLTuSd/h5pW44GOGysV0e1XuFwKsKWHAWdBtltSi9LwNXqEIQhCEIQhCEIQvClvMOBMNVqOqOY4uedTvO4X902TKhemvczdppSCRwqDL+EqFG7KTQep8zviZKuadABbkKCb5UJezTgvDV3l76Q1G5LSWknqYIkrzKODaGHqeJTaQ6CJLibGJsTHIJiQvXpH102aU2eFiwLJCF4UIQhCEIQhCEL/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AutoShape 8" descr="data:image/jpeg;base64,/9j/4AAQSkZJRgABAQAAAQABAAD/2wCEAAkGBhQSERQUEhMUFBQUFxgYFhcWFxwXGBgaGBghHhoaFxgcISYeGBkkHB4aHy8gJSouLSwsGx4xOjAtNSYrLCkBCQoKDQsNGg8PGjQlHiQ2NTE1NTU1MS81NTU1NTU1LzQ0NDUyMjY1NC81NS4sNS0wLjU0NSwtLio1Ly8xLC8xMP/AABEIAFsAbQMBIgACEQEDEQH/xAAcAAACAgMBAQAAAAAAAAAAAAAABgQFAgMHAQj/xAA4EAABAwIEBAMFBgYDAAAAAAABAAIRAyEEBRIxBkFRYRMigVJxkaGxBxQyYnLRFkKywcLhIyQz/8QAGgEAAgMBAQAAAAAAAAAAAAAAAAQBAwUGAv/EAC8RAAEEAQMBBAoDAQAAAAAAAAEAAgQRAwUhMRJBUWHwExQiMnGBkaGxwWLR8Qb/2gAMAwEAAhEDEQA/AO4oQhCEIQhCF45wAJJgC5J5Jep/aDgXYinh2YhjqlUeTTdpJ2GrYOPIJc+2dtZ+HpUqNR9MF5NUtJEs0kQYjUCTttsuX5LwIwPp1DWc6HNcPCa8uBBnSXtEMdadU27wYtay2dR4U9Lu5fSgK9UbL8EKTIDnPkyXPOpzjtJPuAHuAUlVKEIQhCEIQhCEIQhCEIQhCEKjqcbYNri04hgLZB3i35og/Fa+Nq//AFjTa8sdVtI30z5viLeq5t/DLPbqfFv0iErk1GFHf0Z3G/AX9dwks0+PHf0ZCb8ApfHXFtLGVKQokmlSJJcbNeXWNvZAHMc+yvHtOwAgRF427Rsk3FcLG+lzXTY6hpMfqG/wC1YrMMTSaG1H1GtAgG0QNgXjn7zJT/pIOojGyLlbYuw7Ym/Ct/ktGJqETKOnG8X9D900Z3xni8PLGvYQ5nllsuZAg6YiT0JlY8I8c4kPcyofGYG6peTrBkCA7pE7hJDsSCSSSST73E7RG5O3yTVk+A8JlxD3Xd26D0/detdzYtLgDG0g5XcH4cn9JXV5TIuH2PfPH7K6rluZsrs1MnoQdwehUh9SFz7Ks1dQcXNuDAc07GPoe6ZX5sKjQ5ux+UWI9CsXT57ZbKPvDlKQZrZTKPvDlWhxgW2lVlL1PEXVnh8YFprRVohaaVaVuQhCh5tmQoUy83OzR1KmJU41edVITaHGO9rpKdnMeO7I3lKTcxwYHPbyl/F4t1V5e8yT8uw6BaVoxmLFNheeXLqTsEs/xDiCHf8AkdQgFsgsnYiZ1QLwYk9NlysLSZuph2TC26O5J7fO65WPBkzbewX4pra+SRe3b6dVX5pi3Mezmw6tQiZHP5Sk2sDSl7JmQZ1O1TP4iSYPr6p4qgVPCcLtJn0cw/uFrZtKbostnrFPaQ7s/ifIKeyQRp+dvpfaaQfx5pasJjGeK6m1jWwJBAAn4BWKraeWim9jmzALtRPIFtvQQo+O4jAtRAf+YnyekXd6QO6TkQGzc7G6a0uBaL+IJBJs7XV89qXyxWycrRDBIr77g33XyrpWOUnyO/Wf6W7fJJ2XcQuLgK2gA21AFsHlILnWO2/MJzyzDljL7uJce0xA9Gho9E5A0uVAlludtbfW/wDCntPhZ40kjIK2/KmByzbWK1LJjZXQroVcZfiFcMKp8vw6uGBCFkq/OsoFdkTDm3af7HsVYIVeTG3KwseLBXjJjblaWOFgrk3FnDuJFAkUHHwnB7oLSC1s6iL3tJ9EgZrxKGOYKjXHyACA0Q1thIG5PVd646r6MBX/ADN0+jyGn5EhcYwP2YYjM6viNcKVBoDTUeJ1EE6hTaLuIm8wJtO8P6ZiZAik4+x217kWN/wFMTCImEtxntVRk+d06rya1N/gggC0sJ3Aef8AETPuF3WlxFTkhzgAPZFQ/VgUrLuG24JhwwOvQXBzi2NZO5LZMWtEnZRMVw1TcRoc6l1DYj0BB0nuPguSmT4eoS3eul4A2BFHjw7LXNSZMeVnd6x1CtrH9Ki4u4kL8NVZSpvMgB748jGuMXmDJ225qBlBJoUoBcdDYAEkmNgOZ7J4ZlVIUjS0/wDG4EOE3INiSdyY5qBleQCjjRSotJp0XTczpbE3PPeBz+q3v+Ylx2DOMLaA3Fnc91+PgFraJlxVkGMUB39qrOH2CriKYLC4agXAtOwNyQRYAxvHRdLRSwoBJDQC67iAAXHq4jc9yptDBStCXKMpwcRVLVyZC82VEYyVZYPBSpFDLlY0aMJNVooUYC3IQhCEIQhC04zBtq03U6g1MeCHA9Cq/hzIhhKHghxeA57gSIMOdN45hWxSzxFxzRwrtB1VKg3a3+WfaJsPcrcbMmU9DBakNLjQSdn+fMbiq7XB0tqOFgIMd1Kw9dpwLq7mxe03MBwby2kkjn17JRzTGfeMQ+oG6TVfIbMwT3XUaeQNOH+77N0aJ9PxX5zdErQ4EankHqfzZur5ryUu/S4rHFxG7ufnzSQq3ELRHhgl0iJEDfn1T03DjUYAEm9t+UnqYXMWN+74iKjdXhVPMBz0u/0ujcOZ7SxJhhIcLlrvxR16EK7Jo2HTsY9XBLTuSd/h5pW44GOGysV0e1XuFwKsKWHAWdBtltSi9LwNXqEIQhCEIQhCEIQvClvMOBMNVqOqOY4uedTvO4X902TKhemvczdppSCRwqDL+EqFG7KTQep8zviZKuadABbkKCb5UJezTgvDV3l76Q1G5LSWknqYIkrzKODaGHqeJTaQ6CJLibGJsTHIJiQvXpH102aU2eFiwLJCF4UIQhCEIQhCEL/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55276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</a:pPr>
            <a:r>
              <a:rPr lang="en-US" sz="4400" dirty="0" smtClean="0">
                <a:latin typeface="Aargau-Poster" panose="00000700000000000000" pitchFamily="2" charset="0"/>
                <a:ea typeface="Aargau-Poster" panose="00000700000000000000" pitchFamily="2" charset="0"/>
              </a:rPr>
              <a:t>Mathematically Powerful?</a:t>
            </a:r>
            <a:r>
              <a:rPr lang="en-US" dirty="0">
                <a:latin typeface="Aargau-Poster" panose="00000700000000000000" pitchFamily="2" charset="0"/>
                <a:ea typeface="Aargau-Poster" panose="00000700000000000000" pitchFamily="2" charset="0"/>
              </a:rPr>
              <a:t/>
            </a:r>
            <a:br>
              <a:rPr lang="en-US" dirty="0">
                <a:latin typeface="Aargau-Poster" panose="00000700000000000000" pitchFamily="2" charset="0"/>
                <a:ea typeface="Aargau-Poster" panose="00000700000000000000" pitchFamily="2" charset="0"/>
              </a:rPr>
            </a:br>
            <a:r>
              <a:rPr lang="en-US" dirty="0" smtClean="0">
                <a:latin typeface="Aargau-Poster" panose="00000700000000000000" pitchFamily="2" charset="0"/>
                <a:ea typeface="Aargau-Poster" panose="00000700000000000000" pitchFamily="2" charset="0"/>
              </a:rPr>
              <a:t>What are we doing differently?</a:t>
            </a:r>
            <a:endParaRPr lang="en-US" dirty="0">
              <a:latin typeface="Aargau-Poster" panose="00000700000000000000" pitchFamily="2" charset="0"/>
              <a:ea typeface="Aargau-Poster" panose="000007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55276"/>
            <a:ext cx="9144000" cy="4202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encrypted-tbn1.gstatic.com/images?q=tbn:ANd9GcQ6gJqIOVmCam_IO7v8U5fa13I4F9VWN1S-AiOdWwNAsXUhXwak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143000"/>
            <a:ext cx="2438400" cy="3507646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2711654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5 PRACTICE RUBRIC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460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encrypted-tbn1.gstatic.com/images?q=tbn:ANd9GcQ6gJqIOVmCam_IO7v8U5fa13I4F9VWN1S-AiOdWwNAsXUhXwak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1537881" cy="2212246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057400" y="1524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5 PRACTICE RUBRIC 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2057400" y="1722060"/>
            <a:ext cx="624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kern="1200" dirty="0" smtClean="0">
                <a:solidFill>
                  <a:schemeClr val="tx1"/>
                </a:solidFill>
              </a:rPr>
              <a:t>In your groups:</a:t>
            </a:r>
          </a:p>
          <a:p>
            <a:pPr marL="285750" indent="-285750">
              <a:buFontTx/>
              <a:buChar char="-"/>
            </a:pPr>
            <a:r>
              <a:rPr lang="en-US" sz="3600" dirty="0" smtClean="0"/>
              <a:t>Describe what a</a:t>
            </a:r>
          </a:p>
          <a:p>
            <a:pPr marL="285750" indent="-285750"/>
            <a:r>
              <a:rPr lang="en-US" sz="3600" dirty="0" smtClean="0"/>
              <a:t>“0</a:t>
            </a:r>
            <a:r>
              <a:rPr lang="en-US" sz="3600" dirty="0"/>
              <a:t>” and “3” would </a:t>
            </a:r>
            <a:endParaRPr lang="en-US" sz="3600" dirty="0" smtClean="0"/>
          </a:p>
          <a:p>
            <a:pPr marL="285750" indent="-285750"/>
            <a:r>
              <a:rPr lang="en-US" sz="3600" dirty="0" smtClean="0"/>
              <a:t>look like </a:t>
            </a:r>
            <a:r>
              <a:rPr lang="en-US" sz="3600" dirty="0"/>
              <a:t>for the </a:t>
            </a:r>
            <a:endParaRPr lang="en-US" sz="3600" dirty="0" smtClean="0"/>
          </a:p>
          <a:p>
            <a:pPr marL="285750" indent="-285750"/>
            <a:r>
              <a:rPr lang="en-US" sz="3600" dirty="0" smtClean="0"/>
              <a:t>assigned Practice.</a:t>
            </a:r>
          </a:p>
          <a:p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8844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encrypted-tbn1.gstatic.com/images?q=tbn:ANd9GcQ6gJqIOVmCam_IO7v8U5fa13I4F9VWN1S-AiOdWwNAsXUhXwak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1537881" cy="2212246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057400" y="1524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5 PRACTICE RUBRIC 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2590800" y="1722060"/>
            <a:ext cx="571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kern="1200" dirty="0" smtClean="0">
                <a:solidFill>
                  <a:schemeClr val="tx1"/>
                </a:solidFill>
              </a:rPr>
              <a:t>In your groups:</a:t>
            </a:r>
            <a:endParaRPr lang="en-US" sz="4000" dirty="0" smtClean="0"/>
          </a:p>
          <a:p>
            <a:pPr marL="285750" indent="-285750">
              <a:buFontTx/>
              <a:buChar char="-"/>
            </a:pPr>
            <a:r>
              <a:rPr lang="en-US" sz="4000" dirty="0"/>
              <a:t>Compare with other groups with the </a:t>
            </a:r>
            <a:endParaRPr lang="en-US" sz="4000" dirty="0" smtClean="0"/>
          </a:p>
          <a:p>
            <a:pPr marL="285750" indent="-285750"/>
            <a:r>
              <a:rPr lang="en-US" sz="4000" dirty="0" smtClean="0"/>
              <a:t>  same </a:t>
            </a:r>
            <a:r>
              <a:rPr lang="en-US" sz="4000" dirty="0"/>
              <a:t>Practice.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88446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524000"/>
          </a:xfrm>
        </p:spPr>
        <p:txBody>
          <a:bodyPr>
            <a:normAutofit fontScale="90000"/>
            <a:scene3d>
              <a:camera prst="perspectiveRelaxedModerately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MATH CHALLENGE </a:t>
            </a:r>
            <a:endParaRPr lang="en-US" sz="8000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9526"/>
            <a:ext cx="9144000" cy="24479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87" y="2981325"/>
            <a:ext cx="8603226" cy="3333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387" y="0"/>
            <a:ext cx="8534400" cy="2337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3200" b="1" dirty="0">
                <a:solidFill>
                  <a:schemeClr val="bg1"/>
                </a:solidFill>
              </a:rPr>
              <a:t>Using the cross product worksheet from the non-example activity, how could you transform </a:t>
            </a:r>
            <a:r>
              <a:rPr lang="en-US" sz="3200" b="1" dirty="0" smtClean="0">
                <a:solidFill>
                  <a:schemeClr val="bg1"/>
                </a:solidFill>
              </a:rPr>
              <a:t>the lesson to Level 3 </a:t>
            </a:r>
            <a:r>
              <a:rPr lang="en-US" sz="3200" b="1" dirty="0">
                <a:solidFill>
                  <a:schemeClr val="bg1"/>
                </a:solidFill>
              </a:rPr>
              <a:t>in terms of the 5 </a:t>
            </a:r>
            <a:r>
              <a:rPr lang="en-US" sz="3200" b="1" dirty="0" smtClean="0">
                <a:solidFill>
                  <a:schemeClr val="bg1"/>
                </a:solidFill>
              </a:rPr>
              <a:t>Practices?</a:t>
            </a:r>
            <a:r>
              <a:rPr lang="en-US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034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B2B2B2"/>
      </a:lt1>
      <a:dk2>
        <a:srgbClr val="336699"/>
      </a:dk2>
      <a:lt2>
        <a:srgbClr val="808080"/>
      </a:lt2>
      <a:accent1>
        <a:srgbClr val="BBE0E3"/>
      </a:accent1>
      <a:accent2>
        <a:srgbClr val="333399"/>
      </a:accent2>
      <a:accent3>
        <a:srgbClr val="D5D5D5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6600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6">
        <a:dk1>
          <a:srgbClr val="808080"/>
        </a:dk1>
        <a:lt1>
          <a:srgbClr val="FFFFFF"/>
        </a:lt1>
        <a:dk2>
          <a:srgbClr val="B2B2B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6829</TotalTime>
  <Words>874</Words>
  <Application>Microsoft Office PowerPoint</Application>
  <PresentationFormat>On-screen Show (4:3)</PresentationFormat>
  <Paragraphs>220</Paragraphs>
  <Slides>33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Aargau-Poster</vt:lpstr>
      <vt:lpstr>Aharoni</vt:lpstr>
      <vt:lpstr>Arial</vt:lpstr>
      <vt:lpstr>Arial Black</vt:lpstr>
      <vt:lpstr>Britannic Bold</vt:lpstr>
      <vt:lpstr>Broadway</vt:lpstr>
      <vt:lpstr>Calibri</vt:lpstr>
      <vt:lpstr>Centrum</vt:lpstr>
      <vt:lpstr>Georgia</vt:lpstr>
      <vt:lpstr>Trebuchet MS</vt:lpstr>
      <vt:lpstr>Wingdings</vt:lpstr>
      <vt:lpstr>1_Office Theme</vt:lpstr>
      <vt:lpstr>Wood Type</vt:lpstr>
      <vt:lpstr>Default Design</vt:lpstr>
      <vt:lpstr>1_Default Design</vt:lpstr>
      <vt:lpstr>Office Theme</vt:lpstr>
      <vt:lpstr>Welcome to PRIME+</vt:lpstr>
      <vt:lpstr>PowerPoint Presentation</vt:lpstr>
      <vt:lpstr>PowerPoint Presentation</vt:lpstr>
      <vt:lpstr>PowerPoint Presentation</vt:lpstr>
      <vt:lpstr>Mathematically Powerful? What are we doing differently?</vt:lpstr>
      <vt:lpstr>PowerPoint Presentation</vt:lpstr>
      <vt:lpstr>PowerPoint Presentation</vt:lpstr>
      <vt:lpstr>PowerPoint Presentation</vt:lpstr>
      <vt:lpstr>MATH CHALLENGE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on Principles for Action</vt:lpstr>
      <vt:lpstr>PowerPoint Presentation</vt:lpstr>
      <vt:lpstr>Logistics for Day 5</vt:lpstr>
      <vt:lpstr>Keep In Mind</vt:lpstr>
      <vt:lpstr>PowerPoint Presentation</vt:lpstr>
      <vt:lpstr>Math Challenge…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Proportional Reasoning</vt:lpstr>
      <vt:lpstr>PowerPoint Presentation</vt:lpstr>
      <vt:lpstr>Give me a &lt;br&gt;</vt:lpstr>
      <vt:lpstr>Selecting Your Team</vt:lpstr>
      <vt:lpstr>PowerPoint Presentation</vt:lpstr>
      <vt:lpstr> Evaluations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PRIME+</dc:title>
  <dc:creator>Crockett</dc:creator>
  <cp:lastModifiedBy>Chelsea Ridge</cp:lastModifiedBy>
  <cp:revision>136</cp:revision>
  <dcterms:created xsi:type="dcterms:W3CDTF">2013-05-23T14:21:49Z</dcterms:created>
  <dcterms:modified xsi:type="dcterms:W3CDTF">2015-01-13T15:47:24Z</dcterms:modified>
</cp:coreProperties>
</file>