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Berkeley" charset="1" panose="00000000000000000000"/>
      <p:regular r:id="rId10"/>
    </p:embeddedFont>
    <p:embeddedFont>
      <p:font typeface="Gotham" charset="1" panose="0000000000000000000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slides/slide1.xml" Type="http://schemas.openxmlformats.org/officeDocument/2006/relationships/slide"/><Relationship Id="rId13" Target="slides/slide2.xml" Type="http://schemas.openxmlformats.org/officeDocument/2006/relationships/slide"/><Relationship Id="rId14" Target="slides/slide3.xml" Type="http://schemas.openxmlformats.org/officeDocument/2006/relationships/slide"/><Relationship Id="rId15" Target="slides/slide4.xml" Type="http://schemas.openxmlformats.org/officeDocument/2006/relationships/slide"/><Relationship Id="rId16" Target="slides/slide5.xml" Type="http://schemas.openxmlformats.org/officeDocument/2006/relationships/slide"/><Relationship Id="rId17" Target="slides/slide6.xml" Type="http://schemas.openxmlformats.org/officeDocument/2006/relationships/slide"/><Relationship Id="rId18" Target="slides/slide7.xml" Type="http://schemas.openxmlformats.org/officeDocument/2006/relationships/slide"/><Relationship Id="rId19" Target="slides/slide8.xml" Type="http://schemas.openxmlformats.org/officeDocument/2006/relationships/slide"/><Relationship Id="rId2" Target="presProps.xml" Type="http://schemas.openxmlformats.org/officeDocument/2006/relationships/presProps"/><Relationship Id="rId20" Target="slides/slide9.xml" Type="http://schemas.openxmlformats.org/officeDocument/2006/relationships/slide"/><Relationship Id="rId21" Target="slides/slide10.xml" Type="http://schemas.openxmlformats.org/officeDocument/2006/relationships/slide"/><Relationship Id="rId22" Target="slides/slide11.xml" Type="http://schemas.openxmlformats.org/officeDocument/2006/relationships/slide"/><Relationship Id="rId23" Target="slides/slide12.xml" Type="http://schemas.openxmlformats.org/officeDocument/2006/relationships/slide"/><Relationship Id="rId24" Target="slides/slide13.xml" Type="http://schemas.openxmlformats.org/officeDocument/2006/relationships/slide"/><Relationship Id="rId25" Target="slides/slide14.xml" Type="http://schemas.openxmlformats.org/officeDocument/2006/relationships/slide"/><Relationship Id="rId26" Target="slides/slide15.xml" Type="http://schemas.openxmlformats.org/officeDocument/2006/relationships/slide"/><Relationship Id="rId27" Target="slides/slide16.xml" Type="http://schemas.openxmlformats.org/officeDocument/2006/relationships/slide"/><Relationship Id="rId28" Target="slides/slide17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2.png" Type="http://schemas.openxmlformats.org/officeDocument/2006/relationships/image"/><Relationship Id="rId4" Target="../media/image13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4.png" Type="http://schemas.openxmlformats.org/officeDocument/2006/relationships/image"/><Relationship Id="rId4" Target="../media/image15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6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7.png" Type="http://schemas.openxmlformats.org/officeDocument/2006/relationships/image"/><Relationship Id="rId4" Target="../media/image1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5066" r="0" b="-65066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0" y="2526982"/>
            <a:ext cx="18288000" cy="50520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439"/>
              </a:lnSpc>
            </a:pPr>
            <a:r>
              <a:rPr lang="en-US" sz="9600">
                <a:solidFill>
                  <a:srgbClr val="FFFFFF"/>
                </a:solidFill>
                <a:latin typeface="Gotham"/>
              </a:rPr>
              <a:t>THERE AREN’T ENOUGH LEADERS IN YOUR ORGANIZATION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089127" y="9163050"/>
            <a:ext cx="10109746" cy="821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FFFFFF"/>
                </a:solidFill>
                <a:latin typeface="Gotham"/>
              </a:rPr>
              <a:t>JEREMY PAUL &amp; ALICEN FIMPLE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5066" r="0" b="-6506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781988" y="3903828"/>
            <a:ext cx="6724023" cy="1896076"/>
            <a:chOff x="0" y="0"/>
            <a:chExt cx="8965364" cy="2528101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0"/>
              <a:ext cx="8965364" cy="2528101"/>
              <a:chOff x="0" y="0"/>
              <a:chExt cx="1770936" cy="499378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1770936" cy="499378"/>
              </a:xfrm>
              <a:custGeom>
                <a:avLst/>
                <a:gdLst/>
                <a:ahLst/>
                <a:cxnLst/>
                <a:rect r="r" b="b" t="t" l="l"/>
                <a:pathLst>
                  <a:path h="499378" w="1770936">
                    <a:moveTo>
                      <a:pt x="58720" y="0"/>
                    </a:moveTo>
                    <a:lnTo>
                      <a:pt x="1712216" y="0"/>
                    </a:lnTo>
                    <a:cubicBezTo>
                      <a:pt x="1727789" y="0"/>
                      <a:pt x="1742725" y="6187"/>
                      <a:pt x="1753737" y="17199"/>
                    </a:cubicBezTo>
                    <a:cubicBezTo>
                      <a:pt x="1764749" y="28211"/>
                      <a:pt x="1770936" y="43147"/>
                      <a:pt x="1770936" y="58720"/>
                    </a:cubicBezTo>
                    <a:lnTo>
                      <a:pt x="1770936" y="440658"/>
                    </a:lnTo>
                    <a:cubicBezTo>
                      <a:pt x="1770936" y="456231"/>
                      <a:pt x="1764749" y="471167"/>
                      <a:pt x="1753737" y="482179"/>
                    </a:cubicBezTo>
                    <a:cubicBezTo>
                      <a:pt x="1742725" y="493191"/>
                      <a:pt x="1727789" y="499378"/>
                      <a:pt x="1712216" y="499378"/>
                    </a:cubicBezTo>
                    <a:lnTo>
                      <a:pt x="58720" y="499378"/>
                    </a:lnTo>
                    <a:cubicBezTo>
                      <a:pt x="43147" y="499378"/>
                      <a:pt x="28211" y="493191"/>
                      <a:pt x="17199" y="482179"/>
                    </a:cubicBezTo>
                    <a:cubicBezTo>
                      <a:pt x="6187" y="471167"/>
                      <a:pt x="0" y="456231"/>
                      <a:pt x="0" y="440658"/>
                    </a:cubicBezTo>
                    <a:lnTo>
                      <a:pt x="0" y="58720"/>
                    </a:lnTo>
                    <a:cubicBezTo>
                      <a:pt x="0" y="43147"/>
                      <a:pt x="6187" y="28211"/>
                      <a:pt x="17199" y="17199"/>
                    </a:cubicBezTo>
                    <a:cubicBezTo>
                      <a:pt x="28211" y="6187"/>
                      <a:pt x="43147" y="0"/>
                      <a:pt x="587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38100"/>
                <a:ext cx="1770936" cy="53747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7" id="7"/>
            <p:cNvSpPr txBox="true"/>
            <p:nvPr/>
          </p:nvSpPr>
          <p:spPr>
            <a:xfrm rot="0">
              <a:off x="290358" y="119781"/>
              <a:ext cx="8384647" cy="21932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19"/>
                </a:lnSpc>
              </a:pPr>
              <a:r>
                <a:rPr lang="en-US" sz="4800">
                  <a:solidFill>
                    <a:srgbClr val="0054AB"/>
                  </a:solidFill>
                  <a:latin typeface="Gotham"/>
                </a:rPr>
                <a:t>Leading With Your Strengths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28700" y="7233049"/>
            <a:ext cx="7444846" cy="1896076"/>
            <a:chOff x="0" y="0"/>
            <a:chExt cx="9926461" cy="2528101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0"/>
              <a:ext cx="9926461" cy="2528101"/>
              <a:chOff x="0" y="0"/>
              <a:chExt cx="1960782" cy="499378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1960782" cy="499378"/>
              </a:xfrm>
              <a:custGeom>
                <a:avLst/>
                <a:gdLst/>
                <a:ahLst/>
                <a:cxnLst/>
                <a:rect r="r" b="b" t="t" l="l"/>
                <a:pathLst>
                  <a:path h="499378" w="1960782">
                    <a:moveTo>
                      <a:pt x="53035" y="0"/>
                    </a:moveTo>
                    <a:lnTo>
                      <a:pt x="1907747" y="0"/>
                    </a:lnTo>
                    <a:cubicBezTo>
                      <a:pt x="1921813" y="0"/>
                      <a:pt x="1935303" y="5588"/>
                      <a:pt x="1945249" y="15534"/>
                    </a:cubicBezTo>
                    <a:cubicBezTo>
                      <a:pt x="1955195" y="25480"/>
                      <a:pt x="1960782" y="38969"/>
                      <a:pt x="1960782" y="53035"/>
                    </a:cubicBezTo>
                    <a:lnTo>
                      <a:pt x="1960782" y="446343"/>
                    </a:lnTo>
                    <a:cubicBezTo>
                      <a:pt x="1960782" y="460409"/>
                      <a:pt x="1955195" y="473898"/>
                      <a:pt x="1945249" y="483844"/>
                    </a:cubicBezTo>
                    <a:cubicBezTo>
                      <a:pt x="1935303" y="493790"/>
                      <a:pt x="1921813" y="499378"/>
                      <a:pt x="1907747" y="499378"/>
                    </a:cubicBezTo>
                    <a:lnTo>
                      <a:pt x="53035" y="499378"/>
                    </a:lnTo>
                    <a:cubicBezTo>
                      <a:pt x="38969" y="499378"/>
                      <a:pt x="25480" y="493790"/>
                      <a:pt x="15534" y="483844"/>
                    </a:cubicBezTo>
                    <a:cubicBezTo>
                      <a:pt x="5588" y="473898"/>
                      <a:pt x="0" y="460409"/>
                      <a:pt x="0" y="446343"/>
                    </a:cubicBezTo>
                    <a:lnTo>
                      <a:pt x="0" y="53035"/>
                    </a:lnTo>
                    <a:cubicBezTo>
                      <a:pt x="0" y="38969"/>
                      <a:pt x="5588" y="25480"/>
                      <a:pt x="15534" y="15534"/>
                    </a:cubicBezTo>
                    <a:cubicBezTo>
                      <a:pt x="25480" y="5588"/>
                      <a:pt x="38969" y="0"/>
                      <a:pt x="5303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38100"/>
                <a:ext cx="1960782" cy="53747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12" id="12"/>
            <p:cNvSpPr txBox="true"/>
            <p:nvPr/>
          </p:nvSpPr>
          <p:spPr>
            <a:xfrm rot="0">
              <a:off x="321485" y="119781"/>
              <a:ext cx="9283491" cy="21932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19"/>
                </a:lnSpc>
              </a:pPr>
              <a:r>
                <a:rPr lang="en-US" sz="4800">
                  <a:solidFill>
                    <a:srgbClr val="0054AB"/>
                  </a:solidFill>
                  <a:latin typeface="Gotham"/>
                </a:rPr>
                <a:t>Discovering Your True Colors in Leadership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0535277" y="7233049"/>
            <a:ext cx="6724023" cy="1896076"/>
            <a:chOff x="0" y="0"/>
            <a:chExt cx="8965364" cy="2528101"/>
          </a:xfrm>
        </p:grpSpPr>
        <p:grpSp>
          <p:nvGrpSpPr>
            <p:cNvPr name="Group 14" id="14"/>
            <p:cNvGrpSpPr/>
            <p:nvPr/>
          </p:nvGrpSpPr>
          <p:grpSpPr>
            <a:xfrm rot="0">
              <a:off x="0" y="0"/>
              <a:ext cx="8965364" cy="2528101"/>
              <a:chOff x="0" y="0"/>
              <a:chExt cx="1770936" cy="499378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1770936" cy="499378"/>
              </a:xfrm>
              <a:custGeom>
                <a:avLst/>
                <a:gdLst/>
                <a:ahLst/>
                <a:cxnLst/>
                <a:rect r="r" b="b" t="t" l="l"/>
                <a:pathLst>
                  <a:path h="499378" w="1770936">
                    <a:moveTo>
                      <a:pt x="58720" y="0"/>
                    </a:moveTo>
                    <a:lnTo>
                      <a:pt x="1712216" y="0"/>
                    </a:lnTo>
                    <a:cubicBezTo>
                      <a:pt x="1727789" y="0"/>
                      <a:pt x="1742725" y="6187"/>
                      <a:pt x="1753737" y="17199"/>
                    </a:cubicBezTo>
                    <a:cubicBezTo>
                      <a:pt x="1764749" y="28211"/>
                      <a:pt x="1770936" y="43147"/>
                      <a:pt x="1770936" y="58720"/>
                    </a:cubicBezTo>
                    <a:lnTo>
                      <a:pt x="1770936" y="440658"/>
                    </a:lnTo>
                    <a:cubicBezTo>
                      <a:pt x="1770936" y="456231"/>
                      <a:pt x="1764749" y="471167"/>
                      <a:pt x="1753737" y="482179"/>
                    </a:cubicBezTo>
                    <a:cubicBezTo>
                      <a:pt x="1742725" y="493191"/>
                      <a:pt x="1727789" y="499378"/>
                      <a:pt x="1712216" y="499378"/>
                    </a:cubicBezTo>
                    <a:lnTo>
                      <a:pt x="58720" y="499378"/>
                    </a:lnTo>
                    <a:cubicBezTo>
                      <a:pt x="43147" y="499378"/>
                      <a:pt x="28211" y="493191"/>
                      <a:pt x="17199" y="482179"/>
                    </a:cubicBezTo>
                    <a:cubicBezTo>
                      <a:pt x="6187" y="471167"/>
                      <a:pt x="0" y="456231"/>
                      <a:pt x="0" y="440658"/>
                    </a:cubicBezTo>
                    <a:lnTo>
                      <a:pt x="0" y="58720"/>
                    </a:lnTo>
                    <a:cubicBezTo>
                      <a:pt x="0" y="43147"/>
                      <a:pt x="6187" y="28211"/>
                      <a:pt x="17199" y="17199"/>
                    </a:cubicBezTo>
                    <a:cubicBezTo>
                      <a:pt x="28211" y="6187"/>
                      <a:pt x="43147" y="0"/>
                      <a:pt x="587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0" y="-38100"/>
                <a:ext cx="1770936" cy="53747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17" id="17"/>
            <p:cNvSpPr txBox="true"/>
            <p:nvPr/>
          </p:nvSpPr>
          <p:spPr>
            <a:xfrm rot="0">
              <a:off x="290358" y="119781"/>
              <a:ext cx="8384647" cy="21932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19"/>
                </a:lnSpc>
              </a:pPr>
              <a:r>
                <a:rPr lang="en-US" sz="4800">
                  <a:solidFill>
                    <a:srgbClr val="0054AB"/>
                  </a:solidFill>
                  <a:latin typeface="Gotham"/>
                </a:rPr>
                <a:t>Crafting Your Leadership Mission</a:t>
              </a: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869591" y="473850"/>
            <a:ext cx="16548819" cy="2752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0800"/>
              </a:lnSpc>
              <a:spcBef>
                <a:spcPct val="0"/>
              </a:spcBef>
            </a:pPr>
            <a:r>
              <a:rPr lang="en-US" sz="9000" strike="noStrike" u="none">
                <a:solidFill>
                  <a:srgbClr val="FFFFFF"/>
                </a:solidFill>
                <a:latin typeface="Gotham"/>
              </a:rPr>
              <a:t>DEVELOPING YOUR LEADERSHIP TOOLBOX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5870543" y="5847529"/>
            <a:ext cx="6546914" cy="547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Gotham"/>
              </a:rPr>
              <a:t>February 26 from 4-5:30 p.m.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819952" y="9175956"/>
            <a:ext cx="5862342" cy="547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Gotham"/>
              </a:rPr>
              <a:t>March 11 from 4-5:30 p.m.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966117" y="9175956"/>
            <a:ext cx="5862342" cy="547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Gotham"/>
              </a:rPr>
              <a:t>March 18 from 4-5:30 p.m.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5066" r="0" b="-65066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206125" y="2851823"/>
            <a:ext cx="10686116" cy="38022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250"/>
              </a:lnSpc>
            </a:pPr>
            <a:r>
              <a:rPr lang="en-US" sz="10893">
                <a:solidFill>
                  <a:srgbClr val="FFFFFF"/>
                </a:solidFill>
                <a:latin typeface="Gotham"/>
              </a:rPr>
              <a:t>Leading With</a:t>
            </a:r>
          </a:p>
          <a:p>
            <a:pPr algn="ctr">
              <a:lnSpc>
                <a:spcPts val="15250"/>
              </a:lnSpc>
            </a:pPr>
            <a:r>
              <a:rPr lang="en-US" sz="10893">
                <a:solidFill>
                  <a:srgbClr val="FFFFFF"/>
                </a:solidFill>
                <a:latin typeface="Gotham"/>
              </a:rPr>
              <a:t>Your Strengths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9218797" y="6587406"/>
            <a:ext cx="6660772" cy="6382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68"/>
              </a:lnSpc>
            </a:pPr>
            <a:r>
              <a:rPr lang="en-US" sz="3763">
                <a:solidFill>
                  <a:srgbClr val="FFFFFF"/>
                </a:solidFill>
                <a:latin typeface="Gotham"/>
              </a:rPr>
              <a:t>Facilitated By: Jeremy Paul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983182" y="2761118"/>
            <a:ext cx="4764764" cy="4764764"/>
            <a:chOff x="0" y="0"/>
            <a:chExt cx="6353018" cy="635301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353018" cy="6353018"/>
            </a:xfrm>
            <a:custGeom>
              <a:avLst/>
              <a:gdLst/>
              <a:ahLst/>
              <a:cxnLst/>
              <a:rect r="r" b="b" t="t" l="l"/>
              <a:pathLst>
                <a:path h="6353018" w="6353018">
                  <a:moveTo>
                    <a:pt x="0" y="0"/>
                  </a:moveTo>
                  <a:lnTo>
                    <a:pt x="6353018" y="0"/>
                  </a:lnTo>
                  <a:lnTo>
                    <a:pt x="6353018" y="6353018"/>
                  </a:lnTo>
                  <a:lnTo>
                    <a:pt x="0" y="6353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5066" r="0" b="-65066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038965" y="3039203"/>
            <a:ext cx="10955121" cy="3347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439"/>
              </a:lnSpc>
            </a:pPr>
            <a:r>
              <a:rPr lang="en-US" sz="9600">
                <a:solidFill>
                  <a:srgbClr val="FFFFFF"/>
                </a:solidFill>
                <a:latin typeface="Gotham"/>
              </a:rPr>
              <a:t>Discovering Your True Colors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9249928" y="6587406"/>
            <a:ext cx="6533195" cy="6382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68"/>
              </a:lnSpc>
            </a:pPr>
            <a:r>
              <a:rPr lang="en-US" sz="3763">
                <a:solidFill>
                  <a:srgbClr val="FFFFFF"/>
                </a:solidFill>
                <a:latin typeface="Gotham"/>
              </a:rPr>
              <a:t>Facilitated By: Abby Sachs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983182" y="2761118"/>
            <a:ext cx="4764764" cy="4764764"/>
            <a:chOff x="0" y="0"/>
            <a:chExt cx="6353018" cy="635301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353018" cy="6353018"/>
            </a:xfrm>
            <a:custGeom>
              <a:avLst/>
              <a:gdLst/>
              <a:ahLst/>
              <a:cxnLst/>
              <a:rect r="r" b="b" t="t" l="l"/>
              <a:pathLst>
                <a:path h="6353018" w="6353018">
                  <a:moveTo>
                    <a:pt x="0" y="0"/>
                  </a:moveTo>
                  <a:lnTo>
                    <a:pt x="6353018" y="0"/>
                  </a:lnTo>
                  <a:lnTo>
                    <a:pt x="6353018" y="6353018"/>
                  </a:lnTo>
                  <a:lnTo>
                    <a:pt x="0" y="6353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5066" r="0" b="-65066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969169" y="3103790"/>
            <a:ext cx="11318831" cy="29559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 spc="118">
                <a:solidFill>
                  <a:srgbClr val="FFFFFF"/>
                </a:solidFill>
                <a:latin typeface="Gotham"/>
              </a:rPr>
              <a:t>Crafting Your Leadership Mission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9130481" y="6285093"/>
            <a:ext cx="6996207" cy="6382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68"/>
              </a:lnSpc>
            </a:pPr>
            <a:r>
              <a:rPr lang="en-US" sz="3763">
                <a:solidFill>
                  <a:srgbClr val="FFFFFF"/>
                </a:solidFill>
                <a:latin typeface="Gotham"/>
              </a:rPr>
              <a:t>Facilitated By: Alicen Fimple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983182" y="2761118"/>
            <a:ext cx="4764764" cy="4764764"/>
            <a:chOff x="0" y="0"/>
            <a:chExt cx="6353018" cy="635301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353018" cy="6353018"/>
            </a:xfrm>
            <a:custGeom>
              <a:avLst/>
              <a:gdLst/>
              <a:ahLst/>
              <a:cxnLst/>
              <a:rect r="r" b="b" t="t" l="l"/>
              <a:pathLst>
                <a:path h="6353018" w="6353018">
                  <a:moveTo>
                    <a:pt x="0" y="0"/>
                  </a:moveTo>
                  <a:lnTo>
                    <a:pt x="6353018" y="0"/>
                  </a:lnTo>
                  <a:lnTo>
                    <a:pt x="6353018" y="6353018"/>
                  </a:lnTo>
                  <a:lnTo>
                    <a:pt x="0" y="6353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5066" r="0" b="-65066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31954" y="2704513"/>
            <a:ext cx="17824092" cy="14772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1632"/>
              </a:lnSpc>
              <a:spcBef>
                <a:spcPct val="0"/>
              </a:spcBef>
            </a:pPr>
            <a:r>
              <a:rPr lang="en-US" sz="9693" strike="noStrike" u="none">
                <a:solidFill>
                  <a:srgbClr val="FFFFFF"/>
                </a:solidFill>
                <a:latin typeface="Gotham"/>
              </a:rPr>
              <a:t>2024 LEADERSHIP SUMMIT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211986" y="4411052"/>
            <a:ext cx="11864027" cy="3171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44"/>
              </a:lnSpc>
            </a:pPr>
            <a:r>
              <a:rPr lang="en-US" sz="6031">
                <a:solidFill>
                  <a:srgbClr val="FFFFFF"/>
                </a:solidFill>
                <a:latin typeface="Gotham"/>
              </a:rPr>
              <a:t>Friday, April 5</a:t>
            </a:r>
          </a:p>
          <a:p>
            <a:pPr algn="ctr">
              <a:lnSpc>
                <a:spcPts val="8444"/>
              </a:lnSpc>
            </a:pPr>
            <a:r>
              <a:rPr lang="en-US" sz="6031">
                <a:solidFill>
                  <a:srgbClr val="FFFFFF"/>
                </a:solidFill>
                <a:latin typeface="Gotham"/>
              </a:rPr>
              <a:t>12 - 6 p.m.</a:t>
            </a:r>
          </a:p>
          <a:p>
            <a:pPr algn="ctr">
              <a:lnSpc>
                <a:spcPts val="8444"/>
              </a:lnSpc>
            </a:pPr>
            <a:r>
              <a:rPr lang="en-US" sz="6031">
                <a:solidFill>
                  <a:srgbClr val="FFFFFF"/>
                </a:solidFill>
                <a:latin typeface="Gotham"/>
              </a:rPr>
              <a:t>Grand River Room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5066" r="0" b="-6506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013939" y="4874699"/>
            <a:ext cx="5245361" cy="5245361"/>
          </a:xfrm>
          <a:custGeom>
            <a:avLst/>
            <a:gdLst/>
            <a:ahLst/>
            <a:cxnLst/>
            <a:rect r="r" b="b" t="t" l="l"/>
            <a:pathLst>
              <a:path h="5245361" w="5245361">
                <a:moveTo>
                  <a:pt x="0" y="0"/>
                </a:moveTo>
                <a:lnTo>
                  <a:pt x="5245361" y="0"/>
                </a:lnTo>
                <a:lnTo>
                  <a:pt x="5245361" y="5245362"/>
                </a:lnTo>
                <a:lnTo>
                  <a:pt x="0" y="52453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29633" y="2073757"/>
            <a:ext cx="8746287" cy="3879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949959" indent="-474979" lvl="1">
              <a:lnSpc>
                <a:spcPts val="6159"/>
              </a:lnSpc>
              <a:buFont typeface="Arial"/>
              <a:buChar char="•"/>
            </a:pPr>
            <a:r>
              <a:rPr lang="en-US" sz="4399">
                <a:solidFill>
                  <a:srgbClr val="FFFFFF"/>
                </a:solidFill>
                <a:latin typeface="Gotham"/>
              </a:rPr>
              <a:t>Civic Engagement</a:t>
            </a:r>
          </a:p>
          <a:p>
            <a:pPr marL="949959" indent="-474979" lvl="1">
              <a:lnSpc>
                <a:spcPts val="6159"/>
              </a:lnSpc>
              <a:buFont typeface="Arial"/>
              <a:buChar char="•"/>
            </a:pPr>
            <a:r>
              <a:rPr lang="en-US" sz="4399">
                <a:solidFill>
                  <a:srgbClr val="FFFFFF"/>
                </a:solidFill>
                <a:latin typeface="Gotham"/>
              </a:rPr>
              <a:t>General Leadership</a:t>
            </a:r>
          </a:p>
          <a:p>
            <a:pPr marL="949959" indent="-474979" lvl="1">
              <a:lnSpc>
                <a:spcPts val="6159"/>
              </a:lnSpc>
              <a:buFont typeface="Arial"/>
              <a:buChar char="•"/>
            </a:pPr>
            <a:r>
              <a:rPr lang="en-US" sz="4399">
                <a:solidFill>
                  <a:srgbClr val="FFFFFF"/>
                </a:solidFill>
                <a:latin typeface="Gotham"/>
              </a:rPr>
              <a:t>Personal Development</a:t>
            </a:r>
          </a:p>
          <a:p>
            <a:pPr marL="949959" indent="-474979" lvl="1">
              <a:lnSpc>
                <a:spcPts val="6159"/>
              </a:lnSpc>
              <a:buFont typeface="Arial"/>
              <a:buChar char="•"/>
            </a:pPr>
            <a:r>
              <a:rPr lang="en-US" sz="4399">
                <a:solidFill>
                  <a:srgbClr val="FFFFFF"/>
                </a:solidFill>
                <a:latin typeface="Gotham"/>
              </a:rPr>
              <a:t>Professional Development</a:t>
            </a:r>
          </a:p>
          <a:p>
            <a:pPr marL="949959" indent="-474979" lvl="1">
              <a:lnSpc>
                <a:spcPts val="6159"/>
              </a:lnSpc>
              <a:buFont typeface="Arial"/>
              <a:buChar char="•"/>
            </a:pPr>
            <a:r>
              <a:rPr lang="en-US" sz="4399">
                <a:solidFill>
                  <a:srgbClr val="FFFFFF"/>
                </a:solidFill>
                <a:latin typeface="Gotham"/>
              </a:rPr>
              <a:t>Social Justice</a:t>
            </a:r>
          </a:p>
          <a:p>
            <a:pPr marL="949959" indent="-474979" lvl="1">
              <a:lnSpc>
                <a:spcPts val="6159"/>
              </a:lnSpc>
              <a:buFont typeface="Arial"/>
              <a:buChar char="•"/>
            </a:pPr>
            <a:r>
              <a:rPr lang="en-US" sz="4399">
                <a:solidFill>
                  <a:srgbClr val="FFFFFF"/>
                </a:solidFill>
                <a:latin typeface="Gotham"/>
              </a:rPr>
              <a:t>Student Organizations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914400"/>
            <a:ext cx="9609036" cy="1019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399"/>
              </a:lnSpc>
            </a:pPr>
            <a:r>
              <a:rPr lang="en-US" sz="5999">
                <a:solidFill>
                  <a:srgbClr val="FFFFFF"/>
                </a:solidFill>
                <a:latin typeface="Gotham"/>
              </a:rPr>
              <a:t>Focus of Content Areas: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2544295" y="2667936"/>
            <a:ext cx="4184649" cy="2076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>
                <a:solidFill>
                  <a:srgbClr val="FFFFFF"/>
                </a:solidFill>
                <a:latin typeface="Gotham"/>
              </a:rPr>
              <a:t>REGISTER</a:t>
            </a:r>
          </a:p>
          <a:p>
            <a:pPr algn="ctr">
              <a:lnSpc>
                <a:spcPts val="8399"/>
              </a:lnSpc>
            </a:pPr>
            <a:r>
              <a:rPr lang="en-US" sz="5999">
                <a:solidFill>
                  <a:srgbClr val="FFFFFF"/>
                </a:solidFill>
                <a:latin typeface="Gotham"/>
              </a:rPr>
              <a:t>NOW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5066" r="0" b="-65066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26131" y="2526983"/>
            <a:ext cx="17835739" cy="50520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439"/>
              </a:lnSpc>
            </a:pPr>
            <a:r>
              <a:rPr lang="en-US" sz="9600">
                <a:solidFill>
                  <a:srgbClr val="FFFFFF"/>
                </a:solidFill>
                <a:latin typeface="Gotham"/>
              </a:rPr>
              <a:t>What Leadership Development programming would you like to see?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5066" r="0" b="-65066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26131" y="279953"/>
            <a:ext cx="17835739" cy="2066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0"/>
              </a:lnSpc>
            </a:pPr>
            <a:r>
              <a:rPr lang="en-US" sz="12000">
                <a:solidFill>
                  <a:srgbClr val="FFFFFF"/>
                </a:solidFill>
                <a:latin typeface="Gotham"/>
              </a:rPr>
              <a:t>THANK YOU!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7648488" y="2709488"/>
            <a:ext cx="10279819" cy="2066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0"/>
              </a:lnSpc>
            </a:pPr>
            <a:r>
              <a:rPr lang="en-US" sz="12000">
                <a:solidFill>
                  <a:srgbClr val="FFFFFF"/>
                </a:solidFill>
                <a:latin typeface="Gotham"/>
              </a:rPr>
              <a:t>Questions?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028700" y="2947613"/>
            <a:ext cx="5886763" cy="5886763"/>
            <a:chOff x="0" y="0"/>
            <a:chExt cx="7849018" cy="784901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7849018" cy="7849018"/>
            </a:xfrm>
            <a:custGeom>
              <a:avLst/>
              <a:gdLst/>
              <a:ahLst/>
              <a:cxnLst/>
              <a:rect r="r" b="b" t="t" l="l"/>
              <a:pathLst>
                <a:path h="7849018" w="7849018">
                  <a:moveTo>
                    <a:pt x="0" y="0"/>
                  </a:moveTo>
                  <a:lnTo>
                    <a:pt x="7849018" y="0"/>
                  </a:lnTo>
                  <a:lnTo>
                    <a:pt x="7849018" y="7849018"/>
                  </a:lnTo>
                  <a:lnTo>
                    <a:pt x="0" y="7849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7773863" y="5710020"/>
            <a:ext cx="10029070" cy="31527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600"/>
              </a:lnSpc>
            </a:pPr>
            <a:r>
              <a:rPr lang="en-US" sz="9000">
                <a:solidFill>
                  <a:srgbClr val="FFFFFF"/>
                </a:solidFill>
                <a:latin typeface="Gotham"/>
              </a:rPr>
              <a:t>Please complete this survey!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5066" r="0" b="-6506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644806" y="2927121"/>
            <a:ext cx="11039819" cy="7359879"/>
          </a:xfrm>
          <a:custGeom>
            <a:avLst/>
            <a:gdLst/>
            <a:ahLst/>
            <a:cxnLst/>
            <a:rect r="r" b="b" t="t" l="l"/>
            <a:pathLst>
              <a:path h="7359879" w="11039819">
                <a:moveTo>
                  <a:pt x="0" y="0"/>
                </a:moveTo>
                <a:lnTo>
                  <a:pt x="11039819" y="0"/>
                </a:lnTo>
                <a:lnTo>
                  <a:pt x="11039819" y="7359879"/>
                </a:lnTo>
                <a:lnTo>
                  <a:pt x="0" y="73598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053472" y="2927121"/>
            <a:ext cx="11858292" cy="7905528"/>
          </a:xfrm>
          <a:custGeom>
            <a:avLst/>
            <a:gdLst/>
            <a:ahLst/>
            <a:cxnLst/>
            <a:rect r="r" b="b" t="t" l="l"/>
            <a:pathLst>
              <a:path h="7905528" w="11858292">
                <a:moveTo>
                  <a:pt x="0" y="0"/>
                </a:moveTo>
                <a:lnTo>
                  <a:pt x="11858292" y="0"/>
                </a:lnTo>
                <a:lnTo>
                  <a:pt x="11858292" y="7905527"/>
                </a:lnTo>
                <a:lnTo>
                  <a:pt x="0" y="79055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0" y="237883"/>
            <a:ext cx="18288000" cy="3347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439"/>
              </a:lnSpc>
            </a:pPr>
            <a:r>
              <a:rPr lang="en-US" sz="9600">
                <a:solidFill>
                  <a:srgbClr val="FFFFFF"/>
                </a:solidFill>
                <a:latin typeface="Gotham"/>
              </a:rPr>
              <a:t>LEADERSHIP DEVELOPMENT STAFF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89103" y="8387715"/>
            <a:ext cx="7808119" cy="1899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Gotham"/>
              </a:rPr>
              <a:t>Jeremy Paul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Gotham"/>
              </a:rPr>
              <a:t>Assistant Director of Student Life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Gotham"/>
              </a:rPr>
              <a:t>He/Him/His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1354611" y="8387715"/>
            <a:ext cx="5256014" cy="1899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Gotham"/>
              </a:rPr>
              <a:t>Alicen Fimple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Gotham"/>
              </a:rPr>
              <a:t>Student Life Specialist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Gotham"/>
              </a:rPr>
              <a:t>She/Her/Hers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5066" r="0" b="-6506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6291" y="8844530"/>
            <a:ext cx="5395213" cy="1442470"/>
          </a:xfrm>
          <a:custGeom>
            <a:avLst/>
            <a:gdLst/>
            <a:ahLst/>
            <a:cxnLst/>
            <a:rect r="r" b="b" t="t" l="l"/>
            <a:pathLst>
              <a:path h="1442470" w="5395213">
                <a:moveTo>
                  <a:pt x="0" y="0"/>
                </a:moveTo>
                <a:lnTo>
                  <a:pt x="5395213" y="0"/>
                </a:lnTo>
                <a:lnTo>
                  <a:pt x="5395213" y="1442470"/>
                </a:lnTo>
                <a:lnTo>
                  <a:pt x="0" y="144247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796430" y="4231957"/>
            <a:ext cx="14695140" cy="1642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439"/>
              </a:lnSpc>
            </a:pPr>
            <a:r>
              <a:rPr lang="en-US" sz="9600">
                <a:solidFill>
                  <a:srgbClr val="FFFFFF"/>
                </a:solidFill>
                <a:latin typeface="Gotham"/>
              </a:rPr>
              <a:t>WHAT IS LEADERSHIP?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5066" r="0" b="-6506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498065" y="3215481"/>
            <a:ext cx="7291870" cy="4530074"/>
          </a:xfrm>
          <a:custGeom>
            <a:avLst/>
            <a:gdLst/>
            <a:ahLst/>
            <a:cxnLst/>
            <a:rect r="r" b="b" t="t" l="l"/>
            <a:pathLst>
              <a:path h="4530074" w="7291870">
                <a:moveTo>
                  <a:pt x="0" y="0"/>
                </a:moveTo>
                <a:lnTo>
                  <a:pt x="7291870" y="0"/>
                </a:lnTo>
                <a:lnTo>
                  <a:pt x="7291870" y="4530074"/>
                </a:lnTo>
                <a:lnTo>
                  <a:pt x="0" y="45300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2167576">
            <a:off x="9784786" y="7756124"/>
            <a:ext cx="3044311" cy="860018"/>
          </a:xfrm>
          <a:custGeom>
            <a:avLst/>
            <a:gdLst/>
            <a:ahLst/>
            <a:cxnLst/>
            <a:rect r="r" b="b" t="t" l="l"/>
            <a:pathLst>
              <a:path h="860018" w="3044311">
                <a:moveTo>
                  <a:pt x="0" y="0"/>
                </a:moveTo>
                <a:lnTo>
                  <a:pt x="3044311" y="0"/>
                </a:lnTo>
                <a:lnTo>
                  <a:pt x="3044311" y="860018"/>
                </a:lnTo>
                <a:lnTo>
                  <a:pt x="0" y="8600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03946" y="197169"/>
            <a:ext cx="4764143" cy="22571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25"/>
              </a:lnSpc>
            </a:pPr>
            <a:r>
              <a:rPr lang="en-US" sz="6517">
                <a:solidFill>
                  <a:srgbClr val="FFFFFF"/>
                </a:solidFill>
                <a:latin typeface="Gotham"/>
              </a:rPr>
              <a:t>STRONGLY</a:t>
            </a:r>
          </a:p>
          <a:p>
            <a:pPr algn="ctr">
              <a:lnSpc>
                <a:spcPts val="9125"/>
              </a:lnSpc>
            </a:pPr>
            <a:r>
              <a:rPr lang="en-US" sz="6517">
                <a:solidFill>
                  <a:srgbClr val="FFFFFF"/>
                </a:solidFill>
                <a:latin typeface="Gotham"/>
              </a:rPr>
              <a:t>AGREE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-3196141">
            <a:off x="12765172" y="2997688"/>
            <a:ext cx="3044311" cy="860018"/>
          </a:xfrm>
          <a:custGeom>
            <a:avLst/>
            <a:gdLst/>
            <a:ahLst/>
            <a:cxnLst/>
            <a:rect r="r" b="b" t="t" l="l"/>
            <a:pathLst>
              <a:path h="860018" w="3044311">
                <a:moveTo>
                  <a:pt x="0" y="0"/>
                </a:moveTo>
                <a:lnTo>
                  <a:pt x="3044311" y="0"/>
                </a:lnTo>
                <a:lnTo>
                  <a:pt x="3044311" y="860017"/>
                </a:lnTo>
                <a:lnTo>
                  <a:pt x="0" y="8600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8224557">
            <a:off x="5053391" y="1312920"/>
            <a:ext cx="3044311" cy="860018"/>
          </a:xfrm>
          <a:custGeom>
            <a:avLst/>
            <a:gdLst/>
            <a:ahLst/>
            <a:cxnLst/>
            <a:rect r="r" b="b" t="t" l="l"/>
            <a:pathLst>
              <a:path h="860018" w="3044311">
                <a:moveTo>
                  <a:pt x="0" y="0"/>
                </a:moveTo>
                <a:lnTo>
                  <a:pt x="3044311" y="0"/>
                </a:lnTo>
                <a:lnTo>
                  <a:pt x="3044311" y="860018"/>
                </a:lnTo>
                <a:lnTo>
                  <a:pt x="0" y="8600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6483399">
            <a:off x="3095275" y="5735072"/>
            <a:ext cx="3044311" cy="860018"/>
          </a:xfrm>
          <a:custGeom>
            <a:avLst/>
            <a:gdLst/>
            <a:ahLst/>
            <a:cxnLst/>
            <a:rect r="r" b="b" t="t" l="l"/>
            <a:pathLst>
              <a:path h="860018" w="3044311">
                <a:moveTo>
                  <a:pt x="0" y="0"/>
                </a:moveTo>
                <a:lnTo>
                  <a:pt x="3044311" y="0"/>
                </a:lnTo>
                <a:lnTo>
                  <a:pt x="3044311" y="860018"/>
                </a:lnTo>
                <a:lnTo>
                  <a:pt x="0" y="8600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3754587" y="630479"/>
            <a:ext cx="2995323" cy="11124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25"/>
              </a:lnSpc>
            </a:pPr>
            <a:r>
              <a:rPr lang="en-US" sz="6517">
                <a:solidFill>
                  <a:srgbClr val="FFFFFF"/>
                </a:solidFill>
                <a:latin typeface="Gotham"/>
              </a:rPr>
              <a:t>AGREE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03946" y="7812115"/>
            <a:ext cx="4764143" cy="22571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25"/>
              </a:lnSpc>
            </a:pPr>
            <a:r>
              <a:rPr lang="en-US" sz="6517">
                <a:solidFill>
                  <a:srgbClr val="FFFFFF"/>
                </a:solidFill>
                <a:latin typeface="Gotham"/>
              </a:rPr>
              <a:t>STRONGLY</a:t>
            </a:r>
          </a:p>
          <a:p>
            <a:pPr algn="ctr">
              <a:lnSpc>
                <a:spcPts val="9125"/>
              </a:lnSpc>
            </a:pPr>
            <a:r>
              <a:rPr lang="en-US" sz="6517">
                <a:solidFill>
                  <a:srgbClr val="FFFFFF"/>
                </a:solidFill>
                <a:latin typeface="Gotham"/>
              </a:rPr>
              <a:t>DISAGREE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3032357" y="8539109"/>
            <a:ext cx="4439783" cy="11124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25"/>
              </a:lnSpc>
            </a:pPr>
            <a:r>
              <a:rPr lang="en-US" sz="6517">
                <a:solidFill>
                  <a:srgbClr val="FFFFFF"/>
                </a:solidFill>
                <a:latin typeface="Gotham"/>
              </a:rPr>
              <a:t>DISAGREE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5066" r="0" b="-6506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2167576">
            <a:off x="9784786" y="7756124"/>
            <a:ext cx="3044311" cy="860018"/>
          </a:xfrm>
          <a:custGeom>
            <a:avLst/>
            <a:gdLst/>
            <a:ahLst/>
            <a:cxnLst/>
            <a:rect r="r" b="b" t="t" l="l"/>
            <a:pathLst>
              <a:path h="860018" w="3044311">
                <a:moveTo>
                  <a:pt x="0" y="0"/>
                </a:moveTo>
                <a:lnTo>
                  <a:pt x="3044311" y="0"/>
                </a:lnTo>
                <a:lnTo>
                  <a:pt x="3044311" y="860018"/>
                </a:lnTo>
                <a:lnTo>
                  <a:pt x="0" y="8600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03946" y="197169"/>
            <a:ext cx="4764143" cy="22571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25"/>
              </a:lnSpc>
            </a:pPr>
            <a:r>
              <a:rPr lang="en-US" sz="6517">
                <a:solidFill>
                  <a:srgbClr val="FFFFFF"/>
                </a:solidFill>
                <a:latin typeface="Gotham"/>
              </a:rPr>
              <a:t>STRONGLY</a:t>
            </a:r>
          </a:p>
          <a:p>
            <a:pPr algn="ctr">
              <a:lnSpc>
                <a:spcPts val="9125"/>
              </a:lnSpc>
            </a:pPr>
            <a:r>
              <a:rPr lang="en-US" sz="6517">
                <a:solidFill>
                  <a:srgbClr val="FFFFFF"/>
                </a:solidFill>
                <a:latin typeface="Gotham"/>
              </a:rPr>
              <a:t>AGREE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3754587" y="630479"/>
            <a:ext cx="2995323" cy="11124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25"/>
              </a:lnSpc>
            </a:pPr>
            <a:r>
              <a:rPr lang="en-US" sz="6517">
                <a:solidFill>
                  <a:srgbClr val="FFFFFF"/>
                </a:solidFill>
                <a:latin typeface="Gotham"/>
              </a:rPr>
              <a:t>AGREE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03946" y="7812115"/>
            <a:ext cx="4764143" cy="22571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25"/>
              </a:lnSpc>
            </a:pPr>
            <a:r>
              <a:rPr lang="en-US" sz="6517">
                <a:solidFill>
                  <a:srgbClr val="FFFFFF"/>
                </a:solidFill>
                <a:latin typeface="Gotham"/>
              </a:rPr>
              <a:t>STRONGLY</a:t>
            </a:r>
          </a:p>
          <a:p>
            <a:pPr algn="ctr">
              <a:lnSpc>
                <a:spcPts val="9125"/>
              </a:lnSpc>
            </a:pPr>
            <a:r>
              <a:rPr lang="en-US" sz="6517">
                <a:solidFill>
                  <a:srgbClr val="FFFFFF"/>
                </a:solidFill>
                <a:latin typeface="Gotham"/>
              </a:rPr>
              <a:t>DISAGREE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3032357" y="8539109"/>
            <a:ext cx="4439783" cy="11124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25"/>
              </a:lnSpc>
            </a:pPr>
            <a:r>
              <a:rPr lang="en-US" sz="6517">
                <a:solidFill>
                  <a:srgbClr val="FFFFFF"/>
                </a:solidFill>
                <a:latin typeface="Gotham"/>
              </a:rPr>
              <a:t>DISAGREE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-3196141">
            <a:off x="12765172" y="2997688"/>
            <a:ext cx="3044311" cy="860018"/>
          </a:xfrm>
          <a:custGeom>
            <a:avLst/>
            <a:gdLst/>
            <a:ahLst/>
            <a:cxnLst/>
            <a:rect r="r" b="b" t="t" l="l"/>
            <a:pathLst>
              <a:path h="860018" w="3044311">
                <a:moveTo>
                  <a:pt x="0" y="0"/>
                </a:moveTo>
                <a:lnTo>
                  <a:pt x="3044311" y="0"/>
                </a:lnTo>
                <a:lnTo>
                  <a:pt x="3044311" y="860017"/>
                </a:lnTo>
                <a:lnTo>
                  <a:pt x="0" y="8600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8224557">
            <a:off x="5053391" y="1312920"/>
            <a:ext cx="3044311" cy="860018"/>
          </a:xfrm>
          <a:custGeom>
            <a:avLst/>
            <a:gdLst/>
            <a:ahLst/>
            <a:cxnLst/>
            <a:rect r="r" b="b" t="t" l="l"/>
            <a:pathLst>
              <a:path h="860018" w="3044311">
                <a:moveTo>
                  <a:pt x="0" y="0"/>
                </a:moveTo>
                <a:lnTo>
                  <a:pt x="3044311" y="0"/>
                </a:lnTo>
                <a:lnTo>
                  <a:pt x="3044311" y="860018"/>
                </a:lnTo>
                <a:lnTo>
                  <a:pt x="0" y="8600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6483399">
            <a:off x="3095275" y="5735072"/>
            <a:ext cx="3044311" cy="860018"/>
          </a:xfrm>
          <a:custGeom>
            <a:avLst/>
            <a:gdLst/>
            <a:ahLst/>
            <a:cxnLst/>
            <a:rect r="r" b="b" t="t" l="l"/>
            <a:pathLst>
              <a:path h="860018" w="3044311">
                <a:moveTo>
                  <a:pt x="0" y="0"/>
                </a:moveTo>
                <a:lnTo>
                  <a:pt x="3044311" y="0"/>
                </a:lnTo>
                <a:lnTo>
                  <a:pt x="3044311" y="860018"/>
                </a:lnTo>
                <a:lnTo>
                  <a:pt x="0" y="8600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5575771" y="4155758"/>
            <a:ext cx="7136457" cy="1899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Gotham"/>
              </a:rPr>
              <a:t>My organization uses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Gotham"/>
              </a:rPr>
              <a:t>leadership opportunities as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Gotham"/>
              </a:rPr>
              <a:t>a selling point for membership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5066" r="0" b="-6506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2167576">
            <a:off x="9784786" y="7756124"/>
            <a:ext cx="3044311" cy="860018"/>
          </a:xfrm>
          <a:custGeom>
            <a:avLst/>
            <a:gdLst/>
            <a:ahLst/>
            <a:cxnLst/>
            <a:rect r="r" b="b" t="t" l="l"/>
            <a:pathLst>
              <a:path h="860018" w="3044311">
                <a:moveTo>
                  <a:pt x="0" y="0"/>
                </a:moveTo>
                <a:lnTo>
                  <a:pt x="3044311" y="0"/>
                </a:lnTo>
                <a:lnTo>
                  <a:pt x="3044311" y="860018"/>
                </a:lnTo>
                <a:lnTo>
                  <a:pt x="0" y="8600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03946" y="197169"/>
            <a:ext cx="4764143" cy="22571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25"/>
              </a:lnSpc>
            </a:pPr>
            <a:r>
              <a:rPr lang="en-US" sz="6517">
                <a:solidFill>
                  <a:srgbClr val="FFFFFF"/>
                </a:solidFill>
                <a:latin typeface="Gotham"/>
              </a:rPr>
              <a:t>STRONGLY</a:t>
            </a:r>
          </a:p>
          <a:p>
            <a:pPr algn="ctr">
              <a:lnSpc>
                <a:spcPts val="9125"/>
              </a:lnSpc>
            </a:pPr>
            <a:r>
              <a:rPr lang="en-US" sz="6517">
                <a:solidFill>
                  <a:srgbClr val="FFFFFF"/>
                </a:solidFill>
                <a:latin typeface="Gotham"/>
              </a:rPr>
              <a:t>AGREE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3754587" y="630479"/>
            <a:ext cx="2995323" cy="11124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25"/>
              </a:lnSpc>
            </a:pPr>
            <a:r>
              <a:rPr lang="en-US" sz="6517">
                <a:solidFill>
                  <a:srgbClr val="FFFFFF"/>
                </a:solidFill>
                <a:latin typeface="Gotham"/>
              </a:rPr>
              <a:t>AGREE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03946" y="7812115"/>
            <a:ext cx="4764143" cy="22571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25"/>
              </a:lnSpc>
            </a:pPr>
            <a:r>
              <a:rPr lang="en-US" sz="6517">
                <a:solidFill>
                  <a:srgbClr val="FFFFFF"/>
                </a:solidFill>
                <a:latin typeface="Gotham"/>
              </a:rPr>
              <a:t>STRONGLY</a:t>
            </a:r>
          </a:p>
          <a:p>
            <a:pPr algn="ctr">
              <a:lnSpc>
                <a:spcPts val="9125"/>
              </a:lnSpc>
            </a:pPr>
            <a:r>
              <a:rPr lang="en-US" sz="6517">
                <a:solidFill>
                  <a:srgbClr val="FFFFFF"/>
                </a:solidFill>
                <a:latin typeface="Gotham"/>
              </a:rPr>
              <a:t>DISAGREE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3032357" y="8539109"/>
            <a:ext cx="4439783" cy="11124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25"/>
              </a:lnSpc>
            </a:pPr>
            <a:r>
              <a:rPr lang="en-US" sz="6517">
                <a:solidFill>
                  <a:srgbClr val="FFFFFF"/>
                </a:solidFill>
                <a:latin typeface="Gotham"/>
              </a:rPr>
              <a:t>DISAGREE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-3196141">
            <a:off x="12765172" y="2997688"/>
            <a:ext cx="3044311" cy="860018"/>
          </a:xfrm>
          <a:custGeom>
            <a:avLst/>
            <a:gdLst/>
            <a:ahLst/>
            <a:cxnLst/>
            <a:rect r="r" b="b" t="t" l="l"/>
            <a:pathLst>
              <a:path h="860018" w="3044311">
                <a:moveTo>
                  <a:pt x="0" y="0"/>
                </a:moveTo>
                <a:lnTo>
                  <a:pt x="3044311" y="0"/>
                </a:lnTo>
                <a:lnTo>
                  <a:pt x="3044311" y="860017"/>
                </a:lnTo>
                <a:lnTo>
                  <a:pt x="0" y="8600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8224557">
            <a:off x="5053391" y="1312920"/>
            <a:ext cx="3044311" cy="860018"/>
          </a:xfrm>
          <a:custGeom>
            <a:avLst/>
            <a:gdLst/>
            <a:ahLst/>
            <a:cxnLst/>
            <a:rect r="r" b="b" t="t" l="l"/>
            <a:pathLst>
              <a:path h="860018" w="3044311">
                <a:moveTo>
                  <a:pt x="0" y="0"/>
                </a:moveTo>
                <a:lnTo>
                  <a:pt x="3044311" y="0"/>
                </a:lnTo>
                <a:lnTo>
                  <a:pt x="3044311" y="860018"/>
                </a:lnTo>
                <a:lnTo>
                  <a:pt x="0" y="8600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6483399">
            <a:off x="3095275" y="5735072"/>
            <a:ext cx="3044311" cy="860018"/>
          </a:xfrm>
          <a:custGeom>
            <a:avLst/>
            <a:gdLst/>
            <a:ahLst/>
            <a:cxnLst/>
            <a:rect r="r" b="b" t="t" l="l"/>
            <a:pathLst>
              <a:path h="860018" w="3044311">
                <a:moveTo>
                  <a:pt x="0" y="0"/>
                </a:moveTo>
                <a:lnTo>
                  <a:pt x="3044311" y="0"/>
                </a:lnTo>
                <a:lnTo>
                  <a:pt x="3044311" y="860018"/>
                </a:lnTo>
                <a:lnTo>
                  <a:pt x="0" y="8600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6285533" y="4155758"/>
            <a:ext cx="5716935" cy="1899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Gotham"/>
              </a:rPr>
              <a:t>My organization is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Gotham"/>
              </a:rPr>
              <a:t>underpromising on what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Gotham"/>
              </a:rPr>
              <a:t>it is selling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5066" r="0" b="-6506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2167576">
            <a:off x="9784786" y="7756124"/>
            <a:ext cx="3044311" cy="860018"/>
          </a:xfrm>
          <a:custGeom>
            <a:avLst/>
            <a:gdLst/>
            <a:ahLst/>
            <a:cxnLst/>
            <a:rect r="r" b="b" t="t" l="l"/>
            <a:pathLst>
              <a:path h="860018" w="3044311">
                <a:moveTo>
                  <a:pt x="0" y="0"/>
                </a:moveTo>
                <a:lnTo>
                  <a:pt x="3044311" y="0"/>
                </a:lnTo>
                <a:lnTo>
                  <a:pt x="3044311" y="860018"/>
                </a:lnTo>
                <a:lnTo>
                  <a:pt x="0" y="8600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03946" y="197169"/>
            <a:ext cx="4764143" cy="22571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25"/>
              </a:lnSpc>
            </a:pPr>
            <a:r>
              <a:rPr lang="en-US" sz="6517">
                <a:solidFill>
                  <a:srgbClr val="FFFFFF"/>
                </a:solidFill>
                <a:latin typeface="Gotham"/>
              </a:rPr>
              <a:t>STRONGLY</a:t>
            </a:r>
          </a:p>
          <a:p>
            <a:pPr algn="ctr">
              <a:lnSpc>
                <a:spcPts val="9125"/>
              </a:lnSpc>
            </a:pPr>
            <a:r>
              <a:rPr lang="en-US" sz="6517">
                <a:solidFill>
                  <a:srgbClr val="FFFFFF"/>
                </a:solidFill>
                <a:latin typeface="Gotham"/>
              </a:rPr>
              <a:t>AGREE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3754587" y="630479"/>
            <a:ext cx="2995323" cy="11124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25"/>
              </a:lnSpc>
            </a:pPr>
            <a:r>
              <a:rPr lang="en-US" sz="6517">
                <a:solidFill>
                  <a:srgbClr val="FFFFFF"/>
                </a:solidFill>
                <a:latin typeface="Gotham"/>
              </a:rPr>
              <a:t>AGREE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03946" y="7812115"/>
            <a:ext cx="4764143" cy="22571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25"/>
              </a:lnSpc>
            </a:pPr>
            <a:r>
              <a:rPr lang="en-US" sz="6517">
                <a:solidFill>
                  <a:srgbClr val="FFFFFF"/>
                </a:solidFill>
                <a:latin typeface="Gotham"/>
              </a:rPr>
              <a:t>STRONGLY</a:t>
            </a:r>
          </a:p>
          <a:p>
            <a:pPr algn="ctr">
              <a:lnSpc>
                <a:spcPts val="9125"/>
              </a:lnSpc>
            </a:pPr>
            <a:r>
              <a:rPr lang="en-US" sz="6517">
                <a:solidFill>
                  <a:srgbClr val="FFFFFF"/>
                </a:solidFill>
                <a:latin typeface="Gotham"/>
              </a:rPr>
              <a:t>DISAGREE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3032357" y="8539109"/>
            <a:ext cx="4439783" cy="11124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25"/>
              </a:lnSpc>
            </a:pPr>
            <a:r>
              <a:rPr lang="en-US" sz="6517">
                <a:solidFill>
                  <a:srgbClr val="FFFFFF"/>
                </a:solidFill>
                <a:latin typeface="Gotham"/>
              </a:rPr>
              <a:t>DISAGREE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-3196141">
            <a:off x="12765172" y="2997688"/>
            <a:ext cx="3044311" cy="860018"/>
          </a:xfrm>
          <a:custGeom>
            <a:avLst/>
            <a:gdLst/>
            <a:ahLst/>
            <a:cxnLst/>
            <a:rect r="r" b="b" t="t" l="l"/>
            <a:pathLst>
              <a:path h="860018" w="3044311">
                <a:moveTo>
                  <a:pt x="0" y="0"/>
                </a:moveTo>
                <a:lnTo>
                  <a:pt x="3044311" y="0"/>
                </a:lnTo>
                <a:lnTo>
                  <a:pt x="3044311" y="860017"/>
                </a:lnTo>
                <a:lnTo>
                  <a:pt x="0" y="8600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8224557">
            <a:off x="5053391" y="1312920"/>
            <a:ext cx="3044311" cy="860018"/>
          </a:xfrm>
          <a:custGeom>
            <a:avLst/>
            <a:gdLst/>
            <a:ahLst/>
            <a:cxnLst/>
            <a:rect r="r" b="b" t="t" l="l"/>
            <a:pathLst>
              <a:path h="860018" w="3044311">
                <a:moveTo>
                  <a:pt x="0" y="0"/>
                </a:moveTo>
                <a:lnTo>
                  <a:pt x="3044311" y="0"/>
                </a:lnTo>
                <a:lnTo>
                  <a:pt x="3044311" y="860018"/>
                </a:lnTo>
                <a:lnTo>
                  <a:pt x="0" y="8600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6483399">
            <a:off x="3095275" y="5735072"/>
            <a:ext cx="3044311" cy="860018"/>
          </a:xfrm>
          <a:custGeom>
            <a:avLst/>
            <a:gdLst/>
            <a:ahLst/>
            <a:cxnLst/>
            <a:rect r="r" b="b" t="t" l="l"/>
            <a:pathLst>
              <a:path h="860018" w="3044311">
                <a:moveTo>
                  <a:pt x="0" y="0"/>
                </a:moveTo>
                <a:lnTo>
                  <a:pt x="3044311" y="0"/>
                </a:lnTo>
                <a:lnTo>
                  <a:pt x="3044311" y="860018"/>
                </a:lnTo>
                <a:lnTo>
                  <a:pt x="0" y="8600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5575995" y="3836670"/>
            <a:ext cx="7136011" cy="2537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Gotham"/>
              </a:rPr>
              <a:t>My organization is prepared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Gotham"/>
              </a:rPr>
              <a:t>to provide robust membership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Gotham"/>
              </a:rPr>
              <a:t>development programs to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Gotham"/>
              </a:rPr>
              <a:t>our members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5066" r="0" b="-6506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2167576">
            <a:off x="9784786" y="7756124"/>
            <a:ext cx="3044311" cy="860018"/>
          </a:xfrm>
          <a:custGeom>
            <a:avLst/>
            <a:gdLst/>
            <a:ahLst/>
            <a:cxnLst/>
            <a:rect r="r" b="b" t="t" l="l"/>
            <a:pathLst>
              <a:path h="860018" w="3044311">
                <a:moveTo>
                  <a:pt x="0" y="0"/>
                </a:moveTo>
                <a:lnTo>
                  <a:pt x="3044311" y="0"/>
                </a:lnTo>
                <a:lnTo>
                  <a:pt x="3044311" y="860018"/>
                </a:lnTo>
                <a:lnTo>
                  <a:pt x="0" y="8600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03946" y="197169"/>
            <a:ext cx="4764143" cy="22571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25"/>
              </a:lnSpc>
            </a:pPr>
            <a:r>
              <a:rPr lang="en-US" sz="6517">
                <a:solidFill>
                  <a:srgbClr val="FFFFFF"/>
                </a:solidFill>
                <a:latin typeface="Gotham"/>
              </a:rPr>
              <a:t>STRONGLY</a:t>
            </a:r>
          </a:p>
          <a:p>
            <a:pPr algn="ctr">
              <a:lnSpc>
                <a:spcPts val="9125"/>
              </a:lnSpc>
            </a:pPr>
            <a:r>
              <a:rPr lang="en-US" sz="6517">
                <a:solidFill>
                  <a:srgbClr val="FFFFFF"/>
                </a:solidFill>
                <a:latin typeface="Gotham"/>
              </a:rPr>
              <a:t>AGREE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3754587" y="630479"/>
            <a:ext cx="2995323" cy="11124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25"/>
              </a:lnSpc>
            </a:pPr>
            <a:r>
              <a:rPr lang="en-US" sz="6517">
                <a:solidFill>
                  <a:srgbClr val="FFFFFF"/>
                </a:solidFill>
                <a:latin typeface="Gotham"/>
              </a:rPr>
              <a:t>AGREE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03946" y="7812115"/>
            <a:ext cx="4764143" cy="22571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25"/>
              </a:lnSpc>
            </a:pPr>
            <a:r>
              <a:rPr lang="en-US" sz="6517">
                <a:solidFill>
                  <a:srgbClr val="FFFFFF"/>
                </a:solidFill>
                <a:latin typeface="Gotham"/>
              </a:rPr>
              <a:t>STRONGLY</a:t>
            </a:r>
          </a:p>
          <a:p>
            <a:pPr algn="ctr">
              <a:lnSpc>
                <a:spcPts val="9125"/>
              </a:lnSpc>
            </a:pPr>
            <a:r>
              <a:rPr lang="en-US" sz="6517">
                <a:solidFill>
                  <a:srgbClr val="FFFFFF"/>
                </a:solidFill>
                <a:latin typeface="Gotham"/>
              </a:rPr>
              <a:t>DISAGREE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3032357" y="8539109"/>
            <a:ext cx="4439783" cy="11124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25"/>
              </a:lnSpc>
            </a:pPr>
            <a:r>
              <a:rPr lang="en-US" sz="6517">
                <a:solidFill>
                  <a:srgbClr val="FFFFFF"/>
                </a:solidFill>
                <a:latin typeface="Gotham"/>
              </a:rPr>
              <a:t>DISAGREE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-3196141">
            <a:off x="12765172" y="2997688"/>
            <a:ext cx="3044311" cy="860018"/>
          </a:xfrm>
          <a:custGeom>
            <a:avLst/>
            <a:gdLst/>
            <a:ahLst/>
            <a:cxnLst/>
            <a:rect r="r" b="b" t="t" l="l"/>
            <a:pathLst>
              <a:path h="860018" w="3044311">
                <a:moveTo>
                  <a:pt x="0" y="0"/>
                </a:moveTo>
                <a:lnTo>
                  <a:pt x="3044311" y="0"/>
                </a:lnTo>
                <a:lnTo>
                  <a:pt x="3044311" y="860017"/>
                </a:lnTo>
                <a:lnTo>
                  <a:pt x="0" y="8600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8224557">
            <a:off x="5053391" y="1312920"/>
            <a:ext cx="3044311" cy="860018"/>
          </a:xfrm>
          <a:custGeom>
            <a:avLst/>
            <a:gdLst/>
            <a:ahLst/>
            <a:cxnLst/>
            <a:rect r="r" b="b" t="t" l="l"/>
            <a:pathLst>
              <a:path h="860018" w="3044311">
                <a:moveTo>
                  <a:pt x="0" y="0"/>
                </a:moveTo>
                <a:lnTo>
                  <a:pt x="3044311" y="0"/>
                </a:lnTo>
                <a:lnTo>
                  <a:pt x="3044311" y="860018"/>
                </a:lnTo>
                <a:lnTo>
                  <a:pt x="0" y="8600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6483399">
            <a:off x="2765299" y="5735072"/>
            <a:ext cx="3044311" cy="860018"/>
          </a:xfrm>
          <a:custGeom>
            <a:avLst/>
            <a:gdLst/>
            <a:ahLst/>
            <a:cxnLst/>
            <a:rect r="r" b="b" t="t" l="l"/>
            <a:pathLst>
              <a:path h="860018" w="3044311">
                <a:moveTo>
                  <a:pt x="0" y="0"/>
                </a:moveTo>
                <a:lnTo>
                  <a:pt x="3044311" y="0"/>
                </a:lnTo>
                <a:lnTo>
                  <a:pt x="3044311" y="860018"/>
                </a:lnTo>
                <a:lnTo>
                  <a:pt x="0" y="8600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5119464" y="3836670"/>
            <a:ext cx="8049071" cy="2537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Gotham"/>
              </a:rPr>
              <a:t>Grand Valley provides enough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Gotham"/>
              </a:rPr>
              <a:t>accessible opportunities for ALL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Gotham"/>
              </a:rPr>
              <a:t>students to be a part of leadership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Gotham"/>
              </a:rPr>
              <a:t>development programs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5066" r="0" b="-65066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528338" y="2197233"/>
            <a:ext cx="15231324" cy="56639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010"/>
              </a:lnSpc>
            </a:pPr>
            <a:r>
              <a:rPr lang="en-US" sz="11436">
                <a:solidFill>
                  <a:srgbClr val="FFFFFF"/>
                </a:solidFill>
                <a:latin typeface="Gotham"/>
              </a:rPr>
              <a:t>ARE YOU READY TO</a:t>
            </a:r>
          </a:p>
          <a:p>
            <a:pPr algn="ctr">
              <a:lnSpc>
                <a:spcPts val="30241"/>
              </a:lnSpc>
            </a:pPr>
            <a:r>
              <a:rPr lang="en-US" sz="21601">
                <a:solidFill>
                  <a:srgbClr val="FFFFFF"/>
                </a:solidFill>
                <a:latin typeface="Gotham"/>
              </a:rPr>
              <a:t>SAIL?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96291" y="7679080"/>
            <a:ext cx="2207472" cy="2479532"/>
          </a:xfrm>
          <a:custGeom>
            <a:avLst/>
            <a:gdLst/>
            <a:ahLst/>
            <a:cxnLst/>
            <a:rect r="r" b="b" t="t" l="l"/>
            <a:pathLst>
              <a:path h="2479532" w="2207472">
                <a:moveTo>
                  <a:pt x="0" y="0"/>
                </a:moveTo>
                <a:lnTo>
                  <a:pt x="2207472" y="0"/>
                </a:lnTo>
                <a:lnTo>
                  <a:pt x="2207472" y="2479532"/>
                </a:lnTo>
                <a:lnTo>
                  <a:pt x="0" y="24795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DAF8IBbALeU</dc:identifier>
  <dcterms:modified xsi:type="dcterms:W3CDTF">2011-08-01T06:04:30Z</dcterms:modified>
  <cp:revision>1</cp:revision>
  <dc:title>ARE YOU READY TO SET SAIL?</dc:title>
</cp:coreProperties>
</file>