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8"/>
  </p:notesMasterIdLst>
  <p:handoutMasterIdLst>
    <p:handoutMasterId r:id="rId19"/>
  </p:handoutMasterIdLst>
  <p:sldIdLst>
    <p:sldId id="264" r:id="rId5"/>
    <p:sldId id="276" r:id="rId6"/>
    <p:sldId id="283" r:id="rId7"/>
    <p:sldId id="291" r:id="rId8"/>
    <p:sldId id="282" r:id="rId9"/>
    <p:sldId id="285" r:id="rId10"/>
    <p:sldId id="286" r:id="rId11"/>
    <p:sldId id="287" r:id="rId12"/>
    <p:sldId id="284" r:id="rId13"/>
    <p:sldId id="289" r:id="rId14"/>
    <p:sldId id="290" r:id="rId15"/>
    <p:sldId id="266" r:id="rId16"/>
    <p:sldId id="292" r:id="rId17"/>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9" pos="3839" userDrawn="1">
          <p15:clr>
            <a:srgbClr val="A4A3A4"/>
          </p15:clr>
        </p15:guide>
        <p15:guide id="10" orient="horz" pos="216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32" autoAdjust="0"/>
    <p:restoredTop sz="91656" autoAdjust="0"/>
  </p:normalViewPr>
  <p:slideViewPr>
    <p:cSldViewPr showGuides="1">
      <p:cViewPr varScale="1">
        <p:scale>
          <a:sx n="59" d="100"/>
          <a:sy n="59" d="100"/>
        </p:scale>
        <p:origin x="776" y="40"/>
      </p:cViewPr>
      <p:guideLst>
        <p:guide pos="3839"/>
        <p:guide orient="horz" pos="2160"/>
      </p:guideLst>
    </p:cSldViewPr>
  </p:slideViewPr>
  <p:outlineViewPr>
    <p:cViewPr>
      <p:scale>
        <a:sx n="33" d="100"/>
        <a:sy n="33" d="100"/>
      </p:scale>
      <p:origin x="0" y="-7188"/>
    </p:cViewPr>
  </p:outlineViewPr>
  <p:notesTextViewPr>
    <p:cViewPr>
      <p:scale>
        <a:sx n="1" d="1"/>
        <a:sy n="1" d="1"/>
      </p:scale>
      <p:origin x="0" y="0"/>
    </p:cViewPr>
  </p:notesTextViewPr>
  <p:sorterViewPr>
    <p:cViewPr>
      <p:scale>
        <a:sx n="100" d="100"/>
        <a:sy n="100" d="100"/>
      </p:scale>
      <p:origin x="0" y="-4060"/>
    </p:cViewPr>
  </p:sorterViewPr>
  <p:notesViewPr>
    <p:cSldViewPr>
      <p:cViewPr varScale="1">
        <p:scale>
          <a:sx n="49" d="100"/>
          <a:sy n="49" d="100"/>
        </p:scale>
        <p:origin x="2668" y="5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ilee Dubois" userId="46422fc1d7246a55" providerId="LiveId" clId="{2130E460-E7AB-45E5-B05D-48FF1CBEA24F}"/>
    <pc:docChg chg="undo redo custSel addSld delSld modSld sldOrd modNotesMaster modHandout">
      <pc:chgData name="Emilee Dubois" userId="46422fc1d7246a55" providerId="LiveId" clId="{2130E460-E7AB-45E5-B05D-48FF1CBEA24F}" dt="2018-04-20T14:45:40.880" v="8961" actId="20577"/>
      <pc:docMkLst>
        <pc:docMk/>
      </pc:docMkLst>
      <pc:sldChg chg="modTransition modNotesTx">
        <pc:chgData name="Emilee Dubois" userId="46422fc1d7246a55" providerId="LiveId" clId="{2130E460-E7AB-45E5-B05D-48FF1CBEA24F}" dt="2018-04-20T05:02:11.277" v="8943"/>
        <pc:sldMkLst>
          <pc:docMk/>
          <pc:sldMk cId="3650340329" sldId="264"/>
        </pc:sldMkLst>
      </pc:sldChg>
      <pc:sldChg chg="addSp delSp modSp modTransition">
        <pc:chgData name="Emilee Dubois" userId="46422fc1d7246a55" providerId="LiveId" clId="{2130E460-E7AB-45E5-B05D-48FF1CBEA24F}" dt="2018-04-20T05:02:11.277" v="8943"/>
        <pc:sldMkLst>
          <pc:docMk/>
          <pc:sldMk cId="1997697987" sldId="266"/>
        </pc:sldMkLst>
        <pc:spChg chg="del">
          <ac:chgData name="Emilee Dubois" userId="46422fc1d7246a55" providerId="LiveId" clId="{2130E460-E7AB-45E5-B05D-48FF1CBEA24F}" dt="2018-04-16T18:23:00.240" v="8162" actId="478"/>
          <ac:spMkLst>
            <pc:docMk/>
            <pc:sldMk cId="1997697987" sldId="266"/>
            <ac:spMk id="2" creationId="{00000000-0000-0000-0000-000000000000}"/>
          </ac:spMkLst>
        </pc:spChg>
        <pc:spChg chg="mod">
          <ac:chgData name="Emilee Dubois" userId="46422fc1d7246a55" providerId="LiveId" clId="{2130E460-E7AB-45E5-B05D-48FF1CBEA24F}" dt="2018-04-20T04:46:44.783" v="8917" actId="20577"/>
          <ac:spMkLst>
            <pc:docMk/>
            <pc:sldMk cId="1997697987" sldId="266"/>
            <ac:spMk id="3" creationId="{00000000-0000-0000-0000-000000000000}"/>
          </ac:spMkLst>
        </pc:spChg>
        <pc:spChg chg="add del mod">
          <ac:chgData name="Emilee Dubois" userId="46422fc1d7246a55" providerId="LiveId" clId="{2130E460-E7AB-45E5-B05D-48FF1CBEA24F}" dt="2018-04-16T18:23:03.013" v="8163" actId="478"/>
          <ac:spMkLst>
            <pc:docMk/>
            <pc:sldMk cId="1997697987" sldId="266"/>
            <ac:spMk id="5" creationId="{E99AAA43-F422-42BC-8855-861AD1BB2089}"/>
          </ac:spMkLst>
        </pc:spChg>
      </pc:sldChg>
      <pc:sldChg chg="modSp modTransition">
        <pc:chgData name="Emilee Dubois" userId="46422fc1d7246a55" providerId="LiveId" clId="{2130E460-E7AB-45E5-B05D-48FF1CBEA24F}" dt="2018-04-20T05:02:11.277" v="8943"/>
        <pc:sldMkLst>
          <pc:docMk/>
          <pc:sldMk cId="711182959" sldId="276"/>
        </pc:sldMkLst>
        <pc:spChg chg="mod">
          <ac:chgData name="Emilee Dubois" userId="46422fc1d7246a55" providerId="LiveId" clId="{2130E460-E7AB-45E5-B05D-48FF1CBEA24F}" dt="2018-04-20T04:02:44.484" v="8171" actId="20577"/>
          <ac:spMkLst>
            <pc:docMk/>
            <pc:sldMk cId="711182959" sldId="276"/>
            <ac:spMk id="14" creationId="{00000000-0000-0000-0000-000000000000}"/>
          </ac:spMkLst>
        </pc:spChg>
      </pc:sldChg>
      <pc:sldChg chg="del">
        <pc:chgData name="Emilee Dubois" userId="46422fc1d7246a55" providerId="LiveId" clId="{2130E460-E7AB-45E5-B05D-48FF1CBEA24F}" dt="2018-04-20T04:10:41.635" v="8395" actId="2696"/>
        <pc:sldMkLst>
          <pc:docMk/>
          <pc:sldMk cId="3819887739" sldId="281"/>
        </pc:sldMkLst>
      </pc:sldChg>
      <pc:sldChg chg="delSp modSp add ord modTransition delAnim modAnim">
        <pc:chgData name="Emilee Dubois" userId="46422fc1d7246a55" providerId="LiveId" clId="{2130E460-E7AB-45E5-B05D-48FF1CBEA24F}" dt="2018-04-20T05:02:11.277" v="8943"/>
        <pc:sldMkLst>
          <pc:docMk/>
          <pc:sldMk cId="353200146" sldId="282"/>
        </pc:sldMkLst>
        <pc:spChg chg="del">
          <ac:chgData name="Emilee Dubois" userId="46422fc1d7246a55" providerId="LiveId" clId="{2130E460-E7AB-45E5-B05D-48FF1CBEA24F}" dt="2018-04-16T17:00:26.207" v="97" actId="478"/>
          <ac:spMkLst>
            <pc:docMk/>
            <pc:sldMk cId="353200146" sldId="282"/>
            <ac:spMk id="4" creationId="{C89216FB-2055-4747-A18C-BE523737A0E6}"/>
          </ac:spMkLst>
        </pc:spChg>
        <pc:spChg chg="del">
          <ac:chgData name="Emilee Dubois" userId="46422fc1d7246a55" providerId="LiveId" clId="{2130E460-E7AB-45E5-B05D-48FF1CBEA24F}" dt="2018-04-16T17:00:30.087" v="98" actId="478"/>
          <ac:spMkLst>
            <pc:docMk/>
            <pc:sldMk cId="353200146" sldId="282"/>
            <ac:spMk id="5" creationId="{29E3D0B1-5546-4170-A15D-1AE987B921AB}"/>
          </ac:spMkLst>
        </pc:spChg>
        <pc:spChg chg="mod">
          <ac:chgData name="Emilee Dubois" userId="46422fc1d7246a55" providerId="LiveId" clId="{2130E460-E7AB-45E5-B05D-48FF1CBEA24F}" dt="2018-04-20T04:22:20.739" v="8639" actId="20577"/>
          <ac:spMkLst>
            <pc:docMk/>
            <pc:sldMk cId="353200146" sldId="282"/>
            <ac:spMk id="13" creationId="{00000000-0000-0000-0000-000000000000}"/>
          </ac:spMkLst>
        </pc:spChg>
        <pc:spChg chg="mod">
          <ac:chgData name="Emilee Dubois" userId="46422fc1d7246a55" providerId="LiveId" clId="{2130E460-E7AB-45E5-B05D-48FF1CBEA24F}" dt="2018-04-20T04:22:48.354" v="8640" actId="1076"/>
          <ac:spMkLst>
            <pc:docMk/>
            <pc:sldMk cId="353200146" sldId="282"/>
            <ac:spMk id="14" creationId="{00000000-0000-0000-0000-000000000000}"/>
          </ac:spMkLst>
        </pc:spChg>
      </pc:sldChg>
      <pc:sldChg chg="modSp add ord modTransition">
        <pc:chgData name="Emilee Dubois" userId="46422fc1d7246a55" providerId="LiveId" clId="{2130E460-E7AB-45E5-B05D-48FF1CBEA24F}" dt="2018-04-20T05:02:11.277" v="8943"/>
        <pc:sldMkLst>
          <pc:docMk/>
          <pc:sldMk cId="2698386547" sldId="283"/>
        </pc:sldMkLst>
        <pc:spChg chg="mod">
          <ac:chgData name="Emilee Dubois" userId="46422fc1d7246a55" providerId="LiveId" clId="{2130E460-E7AB-45E5-B05D-48FF1CBEA24F}" dt="2018-04-20T04:21:12.293" v="8632" actId="404"/>
          <ac:spMkLst>
            <pc:docMk/>
            <pc:sldMk cId="2698386547" sldId="283"/>
            <ac:spMk id="14" creationId="{00000000-0000-0000-0000-000000000000}"/>
          </ac:spMkLst>
        </pc:spChg>
      </pc:sldChg>
      <pc:sldChg chg="modSp add modTransition">
        <pc:chgData name="Emilee Dubois" userId="46422fc1d7246a55" providerId="LiveId" clId="{2130E460-E7AB-45E5-B05D-48FF1CBEA24F}" dt="2018-04-20T05:02:11.277" v="8943"/>
        <pc:sldMkLst>
          <pc:docMk/>
          <pc:sldMk cId="781031207" sldId="284"/>
        </pc:sldMkLst>
        <pc:spChg chg="mod">
          <ac:chgData name="Emilee Dubois" userId="46422fc1d7246a55" providerId="LiveId" clId="{2130E460-E7AB-45E5-B05D-48FF1CBEA24F}" dt="2018-04-16T17:25:24.087" v="876" actId="1076"/>
          <ac:spMkLst>
            <pc:docMk/>
            <pc:sldMk cId="781031207" sldId="284"/>
            <ac:spMk id="14" creationId="{00000000-0000-0000-0000-000000000000}"/>
          </ac:spMkLst>
        </pc:spChg>
      </pc:sldChg>
      <pc:sldChg chg="modSp add modTransition modAnim modNotesTx">
        <pc:chgData name="Emilee Dubois" userId="46422fc1d7246a55" providerId="LiveId" clId="{2130E460-E7AB-45E5-B05D-48FF1CBEA24F}" dt="2018-04-20T05:02:11.277" v="8943"/>
        <pc:sldMkLst>
          <pc:docMk/>
          <pc:sldMk cId="177486467" sldId="285"/>
        </pc:sldMkLst>
        <pc:spChg chg="mod">
          <ac:chgData name="Emilee Dubois" userId="46422fc1d7246a55" providerId="LiveId" clId="{2130E460-E7AB-45E5-B05D-48FF1CBEA24F}" dt="2018-04-16T17:02:45.486" v="268" actId="14100"/>
          <ac:spMkLst>
            <pc:docMk/>
            <pc:sldMk cId="177486467" sldId="285"/>
            <ac:spMk id="13" creationId="{00000000-0000-0000-0000-000000000000}"/>
          </ac:spMkLst>
        </pc:spChg>
        <pc:spChg chg="mod">
          <ac:chgData name="Emilee Dubois" userId="46422fc1d7246a55" providerId="LiveId" clId="{2130E460-E7AB-45E5-B05D-48FF1CBEA24F}" dt="2018-04-20T04:43:28.751" v="8790" actId="20577"/>
          <ac:spMkLst>
            <pc:docMk/>
            <pc:sldMk cId="177486467" sldId="285"/>
            <ac:spMk id="14" creationId="{00000000-0000-0000-0000-000000000000}"/>
          </ac:spMkLst>
        </pc:spChg>
      </pc:sldChg>
      <pc:sldChg chg="modSp add modTransition modAnim modNotesTx">
        <pc:chgData name="Emilee Dubois" userId="46422fc1d7246a55" providerId="LiveId" clId="{2130E460-E7AB-45E5-B05D-48FF1CBEA24F}" dt="2018-04-20T14:45:40.880" v="8961" actId="20577"/>
        <pc:sldMkLst>
          <pc:docMk/>
          <pc:sldMk cId="2327954827" sldId="286"/>
        </pc:sldMkLst>
        <pc:spChg chg="mod">
          <ac:chgData name="Emilee Dubois" userId="46422fc1d7246a55" providerId="LiveId" clId="{2130E460-E7AB-45E5-B05D-48FF1CBEA24F}" dt="2018-04-16T17:08:39.609" v="544" actId="14100"/>
          <ac:spMkLst>
            <pc:docMk/>
            <pc:sldMk cId="2327954827" sldId="286"/>
            <ac:spMk id="13" creationId="{00000000-0000-0000-0000-000000000000}"/>
          </ac:spMkLst>
        </pc:spChg>
        <pc:spChg chg="mod">
          <ac:chgData name="Emilee Dubois" userId="46422fc1d7246a55" providerId="LiveId" clId="{2130E460-E7AB-45E5-B05D-48FF1CBEA24F}" dt="2018-04-20T14:45:40.880" v="8961" actId="20577"/>
          <ac:spMkLst>
            <pc:docMk/>
            <pc:sldMk cId="2327954827" sldId="286"/>
            <ac:spMk id="14" creationId="{00000000-0000-0000-0000-000000000000}"/>
          </ac:spMkLst>
        </pc:spChg>
      </pc:sldChg>
      <pc:sldChg chg="modSp add modTransition modAnim modNotesTx">
        <pc:chgData name="Emilee Dubois" userId="46422fc1d7246a55" providerId="LiveId" clId="{2130E460-E7AB-45E5-B05D-48FF1CBEA24F}" dt="2018-04-20T05:02:11.277" v="8943"/>
        <pc:sldMkLst>
          <pc:docMk/>
          <pc:sldMk cId="719601441" sldId="287"/>
        </pc:sldMkLst>
        <pc:spChg chg="mod">
          <ac:chgData name="Emilee Dubois" userId="46422fc1d7246a55" providerId="LiveId" clId="{2130E460-E7AB-45E5-B05D-48FF1CBEA24F}" dt="2018-04-16T17:22:19.307" v="646" actId="20577"/>
          <ac:spMkLst>
            <pc:docMk/>
            <pc:sldMk cId="719601441" sldId="287"/>
            <ac:spMk id="13" creationId="{00000000-0000-0000-0000-000000000000}"/>
          </ac:spMkLst>
        </pc:spChg>
        <pc:spChg chg="mod">
          <ac:chgData name="Emilee Dubois" userId="46422fc1d7246a55" providerId="LiveId" clId="{2130E460-E7AB-45E5-B05D-48FF1CBEA24F}" dt="2018-04-20T04:43:41.386" v="8802" actId="20577"/>
          <ac:spMkLst>
            <pc:docMk/>
            <pc:sldMk cId="719601441" sldId="287"/>
            <ac:spMk id="14" creationId="{00000000-0000-0000-0000-000000000000}"/>
          </ac:spMkLst>
        </pc:spChg>
      </pc:sldChg>
      <pc:sldChg chg="modSp add del modAnim">
        <pc:chgData name="Emilee Dubois" userId="46422fc1d7246a55" providerId="LiveId" clId="{2130E460-E7AB-45E5-B05D-48FF1CBEA24F}" dt="2018-04-20T04:11:21.041" v="8398" actId="2696"/>
        <pc:sldMkLst>
          <pc:docMk/>
          <pc:sldMk cId="3309991219" sldId="288"/>
        </pc:sldMkLst>
        <pc:spChg chg="mod">
          <ac:chgData name="Emilee Dubois" userId="46422fc1d7246a55" providerId="LiveId" clId="{2130E460-E7AB-45E5-B05D-48FF1CBEA24F}" dt="2018-04-16T17:24:09.341" v="725" actId="20577"/>
          <ac:spMkLst>
            <pc:docMk/>
            <pc:sldMk cId="3309991219" sldId="288"/>
            <ac:spMk id="13" creationId="{00000000-0000-0000-0000-000000000000}"/>
          </ac:spMkLst>
        </pc:spChg>
        <pc:spChg chg="mod">
          <ac:chgData name="Emilee Dubois" userId="46422fc1d7246a55" providerId="LiveId" clId="{2130E460-E7AB-45E5-B05D-48FF1CBEA24F}" dt="2018-04-16T17:24:57.023" v="845" actId="20577"/>
          <ac:spMkLst>
            <pc:docMk/>
            <pc:sldMk cId="3309991219" sldId="288"/>
            <ac:spMk id="14" creationId="{00000000-0000-0000-0000-000000000000}"/>
          </ac:spMkLst>
        </pc:spChg>
      </pc:sldChg>
      <pc:sldChg chg="modSp modTransition modAnim">
        <pc:chgData name="Emilee Dubois" userId="46422fc1d7246a55" providerId="LiveId" clId="{2130E460-E7AB-45E5-B05D-48FF1CBEA24F}" dt="2018-04-20T05:02:11.277" v="8943"/>
        <pc:sldMkLst>
          <pc:docMk/>
          <pc:sldMk cId="3821684528" sldId="289"/>
        </pc:sldMkLst>
        <pc:spChg chg="mod">
          <ac:chgData name="Emilee Dubois" userId="46422fc1d7246a55" providerId="LiveId" clId="{2130E460-E7AB-45E5-B05D-48FF1CBEA24F}" dt="2018-04-16T17:26:28.056" v="918" actId="20577"/>
          <ac:spMkLst>
            <pc:docMk/>
            <pc:sldMk cId="3821684528" sldId="289"/>
            <ac:spMk id="13" creationId="{00000000-0000-0000-0000-000000000000}"/>
          </ac:spMkLst>
        </pc:spChg>
        <pc:spChg chg="mod">
          <ac:chgData name="Emilee Dubois" userId="46422fc1d7246a55" providerId="LiveId" clId="{2130E460-E7AB-45E5-B05D-48FF1CBEA24F}" dt="2018-04-20T04:46:12.254" v="8904" actId="113"/>
          <ac:spMkLst>
            <pc:docMk/>
            <pc:sldMk cId="3821684528" sldId="289"/>
            <ac:spMk id="14" creationId="{00000000-0000-0000-0000-000000000000}"/>
          </ac:spMkLst>
        </pc:spChg>
      </pc:sldChg>
      <pc:sldChg chg="modSp add modTransition modAnim">
        <pc:chgData name="Emilee Dubois" userId="46422fc1d7246a55" providerId="LiveId" clId="{2130E460-E7AB-45E5-B05D-48FF1CBEA24F}" dt="2018-04-20T05:02:11.277" v="8943"/>
        <pc:sldMkLst>
          <pc:docMk/>
          <pc:sldMk cId="3816628104" sldId="290"/>
        </pc:sldMkLst>
        <pc:spChg chg="mod">
          <ac:chgData name="Emilee Dubois" userId="46422fc1d7246a55" providerId="LiveId" clId="{2130E460-E7AB-45E5-B05D-48FF1CBEA24F}" dt="2018-04-20T04:24:09.032" v="8681" actId="1076"/>
          <ac:spMkLst>
            <pc:docMk/>
            <pc:sldMk cId="3816628104" sldId="290"/>
            <ac:spMk id="13" creationId="{00000000-0000-0000-0000-000000000000}"/>
          </ac:spMkLst>
        </pc:spChg>
        <pc:spChg chg="mod">
          <ac:chgData name="Emilee Dubois" userId="46422fc1d7246a55" providerId="LiveId" clId="{2130E460-E7AB-45E5-B05D-48FF1CBEA24F}" dt="2018-04-16T17:33:08.344" v="1328" actId="1076"/>
          <ac:spMkLst>
            <pc:docMk/>
            <pc:sldMk cId="3816628104" sldId="290"/>
            <ac:spMk id="14" creationId="{00000000-0000-0000-0000-000000000000}"/>
          </ac:spMkLst>
        </pc:spChg>
      </pc:sldChg>
      <pc:sldChg chg="addSp delSp modSp add modTransition modAnim">
        <pc:chgData name="Emilee Dubois" userId="46422fc1d7246a55" providerId="LiveId" clId="{2130E460-E7AB-45E5-B05D-48FF1CBEA24F}" dt="2018-04-20T05:02:11.277" v="8943"/>
        <pc:sldMkLst>
          <pc:docMk/>
          <pc:sldMk cId="1587759576" sldId="291"/>
        </pc:sldMkLst>
        <pc:spChg chg="mod">
          <ac:chgData name="Emilee Dubois" userId="46422fc1d7246a55" providerId="LiveId" clId="{2130E460-E7AB-45E5-B05D-48FF1CBEA24F}" dt="2018-04-20T04:07:30.113" v="8260" actId="20577"/>
          <ac:spMkLst>
            <pc:docMk/>
            <pc:sldMk cId="1587759576" sldId="291"/>
            <ac:spMk id="2" creationId="{B553B2C9-95F8-44CB-8EE6-6E588E9391DA}"/>
          </ac:spMkLst>
        </pc:spChg>
        <pc:spChg chg="mod">
          <ac:chgData name="Emilee Dubois" userId="46422fc1d7246a55" providerId="LiveId" clId="{2130E460-E7AB-45E5-B05D-48FF1CBEA24F}" dt="2018-04-20T04:08:33.243" v="8291" actId="14100"/>
          <ac:spMkLst>
            <pc:docMk/>
            <pc:sldMk cId="1587759576" sldId="291"/>
            <ac:spMk id="3" creationId="{33D71A1A-B2F4-4B4C-99F0-19238E8E6DE4}"/>
          </ac:spMkLst>
        </pc:spChg>
        <pc:spChg chg="add del mod">
          <ac:chgData name="Emilee Dubois" userId="46422fc1d7246a55" providerId="LiveId" clId="{2130E460-E7AB-45E5-B05D-48FF1CBEA24F}" dt="2018-04-20T04:08:27.602" v="8290" actId="767"/>
          <ac:spMkLst>
            <pc:docMk/>
            <pc:sldMk cId="1587759576" sldId="291"/>
            <ac:spMk id="4" creationId="{87F7292F-FC6B-4433-B544-E4DDBCF7B620}"/>
          </ac:spMkLst>
        </pc:spChg>
        <pc:spChg chg="add mod">
          <ac:chgData name="Emilee Dubois" userId="46422fc1d7246a55" providerId="LiveId" clId="{2130E460-E7AB-45E5-B05D-48FF1CBEA24F}" dt="2018-04-20T04:42:23.226" v="8773" actId="20577"/>
          <ac:spMkLst>
            <pc:docMk/>
            <pc:sldMk cId="1587759576" sldId="291"/>
            <ac:spMk id="5" creationId="{C1002700-39A0-4398-A371-D4A4E888A717}"/>
          </ac:spMkLst>
        </pc:spChg>
      </pc:sldChg>
      <pc:sldChg chg="addSp modSp add ord modTransition modAnim">
        <pc:chgData name="Emilee Dubois" userId="46422fc1d7246a55" providerId="LiveId" clId="{2130E460-E7AB-45E5-B05D-48FF1CBEA24F}" dt="2018-04-20T05:02:11.277" v="8943"/>
        <pc:sldMkLst>
          <pc:docMk/>
          <pc:sldMk cId="685012360" sldId="292"/>
        </pc:sldMkLst>
        <pc:spChg chg="add mod">
          <ac:chgData name="Emilee Dubois" userId="46422fc1d7246a55" providerId="LiveId" clId="{2130E460-E7AB-45E5-B05D-48FF1CBEA24F}" dt="2018-04-20T04:42:05.803" v="8744" actId="1076"/>
          <ac:spMkLst>
            <pc:docMk/>
            <pc:sldMk cId="685012360" sldId="292"/>
            <ac:spMk id="4" creationId="{A645E185-5A08-4302-A59D-51AD14CD47F4}"/>
          </ac:spMkLst>
        </pc:spChg>
        <pc:spChg chg="mod">
          <ac:chgData name="Emilee Dubois" userId="46422fc1d7246a55" providerId="LiveId" clId="{2130E460-E7AB-45E5-B05D-48FF1CBEA24F}" dt="2018-04-20T04:15:25.469" v="8416" actId="20577"/>
          <ac:spMkLst>
            <pc:docMk/>
            <pc:sldMk cId="685012360" sldId="292"/>
            <ac:spMk id="13" creationId="{00000000-0000-0000-0000-000000000000}"/>
          </ac:spMkLst>
        </pc:spChg>
        <pc:spChg chg="mod">
          <ac:chgData name="Emilee Dubois" userId="46422fc1d7246a55" providerId="LiveId" clId="{2130E460-E7AB-45E5-B05D-48FF1CBEA24F}" dt="2018-04-20T04:42:00.592" v="8743" actId="20577"/>
          <ac:spMkLst>
            <pc:docMk/>
            <pc:sldMk cId="685012360" sldId="292"/>
            <ac:spMk id="14" creationId="{00000000-0000-0000-0000-000000000000}"/>
          </ac:spMkLst>
        </pc:spChg>
      </pc:sldChg>
      <pc:sldChg chg="add del">
        <pc:chgData name="Emilee Dubois" userId="46422fc1d7246a55" providerId="LiveId" clId="{2130E460-E7AB-45E5-B05D-48FF1CBEA24F}" dt="2018-04-20T04:08:36.751" v="8293"/>
        <pc:sldMkLst>
          <pc:docMk/>
          <pc:sldMk cId="2985024985" sldId="292"/>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solidFill>
                <a:schemeClr val="tx2"/>
              </a:solidFil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973C59C-4E16-4A64-A766-34DB213E11B3}" type="datetimeFigureOut">
              <a:rPr lang="en-US">
                <a:solidFill>
                  <a:schemeClr val="tx2"/>
                </a:solidFill>
              </a:rPr>
              <a:t>4/20/2018</a:t>
            </a:fld>
            <a:endParaRPr>
              <a:solidFill>
                <a:schemeClr val="tx2"/>
              </a:solidFil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solidFill>
                <a:schemeClr val="tx2"/>
              </a:solidFil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D77566-CD65-4859-9FA1-43956DC85B8C}" type="slidenum">
              <a:rPr>
                <a:solidFill>
                  <a:schemeClr val="tx2"/>
                </a:solidFill>
              </a:rPr>
              <a:t>‹#›</a:t>
            </a:fld>
            <a:endParaRPr>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2"/>
                </a:solidFill>
              </a:defRPr>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2"/>
                </a:solidFill>
              </a:defRPr>
            </a:lvl1pPr>
          </a:lstStyle>
          <a:p>
            <a:fld id="{F95CF31C-F757-429C-A789-86504F04C3BE}" type="datetimeFigureOut">
              <a:rPr lang="en-US"/>
              <a:pPr/>
              <a:t>4/16/2018</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2"/>
                </a:solidFill>
              </a:defRPr>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2"/>
                </a:solidFill>
              </a:defRPr>
            </a:lvl1pPr>
          </a:lstStyle>
          <a:p>
            <a:fld id="{B8796F01-7154-41E0-B48B-A6921757531A}" type="slidenum">
              <a:rPr/>
              <a:pPr/>
              <a:t>‹#›</a:t>
            </a:fld>
            <a:endParaRPr/>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all for being here, my name is Emilee Dubois, and I’ll be sharing with you today about the dangerous representations of Characters with disabilities in children’s literature. For my research I have grouped children’s and young adult’s literature together to best inform about the different biases and stereotypes that can be communicated in children’s literature. For this reason I’ve also included some examples from classical children’s literature and more modern examples.</a:t>
            </a:r>
          </a:p>
          <a:p>
            <a:endParaRPr lang="en-US" dirty="0"/>
          </a:p>
          <a:p>
            <a:r>
              <a:rPr lang="en-US" dirty="0"/>
              <a:t>When I think about classical children’s literature, I think about fairy tales. Fairy tales are issue driven and they are intending to transmit ethics and morals upon the reader, as literature is a prime mode of educating children. Even though some modern literature strives to depart from imparting morals, no book is free from the passing on of ethics to the reader. </a:t>
            </a:r>
          </a:p>
          <a:p>
            <a:endParaRPr lang="en-US" dirty="0"/>
          </a:p>
          <a:p>
            <a:r>
              <a:rPr lang="en-US" dirty="0"/>
              <a:t>For this reason, it is the responsibility of educators or parents or librarians to have a critical eye about the author’s intended or unintended depictions of underrepresented people groups, and especially minorities. Children do not have this critical eye, and will likely accept whatever knowledge is presented to them. </a:t>
            </a:r>
          </a:p>
        </p:txBody>
      </p:sp>
      <p:sp>
        <p:nvSpPr>
          <p:cNvPr id="4" name="Slide Number Placeholder 3"/>
          <p:cNvSpPr>
            <a:spLocks noGrp="1"/>
          </p:cNvSpPr>
          <p:nvPr>
            <p:ph type="sldNum" sz="quarter" idx="10"/>
          </p:nvPr>
        </p:nvSpPr>
        <p:spPr/>
        <p:txBody>
          <a:bodyPr/>
          <a:lstStyle/>
          <a:p>
            <a:fld id="{B8796F01-7154-41E0-B48B-A6921757531A}" type="slidenum">
              <a:rPr lang="en-US" smtClean="0"/>
              <a:pPr/>
              <a:t>1</a:t>
            </a:fld>
            <a:endParaRPr lang="en-US"/>
          </a:p>
        </p:txBody>
      </p:sp>
    </p:spTree>
    <p:extLst>
      <p:ext uri="{BB962C8B-B14F-4D97-AF65-F5344CB8AC3E}">
        <p14:creationId xmlns:p14="http://schemas.microsoft.com/office/powerpoint/2010/main" val="40534787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796F01-7154-41E0-B48B-A6921757531A}" type="slidenum">
              <a:rPr lang="en-US" smtClean="0"/>
              <a:pPr/>
              <a:t>11</a:t>
            </a:fld>
            <a:endParaRPr lang="en-US"/>
          </a:p>
        </p:txBody>
      </p:sp>
    </p:spTree>
    <p:extLst>
      <p:ext uri="{BB962C8B-B14F-4D97-AF65-F5344CB8AC3E}">
        <p14:creationId xmlns:p14="http://schemas.microsoft.com/office/powerpoint/2010/main" val="4957355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US" sz="1600" kern="1200" dirty="0">
                <a:solidFill>
                  <a:schemeClr val="tx2"/>
                </a:solidFill>
                <a:effectLst/>
                <a:latin typeface="+mn-lt"/>
                <a:ea typeface="+mn-ea"/>
                <a:cs typeface="+mn-cs"/>
              </a:rPr>
              <a:t> “It is important to note that literature is a central mode through which children ‘see the world’” (Price et al. 564).</a:t>
            </a:r>
          </a:p>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12</a:t>
            </a:fld>
            <a:endParaRPr lang="en-US"/>
          </a:p>
        </p:txBody>
      </p:sp>
    </p:spTree>
    <p:extLst>
      <p:ext uri="{BB962C8B-B14F-4D97-AF65-F5344CB8AC3E}">
        <p14:creationId xmlns:p14="http://schemas.microsoft.com/office/powerpoint/2010/main" val="26466622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796F01-7154-41E0-B48B-A6921757531A}" type="slidenum">
              <a:rPr lang="en-US" smtClean="0"/>
              <a:pPr/>
              <a:t>13</a:t>
            </a:fld>
            <a:endParaRPr lang="en-US"/>
          </a:p>
        </p:txBody>
      </p:sp>
    </p:spTree>
    <p:extLst>
      <p:ext uri="{BB962C8B-B14F-4D97-AF65-F5344CB8AC3E}">
        <p14:creationId xmlns:p14="http://schemas.microsoft.com/office/powerpoint/2010/main" val="1577591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2</a:t>
            </a:fld>
            <a:endParaRPr lang="en-US"/>
          </a:p>
        </p:txBody>
      </p:sp>
    </p:spTree>
    <p:extLst>
      <p:ext uri="{BB962C8B-B14F-4D97-AF65-F5344CB8AC3E}">
        <p14:creationId xmlns:p14="http://schemas.microsoft.com/office/powerpoint/2010/main" val="1216376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796F01-7154-41E0-B48B-A6921757531A}" type="slidenum">
              <a:rPr lang="en-US" smtClean="0"/>
              <a:pPr/>
              <a:t>3</a:t>
            </a:fld>
            <a:endParaRPr lang="en-US"/>
          </a:p>
        </p:txBody>
      </p:sp>
    </p:spTree>
    <p:extLst>
      <p:ext uri="{BB962C8B-B14F-4D97-AF65-F5344CB8AC3E}">
        <p14:creationId xmlns:p14="http://schemas.microsoft.com/office/powerpoint/2010/main" val="19040093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796F01-7154-41E0-B48B-A6921757531A}" type="slidenum">
              <a:rPr lang="en-US" smtClean="0"/>
              <a:pPr/>
              <a:t>5</a:t>
            </a:fld>
            <a:endParaRPr lang="en-US"/>
          </a:p>
        </p:txBody>
      </p:sp>
    </p:spTree>
    <p:extLst>
      <p:ext uri="{BB962C8B-B14F-4D97-AF65-F5344CB8AC3E}">
        <p14:creationId xmlns:p14="http://schemas.microsoft.com/office/powerpoint/2010/main" val="22489611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Animalisitic</a:t>
            </a:r>
            <a:r>
              <a:rPr lang="en-US" dirty="0"/>
              <a:t>- most commonly found in classical literature examples, this reveals the dark times of ignorance we once had in our understanding of disabilities. This is not totally removed from literature today. There are language cues, like describing a child with autism as </a:t>
            </a:r>
            <a:r>
              <a:rPr lang="en-US" dirty="0" err="1"/>
              <a:t>claaping</a:t>
            </a:r>
            <a:r>
              <a:rPr lang="en-US" dirty="0"/>
              <a:t> their hands like a happy seal that compares a human to an animal. Also language that says something like “He sensed something was different” is essentially comparing the character to the abilities a dog has. If we are holding ourselves to a high standard of literature, then we understand the danger of this kind of literature.</a:t>
            </a:r>
          </a:p>
          <a:p>
            <a:endParaRPr lang="en-US" dirty="0"/>
          </a:p>
          <a:p>
            <a:r>
              <a:rPr lang="en-US" dirty="0"/>
              <a:t>Curing or killing is a trope that we see in classical and current children’s literature. An author may kill a character with disabilities to better their plot, or maybe because the author is unable to imagine a positive future for a person with disabilities. An author may cure a character, which is dangerous because it implies that there are cures for all disabilities and it implies that a disability is something that needs to be cured. From a mirror perspective, this is a discouraging message to be internalized, that you would be a better person if your disability was cured.</a:t>
            </a:r>
          </a:p>
          <a:p>
            <a:endParaRPr lang="en-US" dirty="0"/>
          </a:p>
          <a:p>
            <a:r>
              <a:rPr lang="en-US" dirty="0"/>
              <a:t>Low morality in combination with low intelligence or a cognitive disability. We see this a lot in children’s literature. It’s the classic stupid bad guy. This is the Dudley </a:t>
            </a:r>
            <a:r>
              <a:rPr lang="en-US" dirty="0" err="1"/>
              <a:t>dursely</a:t>
            </a:r>
            <a:r>
              <a:rPr lang="en-US" dirty="0"/>
              <a:t> character. Dudley appears to have a learning disability or low intelligence, and he is the bully character. From a mirror and windows stand point, I’d hate to see myself represented that way, and this perpetuates </a:t>
            </a:r>
            <a:r>
              <a:rPr lang="en-US" dirty="0" err="1"/>
              <a:t>exisiting</a:t>
            </a:r>
            <a:r>
              <a:rPr lang="en-US" dirty="0"/>
              <a:t> stereotypes.</a:t>
            </a:r>
          </a:p>
          <a:p>
            <a:endParaRPr lang="en-US" dirty="0"/>
          </a:p>
          <a:p>
            <a:r>
              <a:rPr lang="en-US" dirty="0"/>
              <a:t>Unteachable</a:t>
            </a:r>
          </a:p>
          <a:p>
            <a:endParaRPr lang="en-US" dirty="0"/>
          </a:p>
          <a:p>
            <a:r>
              <a:rPr lang="en-US" dirty="0"/>
              <a:t>Lowly backgrounds- often coming from low income families or broken families. </a:t>
            </a:r>
          </a:p>
          <a:p>
            <a:endParaRPr lang="en-US" dirty="0"/>
          </a:p>
          <a:p>
            <a:r>
              <a:rPr lang="en-US" dirty="0"/>
              <a:t>Need to prove value- A character may not be valuable in the story until they can prove their worth, by contributing to the plot or saving the day or something. This communicates that value only comes from abilities. I think this is a trap that children already believe, like how they </a:t>
            </a:r>
            <a:r>
              <a:rPr lang="en-US" dirty="0" err="1"/>
              <a:t>identifiy</a:t>
            </a:r>
            <a:r>
              <a:rPr lang="en-US" dirty="0"/>
              <a:t> as being the fastest runner. Educators need to discourage this comparative understanding of value. </a:t>
            </a:r>
          </a:p>
          <a:p>
            <a:endParaRPr lang="en-US" dirty="0"/>
          </a:p>
          <a:p>
            <a:r>
              <a:rPr lang="en-US" dirty="0"/>
              <a:t>Pitied or burdened, this is your tiny </a:t>
            </a:r>
            <a:r>
              <a:rPr lang="en-US" dirty="0" err="1"/>
              <a:t>tim</a:t>
            </a:r>
            <a:r>
              <a:rPr lang="en-US" dirty="0"/>
              <a:t> representation (who was killed, remember?)</a:t>
            </a:r>
          </a:p>
          <a:p>
            <a:endParaRPr lang="en-US" dirty="0"/>
          </a:p>
          <a:p>
            <a:r>
              <a:rPr lang="en-US" dirty="0"/>
              <a:t>Joke. Dudley </a:t>
            </a:r>
            <a:r>
              <a:rPr lang="en-US" dirty="0" err="1"/>
              <a:t>dursely</a:t>
            </a:r>
            <a:r>
              <a:rPr lang="en-US" dirty="0"/>
              <a:t> was intellectually low functioning, a villain, and a comic relief. What an outstanding representation.  </a:t>
            </a:r>
          </a:p>
          <a:p>
            <a:endParaRPr lang="en-US" dirty="0"/>
          </a:p>
          <a:p>
            <a:r>
              <a:rPr lang="en-US" dirty="0"/>
              <a:t>Own worst enemy- this is a big one in my eyes. The book Wonder that recently came out is about a boy who has a facial deformity. The plot of the story is dependent on the boy’s coming of self acceptance of his </a:t>
            </a:r>
            <a:r>
              <a:rPr lang="en-US" dirty="0" err="1"/>
              <a:t>disabilty</a:t>
            </a:r>
            <a:r>
              <a:rPr lang="en-US" dirty="0"/>
              <a:t>. This communicates that if you have a physical or cognitive </a:t>
            </a:r>
            <a:r>
              <a:rPr lang="en-US" dirty="0" err="1"/>
              <a:t>diability</a:t>
            </a:r>
            <a:r>
              <a:rPr lang="en-US" dirty="0"/>
              <a:t>, you are your own worst enemy and self acceptance will be your biggest obstacle in life. While this may be accurate and authentic, we can let this be the only story in our collection. It removes the </a:t>
            </a:r>
            <a:r>
              <a:rPr lang="en-US" dirty="0" err="1"/>
              <a:t>posibilty</a:t>
            </a:r>
            <a:r>
              <a:rPr lang="en-US" dirty="0"/>
              <a:t> of the disability being just one aspect of the characters life.</a:t>
            </a:r>
          </a:p>
          <a:p>
            <a:endParaRPr lang="en-US" dirty="0"/>
          </a:p>
          <a:p>
            <a:r>
              <a:rPr lang="en-US" dirty="0"/>
              <a:t>Asexual, often these characters are excluded from romantic relationships</a:t>
            </a:r>
          </a:p>
          <a:p>
            <a:endParaRPr lang="en-US" dirty="0"/>
          </a:p>
          <a:p>
            <a:r>
              <a:rPr lang="en-US" dirty="0"/>
              <a:t>Inability to participate in normal life- a focus to educate readers on the types of </a:t>
            </a:r>
            <a:r>
              <a:rPr lang="en-US" dirty="0" err="1"/>
              <a:t>accomodations</a:t>
            </a:r>
            <a:r>
              <a:rPr lang="en-US" dirty="0"/>
              <a:t> for the character removes any sense of independence the character has.  </a:t>
            </a:r>
          </a:p>
        </p:txBody>
      </p:sp>
      <p:sp>
        <p:nvSpPr>
          <p:cNvPr id="4" name="Slide Number Placeholder 3"/>
          <p:cNvSpPr>
            <a:spLocks noGrp="1"/>
          </p:cNvSpPr>
          <p:nvPr>
            <p:ph type="sldNum" sz="quarter" idx="10"/>
          </p:nvPr>
        </p:nvSpPr>
        <p:spPr/>
        <p:txBody>
          <a:bodyPr/>
          <a:lstStyle/>
          <a:p>
            <a:fld id="{B8796F01-7154-41E0-B48B-A6921757531A}" type="slidenum">
              <a:rPr lang="en-US" smtClean="0"/>
              <a:pPr/>
              <a:t>6</a:t>
            </a:fld>
            <a:endParaRPr lang="en-US"/>
          </a:p>
        </p:txBody>
      </p:sp>
    </p:spTree>
    <p:extLst>
      <p:ext uri="{BB962C8B-B14F-4D97-AF65-F5344CB8AC3E}">
        <p14:creationId xmlns:p14="http://schemas.microsoft.com/office/powerpoint/2010/main" val="32777398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Romanticize- this is something obvious in the way characters are described. One example being a girl with autism being described as a blue rose, unique but beautiful. It’s a pretty description, but it’s communicate a romanticized perspective rather than an accurate one. It prolongs misunderstanding. </a:t>
            </a:r>
          </a:p>
          <a:p>
            <a:endParaRPr lang="en-US" dirty="0"/>
          </a:p>
          <a:p>
            <a:r>
              <a:rPr lang="en-US" dirty="0"/>
              <a:t>Extra character to equalize. This is common in children’s literature. A character in lack of a certain </a:t>
            </a:r>
            <a:r>
              <a:rPr lang="en-US" dirty="0" err="1"/>
              <a:t>diability</a:t>
            </a:r>
            <a:r>
              <a:rPr lang="en-US" dirty="0"/>
              <a:t> will be portrayed with have an extra amount of a different disability to make up for the areas lacking. Like a child with autism having extra heart. Or a child with dyslexia being extra good with their hands. This may stem from an author’s desire to make everyone equally abled and valued. Value doesn’t come from ability however, and you can’t equalize </a:t>
            </a:r>
            <a:r>
              <a:rPr lang="en-US" dirty="0" err="1"/>
              <a:t>everyones</a:t>
            </a:r>
            <a:r>
              <a:rPr lang="en-US" dirty="0"/>
              <a:t> ability.</a:t>
            </a:r>
          </a:p>
          <a:p>
            <a:endParaRPr lang="en-US" dirty="0"/>
          </a:p>
          <a:p>
            <a:r>
              <a:rPr lang="en-US" dirty="0"/>
              <a:t>Overly innocent- along with romanticizing, there are character who have been written as angles, incapable of wrong doing instead of humans </a:t>
            </a:r>
          </a:p>
        </p:txBody>
      </p:sp>
      <p:sp>
        <p:nvSpPr>
          <p:cNvPr id="4" name="Slide Number Placeholder 3"/>
          <p:cNvSpPr>
            <a:spLocks noGrp="1"/>
          </p:cNvSpPr>
          <p:nvPr>
            <p:ph type="sldNum" sz="quarter" idx="10"/>
          </p:nvPr>
        </p:nvSpPr>
        <p:spPr/>
        <p:txBody>
          <a:bodyPr/>
          <a:lstStyle/>
          <a:p>
            <a:fld id="{B8796F01-7154-41E0-B48B-A6921757531A}" type="slidenum">
              <a:rPr lang="en-US" smtClean="0"/>
              <a:pPr/>
              <a:t>7</a:t>
            </a:fld>
            <a:endParaRPr lang="en-US"/>
          </a:p>
        </p:txBody>
      </p:sp>
    </p:spTree>
    <p:extLst>
      <p:ext uri="{BB962C8B-B14F-4D97-AF65-F5344CB8AC3E}">
        <p14:creationId xmlns:p14="http://schemas.microsoft.com/office/powerpoint/2010/main" val="31138280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Unchanging- one way we see the static representation is through the development of all the other character except for the character with disabilities. The author is using the character with disabilities as a vessel to grow all the other characters. I don’t think this literature is evil, but this can’t be the only representation we have. Literature that encourages the acceptance of a disabled child is rarely literature that empowers a child with disabilities, and that should be a goal of </a:t>
            </a:r>
            <a:r>
              <a:rPr lang="en-US" dirty="0" err="1"/>
              <a:t>childrens</a:t>
            </a:r>
            <a:r>
              <a:rPr lang="en-US" dirty="0"/>
              <a:t> literature</a:t>
            </a:r>
          </a:p>
          <a:p>
            <a:endParaRPr lang="en-US" dirty="0"/>
          </a:p>
          <a:p>
            <a:r>
              <a:rPr lang="en-US" dirty="0"/>
              <a:t>Othering-any time a character is separated from the other children, they are being othered. Either in the way they are described, as if they are something other </a:t>
            </a:r>
            <a:r>
              <a:rPr lang="en-US" dirty="0" err="1"/>
              <a:t>htan</a:t>
            </a:r>
            <a:r>
              <a:rPr lang="en-US" dirty="0"/>
              <a:t> a </a:t>
            </a:r>
            <a:r>
              <a:rPr lang="en-US" dirty="0" err="1"/>
              <a:t>hild</a:t>
            </a:r>
            <a:r>
              <a:rPr lang="en-US" dirty="0"/>
              <a:t>, or if they are </a:t>
            </a:r>
            <a:r>
              <a:rPr lang="en-US" dirty="0" err="1"/>
              <a:t>consisitently</a:t>
            </a:r>
            <a:r>
              <a:rPr lang="en-US" dirty="0"/>
              <a:t> removed from the classroom. This is othering and it is not destigmatizing. It is not normalizing people with disabilities.</a:t>
            </a:r>
          </a:p>
        </p:txBody>
      </p:sp>
      <p:sp>
        <p:nvSpPr>
          <p:cNvPr id="4" name="Slide Number Placeholder 3"/>
          <p:cNvSpPr>
            <a:spLocks noGrp="1"/>
          </p:cNvSpPr>
          <p:nvPr>
            <p:ph type="sldNum" sz="quarter" idx="10"/>
          </p:nvPr>
        </p:nvSpPr>
        <p:spPr/>
        <p:txBody>
          <a:bodyPr/>
          <a:lstStyle/>
          <a:p>
            <a:fld id="{B8796F01-7154-41E0-B48B-A6921757531A}" type="slidenum">
              <a:rPr lang="en-US" smtClean="0"/>
              <a:pPr/>
              <a:t>8</a:t>
            </a:fld>
            <a:endParaRPr lang="en-US"/>
          </a:p>
        </p:txBody>
      </p:sp>
    </p:spTree>
    <p:extLst>
      <p:ext uri="{BB962C8B-B14F-4D97-AF65-F5344CB8AC3E}">
        <p14:creationId xmlns:p14="http://schemas.microsoft.com/office/powerpoint/2010/main" val="14250254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796F01-7154-41E0-B48B-A6921757531A}" type="slidenum">
              <a:rPr lang="en-US" smtClean="0"/>
              <a:pPr/>
              <a:t>9</a:t>
            </a:fld>
            <a:endParaRPr lang="en-US"/>
          </a:p>
        </p:txBody>
      </p:sp>
    </p:spTree>
    <p:extLst>
      <p:ext uri="{BB962C8B-B14F-4D97-AF65-F5344CB8AC3E}">
        <p14:creationId xmlns:p14="http://schemas.microsoft.com/office/powerpoint/2010/main" val="27428224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796F01-7154-41E0-B48B-A6921757531A}" type="slidenum">
              <a:rPr lang="en-US" smtClean="0"/>
              <a:pPr/>
              <a:t>10</a:t>
            </a:fld>
            <a:endParaRPr lang="en-US"/>
          </a:p>
        </p:txBody>
      </p:sp>
    </p:spTree>
    <p:extLst>
      <p:ext uri="{BB962C8B-B14F-4D97-AF65-F5344CB8AC3E}">
        <p14:creationId xmlns:p14="http://schemas.microsoft.com/office/powerpoint/2010/main" val="15330166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2383" y="1498601"/>
            <a:ext cx="7008574" cy="3298825"/>
          </a:xfrm>
        </p:spPr>
        <p:txBody>
          <a:bodyPr>
            <a:normAutofit/>
          </a:bodyPr>
          <a:lstStyle>
            <a:lvl1pPr>
              <a:lnSpc>
                <a:spcPct val="90000"/>
              </a:lnSpc>
              <a:defRPr sz="5400" cap="none" baseline="0"/>
            </a:lvl1pPr>
          </a:lstStyle>
          <a:p>
            <a:r>
              <a:rPr lang="en-US"/>
              <a:t>Click to edit Master title style</a:t>
            </a:r>
            <a:endParaRPr/>
          </a:p>
        </p:txBody>
      </p:sp>
      <p:sp>
        <p:nvSpPr>
          <p:cNvPr id="3" name="Subtitle 2"/>
          <p:cNvSpPr>
            <a:spLocks noGrp="1"/>
          </p:cNvSpPr>
          <p:nvPr>
            <p:ph type="subTitle" idx="1"/>
          </p:nvPr>
        </p:nvSpPr>
        <p:spPr>
          <a:xfrm>
            <a:off x="4672383" y="4927600"/>
            <a:ext cx="7008574" cy="1244600"/>
          </a:xfrm>
        </p:spPr>
        <p:txBody>
          <a:bodyPr>
            <a:normAutofit/>
          </a:bodyPr>
          <a:lstStyle>
            <a:lvl1pPr marL="0" indent="0" algn="l">
              <a:spcBef>
                <a:spcPts val="0"/>
              </a:spcBef>
              <a:buNone/>
              <a:defRPr sz="2800" b="0">
                <a:solidFill>
                  <a:schemeClr val="tx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322277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7AECB6C2-1084-4AED-A74A-DF028B0094EA}" type="datetimeFigureOut">
              <a:rPr lang="en-US"/>
              <a:t>4/16/2018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t>‹#›</a:t>
            </a:fld>
            <a:endParaRPr/>
          </a:p>
        </p:txBody>
      </p:sp>
    </p:spTree>
    <p:extLst>
      <p:ext uri="{BB962C8B-B14F-4D97-AF65-F5344CB8AC3E}">
        <p14:creationId xmlns:p14="http://schemas.microsoft.com/office/powerpoint/2010/main" val="101043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52633" y="274638"/>
            <a:ext cx="1422030" cy="589756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117309" y="274638"/>
            <a:ext cx="8532178" cy="589756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7AECB6C2-1084-4AED-A74A-DF028B0094EA}" type="datetimeFigureOut">
              <a:rPr lang="en-US"/>
              <a:t>4/16/2018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t>‹#›</a:t>
            </a:fld>
            <a:endParaRPr/>
          </a:p>
        </p:txBody>
      </p:sp>
    </p:spTree>
    <p:extLst>
      <p:ext uri="{BB962C8B-B14F-4D97-AF65-F5344CB8AC3E}">
        <p14:creationId xmlns:p14="http://schemas.microsoft.com/office/powerpoint/2010/main" val="365071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8B5A30F4-0B4E-4E4B-BC36-C30CD13F4E17}" type="datetimeFigureOut">
              <a:rPr lang="en-US"/>
              <a:t>4/16/2018</a:t>
            </a:fld>
            <a:endParaRPr dirty="0"/>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A60BA0E-20D0-4E7C-B286-26C960A6788F}" type="slidenum">
              <a:rPr/>
              <a:t>‹#›</a:t>
            </a:fld>
            <a:endParaRPr/>
          </a:p>
        </p:txBody>
      </p:sp>
    </p:spTree>
    <p:extLst>
      <p:ext uri="{BB962C8B-B14F-4D97-AF65-F5344CB8AC3E}">
        <p14:creationId xmlns:p14="http://schemas.microsoft.com/office/powerpoint/2010/main" val="15635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2589" y="4445000"/>
            <a:ext cx="7008574" cy="1930400"/>
          </a:xfrm>
        </p:spPr>
        <p:txBody>
          <a:bodyPr anchor="t">
            <a:normAutofit/>
          </a:bodyPr>
          <a:lstStyle>
            <a:lvl1pPr algn="l">
              <a:defRPr sz="5400" b="0" cap="none" baseline="0"/>
            </a:lvl1pPr>
          </a:lstStyle>
          <a:p>
            <a:r>
              <a:rPr lang="en-US"/>
              <a:t>Click to edit Master title style</a:t>
            </a:r>
            <a:endParaRPr dirty="0"/>
          </a:p>
        </p:txBody>
      </p:sp>
      <p:sp>
        <p:nvSpPr>
          <p:cNvPr id="3" name="Text Placeholder 2"/>
          <p:cNvSpPr>
            <a:spLocks noGrp="1"/>
          </p:cNvSpPr>
          <p:nvPr>
            <p:ph type="body" idx="1"/>
          </p:nvPr>
        </p:nvSpPr>
        <p:spPr>
          <a:xfrm>
            <a:off x="812589" y="3124200"/>
            <a:ext cx="7008574" cy="1296987"/>
          </a:xfrm>
        </p:spPr>
        <p:txBody>
          <a:bodyPr anchor="b">
            <a:normAutofit/>
          </a:bodyPr>
          <a:lstStyle>
            <a:lvl1pPr marL="0" indent="0">
              <a:spcBef>
                <a:spcPts val="0"/>
              </a:spcBef>
              <a:buNone/>
              <a:defRPr sz="2800">
                <a:solidFill>
                  <a:schemeClr val="tx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4196340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11730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1706581" indent="0">
              <a:buNone/>
              <a:defRPr sz="1800"/>
            </a:lvl6pPr>
            <a:lvl7pPr marL="2011328">
              <a:defRPr sz="1800"/>
            </a:lvl7pPr>
            <a:lvl8pPr marL="2011328">
              <a:defRPr sz="1800"/>
            </a:lvl8pPr>
            <a:lvl9pPr marL="2011328">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9755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2DD204D1-F9BD-4643-8480-6EA41EB484F1}" type="datetimeFigureOut">
              <a:rPr lang="en-US"/>
              <a:t>4/16/2018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48933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12137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Edit Master text styles</a:t>
            </a:r>
          </a:p>
        </p:txBody>
      </p:sp>
      <p:sp>
        <p:nvSpPr>
          <p:cNvPr id="4" name="Content Placeholder 3"/>
          <p:cNvSpPr>
            <a:spLocks noGrp="1"/>
          </p:cNvSpPr>
          <p:nvPr>
            <p:ph sz="half" idx="2"/>
          </p:nvPr>
        </p:nvSpPr>
        <p:spPr>
          <a:xfrm>
            <a:off x="111730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30162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Edit Master text styles</a:t>
            </a:r>
          </a:p>
        </p:txBody>
      </p:sp>
      <p:sp>
        <p:nvSpPr>
          <p:cNvPr id="6" name="Content Placeholder 5"/>
          <p:cNvSpPr>
            <a:spLocks noGrp="1"/>
          </p:cNvSpPr>
          <p:nvPr>
            <p:ph sz="quarter" idx="4"/>
          </p:nvPr>
        </p:nvSpPr>
        <p:spPr>
          <a:xfrm>
            <a:off x="629755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2DD204D1-F9BD-4643-8480-6EA41EB484F1}" type="datetimeFigureOut">
              <a:rPr lang="en-US"/>
              <a:t>4/16/2018</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5528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2DD204D1-F9BD-4643-8480-6EA41EB484F1}" type="datetimeFigureOut">
              <a:rPr lang="en-US"/>
              <a:t>4/16/2018</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51676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D204D1-F9BD-4643-8480-6EA41EB484F1}" type="datetimeFigureOut">
              <a:rPr lang="en-US"/>
              <a:t>4/16/2018</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20687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304721" y="1701800"/>
            <a:ext cx="3351927" cy="2844800"/>
          </a:xfrm>
        </p:spPr>
        <p:txBody>
          <a:bodyPr anchor="b">
            <a:normAutofit/>
          </a:bodyPr>
          <a:lstStyle>
            <a:lvl1pPr algn="l">
              <a:defRPr sz="2000" b="1"/>
            </a:lvl1pPr>
          </a:lstStyle>
          <a:p>
            <a:r>
              <a:rPr lang="en-US"/>
              <a:t>Click to edit Master title style</a:t>
            </a:r>
            <a:endParaRPr/>
          </a:p>
        </p:txBody>
      </p:sp>
      <p:sp>
        <p:nvSpPr>
          <p:cNvPr id="4" name="Text Placeholder 3"/>
          <p:cNvSpPr>
            <a:spLocks noGrp="1"/>
          </p:cNvSpPr>
          <p:nvPr>
            <p:ph type="body" sz="half" idx="2"/>
          </p:nvPr>
        </p:nvSpPr>
        <p:spPr>
          <a:xfrm>
            <a:off x="304721" y="4648200"/>
            <a:ext cx="3351927" cy="1727200"/>
          </a:xfrm>
        </p:spPr>
        <p:txBody>
          <a:bodyPr>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Edit Master text styles</a:t>
            </a:r>
          </a:p>
        </p:txBody>
      </p:sp>
      <p:sp>
        <p:nvSpPr>
          <p:cNvPr id="3" name="Content Placeholder 2"/>
          <p:cNvSpPr>
            <a:spLocks noGrp="1"/>
          </p:cNvSpPr>
          <p:nvPr>
            <p:ph idx="1"/>
          </p:nvPr>
        </p:nvSpPr>
        <p:spPr>
          <a:xfrm>
            <a:off x="4469236" y="482600"/>
            <a:ext cx="6805427" cy="5892800"/>
          </a:xfrm>
        </p:spPr>
        <p:txBody>
          <a:bodyPr>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126BF754-515F-40B9-8D24-D54D5825B3D0}" type="datetimeFigureOut">
              <a:rPr lang="en-US"/>
              <a:t>4/16/2018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t>‹#›</a:t>
            </a:fld>
            <a:endParaRPr/>
          </a:p>
        </p:txBody>
      </p:sp>
    </p:spTree>
    <p:extLst>
      <p:ext uri="{BB962C8B-B14F-4D97-AF65-F5344CB8AC3E}">
        <p14:creationId xmlns:p14="http://schemas.microsoft.com/office/powerpoint/2010/main" val="196807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2437765" y="4800600"/>
            <a:ext cx="7313295" cy="762000"/>
          </a:xfrm>
        </p:spPr>
        <p:txBody>
          <a:bodyPr anchor="b">
            <a:normAutofit/>
          </a:bodyPr>
          <a:lstStyle>
            <a:lvl1pPr algn="l">
              <a:defRPr sz="2000" b="1"/>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2437765" y="279401"/>
            <a:ext cx="7313295" cy="4448175"/>
          </a:xfrm>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a:t>Click icon to add picture</a:t>
            </a:r>
            <a:endParaRPr/>
          </a:p>
        </p:txBody>
      </p:sp>
      <p:sp>
        <p:nvSpPr>
          <p:cNvPr id="4" name="Text Placeholder 3"/>
          <p:cNvSpPr>
            <a:spLocks noGrp="1"/>
          </p:cNvSpPr>
          <p:nvPr>
            <p:ph type="body" sz="half" idx="2"/>
          </p:nvPr>
        </p:nvSpPr>
        <p:spPr>
          <a:xfrm>
            <a:off x="2437765" y="5562600"/>
            <a:ext cx="7313295" cy="812800"/>
          </a:xfrm>
        </p:spPr>
        <p:txBody>
          <a:bodyPr>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Edit Master text styles</a:t>
            </a:r>
          </a:p>
        </p:txBody>
      </p:sp>
      <p:sp>
        <p:nvSpPr>
          <p:cNvPr id="5" name="Date Placeholder 4"/>
          <p:cNvSpPr>
            <a:spLocks noGrp="1"/>
          </p:cNvSpPr>
          <p:nvPr>
            <p:ph type="dt" sz="half" idx="10"/>
          </p:nvPr>
        </p:nvSpPr>
        <p:spPr/>
        <p:txBody>
          <a:bodyPr/>
          <a:lstStyle/>
          <a:p>
            <a:fld id="{126BF754-515F-40B9-8D24-D54D5825B3D0}" type="datetimeFigureOut">
              <a:rPr lang="en-US"/>
              <a:t>4/16/2018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t>‹#›</a:t>
            </a:fld>
            <a:endParaRPr/>
          </a:p>
        </p:txBody>
      </p:sp>
    </p:spTree>
    <p:extLst>
      <p:ext uri="{BB962C8B-B14F-4D97-AF65-F5344CB8AC3E}">
        <p14:creationId xmlns:p14="http://schemas.microsoft.com/office/powerpoint/2010/main" val="122133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304721" y="0"/>
            <a:ext cx="11579384"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Placeholder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r>
              <a:rPr lang="en-US"/>
              <a:t>Click to edit Master title style</a:t>
            </a:r>
            <a:endParaRPr dirty="0"/>
          </a:p>
        </p:txBody>
      </p:sp>
      <p:sp>
        <p:nvSpPr>
          <p:cNvPr id="3" name="Text Placeholder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baseline="0">
                <a:solidFill>
                  <a:schemeClr val="tx2">
                    <a:lumMod val="65000"/>
                    <a:lumOff val="35000"/>
                  </a:schemeClr>
                </a:solidFill>
              </a:defRPr>
            </a:lvl1pPr>
          </a:lstStyle>
          <a:p>
            <a:fld id="{2DD204D1-F9BD-4643-8480-6EA41EB484F1}" type="datetimeFigureOut">
              <a:rPr lang="en-US" smtClean="0"/>
              <a:pPr/>
              <a:t>4/16/2018</a:t>
            </a:fld>
            <a:endParaRPr lang="en-US"/>
          </a:p>
        </p:txBody>
      </p:sp>
      <p:sp>
        <p:nvSpPr>
          <p:cNvPr id="5" name="Footer Placeholder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baseline="0">
                <a:solidFill>
                  <a:schemeClr val="tx2">
                    <a:lumMod val="65000"/>
                    <a:lumOff val="35000"/>
                  </a:schemeClr>
                </a:solidFill>
              </a:defRPr>
            </a:lvl1pPr>
          </a:lstStyle>
          <a:p>
            <a:endParaRPr lang="en-US"/>
          </a:p>
        </p:txBody>
      </p:sp>
      <p:sp>
        <p:nvSpPr>
          <p:cNvPr id="6" name="Slide Number Placeholder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baseline="0">
                <a:solidFill>
                  <a:schemeClr val="tx2">
                    <a:lumMod val="65000"/>
                    <a:lumOff val="35000"/>
                  </a:schemeClr>
                </a:solidFill>
              </a:defRPr>
            </a:lvl1pPr>
          </a:lstStyle>
          <a:p>
            <a:fld id="{EB37DED6-D4C7-42EE-AB49-D2E39E64FDE4}" type="slidenum">
              <a:rPr lang="en-US" smtClean="0"/>
              <a:pPr/>
              <a:t>‹#›</a:t>
            </a:fld>
            <a:endParaRPr lang="en-US"/>
          </a:p>
        </p:txBody>
      </p:sp>
    </p:spTree>
    <p:extLst>
      <p:ext uri="{BB962C8B-B14F-4D97-AF65-F5344CB8AC3E}">
        <p14:creationId xmlns:p14="http://schemas.microsoft.com/office/powerpoint/2010/main" val="154404791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63" r:id="rId3"/>
    <p:sldLayoutId id="2147483664" r:id="rId4"/>
    <p:sldLayoutId id="2147483665" r:id="rId5"/>
    <p:sldLayoutId id="2147483666" r:id="rId6"/>
    <p:sldLayoutId id="2147483667" r:id="rId7"/>
    <p:sldLayoutId id="2147483675" r:id="rId8"/>
    <p:sldLayoutId id="2147483676" r:id="rId9"/>
    <p:sldLayoutId id="2147483677" r:id="rId10"/>
    <p:sldLayoutId id="214748367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p:titleStyle>
    <p:body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mailto:emileedubois@gmail.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earch.proquest.com.ezproxy.gvsu.edu/docview/201153719?accountid=39473"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search.proquest.com.ezproxy.gvsu.edu/docview/1720455384?accountid=39473" TargetMode="External"/><Relationship Id="rId4" Type="http://schemas.openxmlformats.org/officeDocument/2006/relationships/hyperlink" Target="http://search.proquest.com.ezproxy.gvsu.edu/docview/1871581117?accountid=39473"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2383" y="815975"/>
            <a:ext cx="7008574" cy="3298825"/>
          </a:xfrm>
        </p:spPr>
        <p:txBody>
          <a:bodyPr>
            <a:normAutofit fontScale="90000"/>
          </a:bodyPr>
          <a:lstStyle/>
          <a:p>
            <a:r>
              <a:rPr lang="en-US" dirty="0"/>
              <a:t>The Dangerous Representations of Characters with Disabilities in Children’s Literature</a:t>
            </a:r>
          </a:p>
        </p:txBody>
      </p:sp>
      <p:sp>
        <p:nvSpPr>
          <p:cNvPr id="3" name="Subtitle 2"/>
          <p:cNvSpPr>
            <a:spLocks noGrp="1"/>
          </p:cNvSpPr>
          <p:nvPr>
            <p:ph type="subTitle" idx="1"/>
          </p:nvPr>
        </p:nvSpPr>
        <p:spPr>
          <a:xfrm>
            <a:off x="4672383" y="4267199"/>
            <a:ext cx="7008574" cy="1774825"/>
          </a:xfrm>
        </p:spPr>
        <p:txBody>
          <a:bodyPr>
            <a:normAutofit fontScale="92500" lnSpcReduction="20000"/>
          </a:bodyPr>
          <a:lstStyle/>
          <a:p>
            <a:r>
              <a:rPr lang="en-US" sz="4300" dirty="0"/>
              <a:t>Emilee Dubois</a:t>
            </a:r>
          </a:p>
          <a:p>
            <a:r>
              <a:rPr lang="en-US" dirty="0">
                <a:hlinkClick r:id="rId3"/>
              </a:rPr>
              <a:t>emileedubois@gmail.com</a:t>
            </a:r>
            <a:endParaRPr lang="en-US" dirty="0"/>
          </a:p>
          <a:p>
            <a:endParaRPr lang="en-US" dirty="0"/>
          </a:p>
          <a:p>
            <a:r>
              <a:rPr lang="en-US" dirty="0"/>
              <a:t>English Capstone Conference</a:t>
            </a:r>
          </a:p>
          <a:p>
            <a:r>
              <a:rPr lang="en-US" dirty="0"/>
              <a:t>April 20, 2018</a:t>
            </a:r>
          </a:p>
          <a:p>
            <a:endParaRPr lang="en-US" dirty="0"/>
          </a:p>
        </p:txBody>
      </p:sp>
    </p:spTree>
    <p:extLst>
      <p:ext uri="{BB962C8B-B14F-4D97-AF65-F5344CB8AC3E}">
        <p14:creationId xmlns:p14="http://schemas.microsoft.com/office/powerpoint/2010/main" val="365034032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117309" y="457200"/>
            <a:ext cx="10157354" cy="1066800"/>
          </a:xfrm>
        </p:spPr>
        <p:txBody>
          <a:bodyPr>
            <a:normAutofit fontScale="90000"/>
          </a:bodyPr>
          <a:lstStyle/>
          <a:p>
            <a:r>
              <a:rPr lang="en-US" dirty="0"/>
              <a:t>What do we do with existing literature?</a:t>
            </a:r>
          </a:p>
        </p:txBody>
      </p:sp>
      <p:sp>
        <p:nvSpPr>
          <p:cNvPr id="14" name="Content Placeholder 13"/>
          <p:cNvSpPr>
            <a:spLocks noGrp="1"/>
          </p:cNvSpPr>
          <p:nvPr>
            <p:ph idx="1"/>
          </p:nvPr>
        </p:nvSpPr>
        <p:spPr>
          <a:xfrm>
            <a:off x="1117309" y="2006600"/>
            <a:ext cx="10157354" cy="4851400"/>
          </a:xfrm>
        </p:spPr>
        <p:txBody>
          <a:bodyPr>
            <a:normAutofit/>
          </a:bodyPr>
          <a:lstStyle/>
          <a:p>
            <a:r>
              <a:rPr lang="en-US" sz="4000" dirty="0"/>
              <a:t>Not censorship</a:t>
            </a:r>
          </a:p>
          <a:p>
            <a:r>
              <a:rPr lang="en-US" sz="4000" dirty="0"/>
              <a:t>Educators, parents, and librarians need to be </a:t>
            </a:r>
            <a:r>
              <a:rPr lang="en-US" sz="4000" b="1" dirty="0"/>
              <a:t>aware</a:t>
            </a:r>
            <a:r>
              <a:rPr lang="en-US" sz="4000" dirty="0"/>
              <a:t> of existing biases and equipped to </a:t>
            </a:r>
            <a:r>
              <a:rPr lang="en-US" sz="4000" b="1" dirty="0"/>
              <a:t>identify</a:t>
            </a:r>
            <a:r>
              <a:rPr lang="en-US" sz="4000" dirty="0"/>
              <a:t> excellent literature and </a:t>
            </a:r>
            <a:r>
              <a:rPr lang="en-US" sz="4000" b="1" dirty="0"/>
              <a:t>facilitate conversations </a:t>
            </a:r>
            <a:r>
              <a:rPr lang="en-US" sz="4000" dirty="0"/>
              <a:t>for literature that isn’t.</a:t>
            </a:r>
          </a:p>
          <a:p>
            <a:pPr marL="0" indent="0">
              <a:buNone/>
            </a:pPr>
            <a:endParaRPr lang="en-US" sz="4000" dirty="0"/>
          </a:p>
          <a:p>
            <a:endParaRPr lang="en-US" sz="4000" dirty="0"/>
          </a:p>
          <a:p>
            <a:pPr marL="0" indent="0">
              <a:buNone/>
            </a:pPr>
            <a:endParaRPr lang="en-US" sz="3400" dirty="0"/>
          </a:p>
          <a:p>
            <a:pPr marL="0" indent="0">
              <a:buNone/>
            </a:pPr>
            <a:endParaRPr lang="en-US" sz="4000" dirty="0"/>
          </a:p>
        </p:txBody>
      </p:sp>
    </p:spTree>
    <p:extLst>
      <p:ext uri="{BB962C8B-B14F-4D97-AF65-F5344CB8AC3E}">
        <p14:creationId xmlns:p14="http://schemas.microsoft.com/office/powerpoint/2010/main" val="382168452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113263" y="381000"/>
            <a:ext cx="10157354" cy="1066800"/>
          </a:xfrm>
        </p:spPr>
        <p:txBody>
          <a:bodyPr>
            <a:normAutofit/>
          </a:bodyPr>
          <a:lstStyle/>
          <a:p>
            <a:r>
              <a:rPr lang="en-US" dirty="0"/>
              <a:t>Actions/Criteria:</a:t>
            </a:r>
          </a:p>
        </p:txBody>
      </p:sp>
      <p:sp>
        <p:nvSpPr>
          <p:cNvPr id="14" name="Content Placeholder 13"/>
          <p:cNvSpPr>
            <a:spLocks noGrp="1"/>
          </p:cNvSpPr>
          <p:nvPr>
            <p:ph idx="1"/>
          </p:nvPr>
        </p:nvSpPr>
        <p:spPr>
          <a:xfrm>
            <a:off x="1113263" y="1549400"/>
            <a:ext cx="10157354" cy="4851400"/>
          </a:xfrm>
        </p:spPr>
        <p:txBody>
          <a:bodyPr>
            <a:normAutofit fontScale="92500" lnSpcReduction="10000"/>
          </a:bodyPr>
          <a:lstStyle/>
          <a:p>
            <a:r>
              <a:rPr lang="en-US" sz="4000" dirty="0"/>
              <a:t>Look for correct terminology, accommodations, and labels</a:t>
            </a:r>
          </a:p>
          <a:p>
            <a:r>
              <a:rPr lang="en-US" sz="4000" dirty="0"/>
              <a:t>Highlight the commonality</a:t>
            </a:r>
          </a:p>
          <a:p>
            <a:r>
              <a:rPr lang="en-US" sz="4000" dirty="0"/>
              <a:t>Look for literature that normalizes</a:t>
            </a:r>
          </a:p>
          <a:p>
            <a:r>
              <a:rPr lang="en-US" sz="4000" dirty="0"/>
              <a:t>Focus on character as a whole</a:t>
            </a:r>
          </a:p>
          <a:p>
            <a:r>
              <a:rPr lang="en-US" sz="4000" dirty="0"/>
              <a:t>Noncomparative literature</a:t>
            </a:r>
          </a:p>
          <a:p>
            <a:r>
              <a:rPr lang="en-US" sz="4000" dirty="0"/>
              <a:t>Be aware of the power of language</a:t>
            </a:r>
          </a:p>
          <a:p>
            <a:endParaRPr lang="en-US" sz="4000" dirty="0"/>
          </a:p>
          <a:p>
            <a:pPr marL="0" indent="0">
              <a:buNone/>
            </a:pPr>
            <a:endParaRPr lang="en-US" sz="3400" dirty="0"/>
          </a:p>
          <a:p>
            <a:pPr marL="0" indent="0">
              <a:buNone/>
            </a:pPr>
            <a:endParaRPr lang="en-US" sz="4000" dirty="0"/>
          </a:p>
        </p:txBody>
      </p:sp>
    </p:spTree>
    <p:extLst>
      <p:ext uri="{BB962C8B-B14F-4D97-AF65-F5344CB8AC3E}">
        <p14:creationId xmlns:p14="http://schemas.microsoft.com/office/powerpoint/2010/main" val="381662810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17612" y="876300"/>
            <a:ext cx="7008574" cy="5105400"/>
          </a:xfrm>
        </p:spPr>
        <p:txBody>
          <a:bodyPr>
            <a:normAutofit/>
          </a:bodyPr>
          <a:lstStyle/>
          <a:p>
            <a:r>
              <a:rPr lang="en-US" dirty="0"/>
              <a:t> 	</a:t>
            </a:r>
            <a:r>
              <a:rPr lang="en-US" sz="3600" dirty="0"/>
              <a:t>It is vitally important that children’s literature reflect the world in which we live, and reflect authentic stories through the portrayal of appropriate characters because literature is a central mode through which children see the world </a:t>
            </a:r>
            <a:r>
              <a:rPr lang="en-US" dirty="0"/>
              <a:t>(Price 564). </a:t>
            </a:r>
          </a:p>
          <a:p>
            <a:endParaRPr lang="en-US" dirty="0"/>
          </a:p>
        </p:txBody>
      </p:sp>
    </p:spTree>
    <p:extLst>
      <p:ext uri="{BB962C8B-B14F-4D97-AF65-F5344CB8AC3E}">
        <p14:creationId xmlns:p14="http://schemas.microsoft.com/office/powerpoint/2010/main" val="199769798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117309" y="457200"/>
            <a:ext cx="10157354" cy="1066800"/>
          </a:xfrm>
        </p:spPr>
        <p:txBody>
          <a:bodyPr>
            <a:normAutofit/>
          </a:bodyPr>
          <a:lstStyle/>
          <a:p>
            <a:r>
              <a:rPr lang="en-US" dirty="0"/>
              <a:t>Works Cited:</a:t>
            </a:r>
          </a:p>
        </p:txBody>
      </p:sp>
      <p:sp>
        <p:nvSpPr>
          <p:cNvPr id="14" name="Content Placeholder 13"/>
          <p:cNvSpPr>
            <a:spLocks noGrp="1"/>
          </p:cNvSpPr>
          <p:nvPr>
            <p:ph idx="1"/>
          </p:nvPr>
        </p:nvSpPr>
        <p:spPr>
          <a:xfrm>
            <a:off x="1113263" y="1549400"/>
            <a:ext cx="10157354" cy="4165600"/>
          </a:xfrm>
        </p:spPr>
        <p:txBody>
          <a:bodyPr>
            <a:noAutofit/>
          </a:bodyPr>
          <a:lstStyle/>
          <a:p>
            <a:pPr marL="0" indent="0">
              <a:lnSpc>
                <a:spcPct val="200000"/>
              </a:lnSpc>
              <a:spcBef>
                <a:spcPts val="0"/>
              </a:spcBef>
              <a:spcAft>
                <a:spcPts val="800"/>
              </a:spcAft>
              <a:buNone/>
            </a:pPr>
            <a:r>
              <a:rPr lang="en-US" sz="1100" dirty="0">
                <a:solidFill>
                  <a:srgbClr val="555555"/>
                </a:solidFill>
                <a:ea typeface="Calibri" panose="020F0502020204030204" pitchFamily="34" charset="0"/>
              </a:rPr>
              <a:t>Altieri, Jennifer L. "Fictional Characters with Dyslexia: What are we Seeing in Books?"</a:t>
            </a:r>
            <a:r>
              <a:rPr lang="en-US" sz="1100" i="1" dirty="0">
                <a:solidFill>
                  <a:srgbClr val="555555"/>
                </a:solidFill>
                <a:ea typeface="Calibri" panose="020F0502020204030204" pitchFamily="34" charset="0"/>
              </a:rPr>
              <a:t> Teaching Exceptional Children</a:t>
            </a:r>
            <a:r>
              <a:rPr lang="en-US" sz="1100" dirty="0">
                <a:solidFill>
                  <a:srgbClr val="555555"/>
                </a:solidFill>
                <a:ea typeface="Calibri" panose="020F0502020204030204" pitchFamily="34" charset="0"/>
              </a:rPr>
              <a:t>, vol. 41, no. 1, 2008, pp. 48-54</a:t>
            </a:r>
            <a:r>
              <a:rPr lang="en-US" sz="1100" i="1" dirty="0">
                <a:solidFill>
                  <a:srgbClr val="555555"/>
                </a:solidFill>
                <a:ea typeface="Calibri" panose="020F0502020204030204" pitchFamily="34" charset="0"/>
              </a:rPr>
              <a:t>, 	Social Science Premium Collection</a:t>
            </a:r>
            <a:r>
              <a:rPr lang="en-US" sz="1100" dirty="0">
                <a:solidFill>
                  <a:srgbClr val="555555"/>
                </a:solidFill>
                <a:ea typeface="Calibri" panose="020F0502020204030204" pitchFamily="34" charset="0"/>
              </a:rPr>
              <a:t>, </a:t>
            </a:r>
            <a:r>
              <a:rPr lang="en-US" sz="1100" u="sng" dirty="0">
                <a:solidFill>
                  <a:srgbClr val="0563C1"/>
                </a:solidFill>
                <a:ea typeface="Calibri" panose="020F0502020204030204" pitchFamily="34" charset="0"/>
                <a:hlinkClick r:id="rId3"/>
              </a:rPr>
              <a:t>http://search.proquest.com.ezproxy.gvsu.edu/docview/201153719?accountid=39473</a:t>
            </a:r>
            <a:r>
              <a:rPr lang="en-US" sz="1100" dirty="0">
                <a:solidFill>
                  <a:srgbClr val="555555"/>
                </a:solidFill>
                <a:ea typeface="Calibri" panose="020F0502020204030204" pitchFamily="34" charset="0"/>
              </a:rPr>
              <a:t>.</a:t>
            </a:r>
            <a:endParaRPr lang="en-US" sz="1100" dirty="0">
              <a:ea typeface="Calibri" panose="020F0502020204030204" pitchFamily="34" charset="0"/>
            </a:endParaRPr>
          </a:p>
          <a:p>
            <a:pPr marL="0" marR="0" indent="0">
              <a:lnSpc>
                <a:spcPct val="200000"/>
              </a:lnSpc>
              <a:spcBef>
                <a:spcPts val="0"/>
              </a:spcBef>
              <a:spcAft>
                <a:spcPts val="800"/>
              </a:spcAft>
              <a:buNone/>
            </a:pPr>
            <a:r>
              <a:rPr lang="en-US" sz="1100" dirty="0">
                <a:solidFill>
                  <a:srgbClr val="555555"/>
                </a:solidFill>
                <a:latin typeface="+mj-lt"/>
                <a:ea typeface="Calibri" panose="020F0502020204030204" pitchFamily="34" charset="0"/>
              </a:rPr>
              <a:t>Price, Charis L., </a:t>
            </a:r>
            <a:r>
              <a:rPr lang="en-US" sz="1100" dirty="0" err="1">
                <a:solidFill>
                  <a:srgbClr val="555555"/>
                </a:solidFill>
                <a:latin typeface="+mj-lt"/>
                <a:ea typeface="Calibri" panose="020F0502020204030204" pitchFamily="34" charset="0"/>
              </a:rPr>
              <a:t>Michaelene</a:t>
            </a:r>
            <a:r>
              <a:rPr lang="en-US" sz="1100" dirty="0">
                <a:solidFill>
                  <a:srgbClr val="555555"/>
                </a:solidFill>
                <a:latin typeface="+mj-lt"/>
                <a:ea typeface="Calibri" panose="020F0502020204030204" pitchFamily="34" charset="0"/>
              </a:rPr>
              <a:t> M. </a:t>
            </a:r>
            <a:r>
              <a:rPr lang="en-US" sz="1100" dirty="0" err="1">
                <a:solidFill>
                  <a:srgbClr val="555555"/>
                </a:solidFill>
                <a:latin typeface="+mj-lt"/>
                <a:ea typeface="Calibri" panose="020F0502020204030204" pitchFamily="34" charset="0"/>
              </a:rPr>
              <a:t>Ostrosky</a:t>
            </a:r>
            <a:r>
              <a:rPr lang="en-US" sz="1100" dirty="0">
                <a:solidFill>
                  <a:srgbClr val="555555"/>
                </a:solidFill>
                <a:latin typeface="+mj-lt"/>
                <a:ea typeface="Calibri" panose="020F0502020204030204" pitchFamily="34" charset="0"/>
              </a:rPr>
              <a:t>, and </a:t>
            </a:r>
            <a:r>
              <a:rPr lang="en-US" sz="1100" dirty="0" err="1">
                <a:solidFill>
                  <a:srgbClr val="555555"/>
                </a:solidFill>
                <a:latin typeface="+mj-lt"/>
                <a:ea typeface="Calibri" panose="020F0502020204030204" pitchFamily="34" charset="0"/>
              </a:rPr>
              <a:t>Chryso</a:t>
            </a:r>
            <a:r>
              <a:rPr lang="en-US" sz="1100" dirty="0">
                <a:solidFill>
                  <a:srgbClr val="555555"/>
                </a:solidFill>
                <a:latin typeface="+mj-lt"/>
                <a:ea typeface="Calibri" panose="020F0502020204030204" pitchFamily="34" charset="0"/>
              </a:rPr>
              <a:t> </a:t>
            </a:r>
            <a:r>
              <a:rPr lang="en-US" sz="1100" dirty="0" err="1">
                <a:solidFill>
                  <a:srgbClr val="555555"/>
                </a:solidFill>
                <a:latin typeface="+mj-lt"/>
                <a:ea typeface="Calibri" panose="020F0502020204030204" pitchFamily="34" charset="0"/>
              </a:rPr>
              <a:t>Mouzourou</a:t>
            </a:r>
            <a:r>
              <a:rPr lang="en-US" sz="1100" dirty="0">
                <a:solidFill>
                  <a:srgbClr val="555555"/>
                </a:solidFill>
                <a:latin typeface="+mj-lt"/>
                <a:ea typeface="Calibri" panose="020F0502020204030204" pitchFamily="34" charset="0"/>
              </a:rPr>
              <a:t>. "Exploring Representations of Characters with Disabilities in Library Books."</a:t>
            </a:r>
            <a:r>
              <a:rPr lang="en-US" sz="1100" i="1" dirty="0">
                <a:solidFill>
                  <a:srgbClr val="555555"/>
                </a:solidFill>
                <a:latin typeface="+mj-lt"/>
                <a:ea typeface="Calibri" panose="020F0502020204030204" pitchFamily="34" charset="0"/>
              </a:rPr>
              <a:t> Early 	Childhood Education Journal</a:t>
            </a:r>
            <a:r>
              <a:rPr lang="en-US" sz="1100" dirty="0">
                <a:solidFill>
                  <a:srgbClr val="555555"/>
                </a:solidFill>
                <a:latin typeface="+mj-lt"/>
                <a:ea typeface="Calibri" panose="020F0502020204030204" pitchFamily="34" charset="0"/>
              </a:rPr>
              <a:t>, vol. 44, no. 6, 2016, pp. 563-572</a:t>
            </a:r>
            <a:r>
              <a:rPr lang="en-US" sz="1100" i="1" dirty="0">
                <a:solidFill>
                  <a:srgbClr val="555555"/>
                </a:solidFill>
                <a:latin typeface="+mj-lt"/>
                <a:ea typeface="Calibri" panose="020F0502020204030204" pitchFamily="34" charset="0"/>
              </a:rPr>
              <a:t>, Social Science Premium Collection</a:t>
            </a:r>
            <a:r>
              <a:rPr lang="en-US" sz="1100" dirty="0">
                <a:solidFill>
                  <a:srgbClr val="555555"/>
                </a:solidFill>
                <a:latin typeface="+mj-lt"/>
                <a:ea typeface="Calibri" panose="020F0502020204030204" pitchFamily="34" charset="0"/>
              </a:rPr>
              <a:t>, 	</a:t>
            </a:r>
            <a:r>
              <a:rPr lang="en-US" sz="1100" u="sng" dirty="0">
                <a:solidFill>
                  <a:srgbClr val="0563C1"/>
                </a:solidFill>
                <a:latin typeface="+mj-lt"/>
                <a:ea typeface="Calibri" panose="020F0502020204030204" pitchFamily="34" charset="0"/>
                <a:hlinkClick r:id="rId4"/>
              </a:rPr>
              <a:t>http://search.proquest.com.ezproxy.gvsu.edu/docview/1871581117?accountid=39473</a:t>
            </a:r>
            <a:r>
              <a:rPr lang="en-US" sz="1100" dirty="0">
                <a:solidFill>
                  <a:srgbClr val="555555"/>
                </a:solidFill>
                <a:latin typeface="+mj-lt"/>
                <a:ea typeface="Calibri" panose="020F0502020204030204" pitchFamily="34" charset="0"/>
              </a:rPr>
              <a:t>.</a:t>
            </a:r>
          </a:p>
          <a:p>
            <a:pPr marL="0" marR="0" indent="0">
              <a:lnSpc>
                <a:spcPct val="200000"/>
              </a:lnSpc>
              <a:spcBef>
                <a:spcPts val="0"/>
              </a:spcBef>
              <a:spcAft>
                <a:spcPts val="0"/>
              </a:spcAft>
              <a:buNone/>
            </a:pPr>
            <a:r>
              <a:rPr lang="en-US" sz="1100" dirty="0" err="1">
                <a:solidFill>
                  <a:srgbClr val="555555"/>
                </a:solidFill>
                <a:latin typeface="+mj-lt"/>
                <a:ea typeface="Times New Roman" panose="02020603050405020304" pitchFamily="18" charset="0"/>
              </a:rPr>
              <a:t>Sapon-Shevin</a:t>
            </a:r>
            <a:r>
              <a:rPr lang="en-US" sz="1100" dirty="0">
                <a:solidFill>
                  <a:srgbClr val="555555"/>
                </a:solidFill>
                <a:latin typeface="+mj-lt"/>
                <a:ea typeface="Times New Roman" panose="02020603050405020304" pitchFamily="18" charset="0"/>
              </a:rPr>
              <a:t>, Mara. "Mentally Retarded Characters in Children's Literature.“ </a:t>
            </a:r>
            <a:r>
              <a:rPr lang="en-US" sz="1100" i="1" dirty="0">
                <a:solidFill>
                  <a:srgbClr val="555555"/>
                </a:solidFill>
                <a:latin typeface="+mj-lt"/>
                <a:ea typeface="Times New Roman" panose="02020603050405020304" pitchFamily="18" charset="0"/>
              </a:rPr>
              <a:t>Children’s  Literature in Education: An International Quarterly</a:t>
            </a:r>
            <a:r>
              <a:rPr lang="en-US" sz="1100" dirty="0">
                <a:solidFill>
                  <a:srgbClr val="555555"/>
                </a:solidFill>
                <a:latin typeface="+mj-lt"/>
                <a:ea typeface="Times New Roman" panose="02020603050405020304" pitchFamily="18" charset="0"/>
              </a:rPr>
              <a:t>, vol. 13, 	no. 1, 1982, pp. 19-31</a:t>
            </a:r>
            <a:r>
              <a:rPr lang="en-US" sz="1100" i="1" dirty="0">
                <a:solidFill>
                  <a:srgbClr val="555555"/>
                </a:solidFill>
                <a:latin typeface="+mj-lt"/>
                <a:ea typeface="Times New Roman" panose="02020603050405020304" pitchFamily="18" charset="0"/>
              </a:rPr>
              <a:t>, MLA International Bibliography</a:t>
            </a:r>
            <a:r>
              <a:rPr lang="en-US" sz="1100" dirty="0">
                <a:solidFill>
                  <a:srgbClr val="555555"/>
                </a:solidFill>
                <a:latin typeface="+mj-lt"/>
                <a:ea typeface="Times New Roman" panose="02020603050405020304" pitchFamily="18" charset="0"/>
              </a:rPr>
              <a:t>, 	</a:t>
            </a:r>
            <a:r>
              <a:rPr lang="en-US" sz="1100" u="sng" dirty="0">
                <a:solidFill>
                  <a:srgbClr val="0563C1"/>
                </a:solidFill>
                <a:latin typeface="+mj-lt"/>
                <a:ea typeface="Times New Roman" panose="02020603050405020304" pitchFamily="18" charset="0"/>
                <a:hlinkClick r:id="rId5"/>
              </a:rPr>
              <a:t>http://search.proquest.com.ezproxy.gvsu.edu/docview/1720455384?accountid=39473</a:t>
            </a:r>
            <a:r>
              <a:rPr lang="en-US" sz="1100" dirty="0">
                <a:solidFill>
                  <a:srgbClr val="555555"/>
                </a:solidFill>
                <a:latin typeface="+mj-lt"/>
                <a:ea typeface="Times New Roman" panose="02020603050405020304" pitchFamily="18" charset="0"/>
              </a:rPr>
              <a:t>, 	http://dx.doi.org.ezproxy.gvsu.edu/10.1007/BF01221383.</a:t>
            </a:r>
          </a:p>
          <a:p>
            <a:pPr marL="0" marR="0">
              <a:lnSpc>
                <a:spcPct val="200000"/>
              </a:lnSpc>
              <a:spcBef>
                <a:spcPts val="0"/>
              </a:spcBef>
              <a:spcAft>
                <a:spcPts val="800"/>
              </a:spcAft>
            </a:pPr>
            <a:endParaRPr lang="en-US" sz="1100" dirty="0">
              <a:latin typeface="+mj-lt"/>
              <a:ea typeface="Calibri" panose="020F0502020204030204" pitchFamily="34" charset="0"/>
            </a:endParaRPr>
          </a:p>
          <a:p>
            <a:pPr marL="0" indent="0">
              <a:buNone/>
            </a:pPr>
            <a:endParaRPr lang="en-US" sz="1100" dirty="0">
              <a:latin typeface="+mj-lt"/>
            </a:endParaRPr>
          </a:p>
          <a:p>
            <a:pPr marL="0" indent="0">
              <a:buNone/>
            </a:pPr>
            <a:endParaRPr lang="en-US" sz="1100" dirty="0">
              <a:latin typeface="+mj-lt"/>
            </a:endParaRPr>
          </a:p>
          <a:p>
            <a:pPr marL="0" indent="0">
              <a:buNone/>
            </a:pPr>
            <a:endParaRPr lang="en-US" sz="1100" dirty="0">
              <a:latin typeface="+mj-lt"/>
            </a:endParaRPr>
          </a:p>
        </p:txBody>
      </p:sp>
      <p:sp>
        <p:nvSpPr>
          <p:cNvPr id="4" name="TextBox 3">
            <a:extLst>
              <a:ext uri="{FF2B5EF4-FFF2-40B4-BE49-F238E27FC236}">
                <a16:creationId xmlns:a16="http://schemas.microsoft.com/office/drawing/2014/main" id="{A645E185-5A08-4302-A59D-51AD14CD47F4}"/>
              </a:ext>
            </a:extLst>
          </p:cNvPr>
          <p:cNvSpPr txBox="1"/>
          <p:nvPr/>
        </p:nvSpPr>
        <p:spPr>
          <a:xfrm>
            <a:off x="1446212" y="5275943"/>
            <a:ext cx="8839200" cy="95410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800" dirty="0"/>
              <a:t>Emilee Dubois</a:t>
            </a:r>
          </a:p>
          <a:p>
            <a:pPr algn="ctr"/>
            <a:r>
              <a:rPr lang="en-US" sz="2800" dirty="0"/>
              <a:t>emileedubois@gmail.com</a:t>
            </a:r>
          </a:p>
        </p:txBody>
      </p:sp>
    </p:spTree>
    <p:extLst>
      <p:ext uri="{BB962C8B-B14F-4D97-AF65-F5344CB8AC3E}">
        <p14:creationId xmlns:p14="http://schemas.microsoft.com/office/powerpoint/2010/main" val="68501236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1141412" y="1143000"/>
            <a:ext cx="10157354" cy="5090652"/>
          </a:xfrm>
        </p:spPr>
        <p:txBody>
          <a:bodyPr>
            <a:noAutofit/>
          </a:bodyPr>
          <a:lstStyle/>
          <a:p>
            <a:pPr marL="0" indent="0" algn="ctr">
              <a:buNone/>
            </a:pPr>
            <a:r>
              <a:rPr lang="en-US" sz="4000" dirty="0"/>
              <a:t>Because children’s literature contains the perspective of its creator, and because children will adopt the information communicated, it is essential therefore that educators and facilitators of literature are aware of the biases that exist in literature and are prepared to address them with children. </a:t>
            </a:r>
            <a:endParaRPr lang="en-US" sz="6000" dirty="0"/>
          </a:p>
        </p:txBody>
      </p:sp>
    </p:spTree>
    <p:extLst>
      <p:ext uri="{BB962C8B-B14F-4D97-AF65-F5344CB8AC3E}">
        <p14:creationId xmlns:p14="http://schemas.microsoft.com/office/powerpoint/2010/main" val="71118295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1141412" y="883674"/>
            <a:ext cx="10157354" cy="5090652"/>
          </a:xfrm>
        </p:spPr>
        <p:txBody>
          <a:bodyPr>
            <a:noAutofit/>
          </a:bodyPr>
          <a:lstStyle/>
          <a:p>
            <a:pPr marL="0" indent="0" algn="ctr">
              <a:buNone/>
            </a:pPr>
            <a:r>
              <a:rPr lang="en-US" sz="4000" dirty="0"/>
              <a:t>“Since our society has for so long isolated those who were physically or behaviorally different, most Americans are uninformed about [disabilities]. Ignorance breeds fear; many unknowledgeable adults find themselves extremely uncomfortable in the presence of individuals with disabilities” </a:t>
            </a:r>
            <a:r>
              <a:rPr lang="en-US" sz="3200" dirty="0"/>
              <a:t>(</a:t>
            </a:r>
            <a:r>
              <a:rPr lang="en-US" sz="3200" dirty="0" err="1"/>
              <a:t>Sapon-Shevin</a:t>
            </a:r>
            <a:r>
              <a:rPr lang="en-US" sz="3200" dirty="0"/>
              <a:t> 19). </a:t>
            </a:r>
            <a:endParaRPr lang="en-US" sz="8800" dirty="0"/>
          </a:p>
        </p:txBody>
      </p:sp>
    </p:spTree>
    <p:extLst>
      <p:ext uri="{BB962C8B-B14F-4D97-AF65-F5344CB8AC3E}">
        <p14:creationId xmlns:p14="http://schemas.microsoft.com/office/powerpoint/2010/main" val="269838654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3B2C9-95F8-44CB-8EE6-6E588E9391DA}"/>
              </a:ext>
            </a:extLst>
          </p:cNvPr>
          <p:cNvSpPr>
            <a:spLocks noGrp="1"/>
          </p:cNvSpPr>
          <p:nvPr>
            <p:ph type="title"/>
          </p:nvPr>
        </p:nvSpPr>
        <p:spPr/>
        <p:txBody>
          <a:bodyPr/>
          <a:lstStyle/>
          <a:p>
            <a:r>
              <a:rPr lang="en-US" dirty="0"/>
              <a:t>Functions of Children’s Literature</a:t>
            </a:r>
          </a:p>
        </p:txBody>
      </p:sp>
      <p:sp>
        <p:nvSpPr>
          <p:cNvPr id="3" name="Content Placeholder 2">
            <a:extLst>
              <a:ext uri="{FF2B5EF4-FFF2-40B4-BE49-F238E27FC236}">
                <a16:creationId xmlns:a16="http://schemas.microsoft.com/office/drawing/2014/main" id="{33D71A1A-B2F4-4B4C-99F0-19238E8E6DE4}"/>
              </a:ext>
            </a:extLst>
          </p:cNvPr>
          <p:cNvSpPr>
            <a:spLocks noGrp="1"/>
          </p:cNvSpPr>
          <p:nvPr>
            <p:ph idx="1"/>
          </p:nvPr>
        </p:nvSpPr>
        <p:spPr>
          <a:xfrm>
            <a:off x="1117309" y="1701800"/>
            <a:ext cx="10157354" cy="2794000"/>
          </a:xfrm>
        </p:spPr>
        <p:txBody>
          <a:bodyPr/>
          <a:lstStyle/>
          <a:p>
            <a:r>
              <a:rPr lang="en-US" dirty="0"/>
              <a:t>Children need excellent examples of children’s literature that works like a </a:t>
            </a:r>
            <a:r>
              <a:rPr lang="en-US" sz="2800" b="1" dirty="0"/>
              <a:t>mirror</a:t>
            </a:r>
            <a:r>
              <a:rPr lang="en-US" dirty="0"/>
              <a:t> to reflect themselves positively and realistically in the text </a:t>
            </a:r>
            <a:r>
              <a:rPr lang="en-US" sz="2000" dirty="0"/>
              <a:t>(</a:t>
            </a:r>
            <a:r>
              <a:rPr lang="en-US" sz="2000" dirty="0" err="1"/>
              <a:t>Alteri</a:t>
            </a:r>
            <a:r>
              <a:rPr lang="en-US" sz="2000" dirty="0"/>
              <a:t>, Fictional, 53). </a:t>
            </a:r>
          </a:p>
          <a:p>
            <a:r>
              <a:rPr lang="en-US" dirty="0"/>
              <a:t>Children’s literature works as a </a:t>
            </a:r>
            <a:r>
              <a:rPr lang="en-US" sz="2800" b="1" dirty="0"/>
              <a:t>window</a:t>
            </a:r>
            <a:r>
              <a:rPr lang="en-US" dirty="0"/>
              <a:t> that children can look through to see a perspective different than their own </a:t>
            </a:r>
            <a:r>
              <a:rPr lang="en-US" sz="2000" dirty="0"/>
              <a:t>(Altieri, Fictional, 53). </a:t>
            </a:r>
          </a:p>
        </p:txBody>
      </p:sp>
      <p:sp>
        <p:nvSpPr>
          <p:cNvPr id="5" name="TextBox 4">
            <a:extLst>
              <a:ext uri="{FF2B5EF4-FFF2-40B4-BE49-F238E27FC236}">
                <a16:creationId xmlns:a16="http://schemas.microsoft.com/office/drawing/2014/main" id="{C1002700-39A0-4398-A371-D4A4E888A717}"/>
              </a:ext>
            </a:extLst>
          </p:cNvPr>
          <p:cNvSpPr txBox="1"/>
          <p:nvPr/>
        </p:nvSpPr>
        <p:spPr>
          <a:xfrm>
            <a:off x="1827212" y="4800600"/>
            <a:ext cx="8839200" cy="95410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800" dirty="0"/>
              <a:t>To be effective, mirrors and windows require </a:t>
            </a:r>
          </a:p>
          <a:p>
            <a:pPr algn="ctr"/>
            <a:r>
              <a:rPr lang="en-US" sz="2800" b="1" dirty="0"/>
              <a:t>authenticity</a:t>
            </a:r>
            <a:r>
              <a:rPr lang="en-US" sz="2800" dirty="0"/>
              <a:t> and </a:t>
            </a:r>
            <a:r>
              <a:rPr lang="en-US" sz="2800" b="1" dirty="0"/>
              <a:t>accuracy</a:t>
            </a:r>
            <a:r>
              <a:rPr lang="en-US" sz="2800" dirty="0"/>
              <a:t>. </a:t>
            </a:r>
          </a:p>
        </p:txBody>
      </p:sp>
    </p:spTree>
    <p:extLst>
      <p:ext uri="{BB962C8B-B14F-4D97-AF65-F5344CB8AC3E}">
        <p14:creationId xmlns:p14="http://schemas.microsoft.com/office/powerpoint/2010/main" val="158775957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117309" y="457200"/>
            <a:ext cx="10157354" cy="1397000"/>
          </a:xfrm>
        </p:spPr>
        <p:txBody>
          <a:bodyPr/>
          <a:lstStyle/>
          <a:p>
            <a:r>
              <a:rPr lang="en-US" dirty="0"/>
              <a:t>The Ways Characters with Disabilities have been Portrayed so far:</a:t>
            </a:r>
          </a:p>
        </p:txBody>
      </p:sp>
      <p:sp>
        <p:nvSpPr>
          <p:cNvPr id="14" name="Content Placeholder 13"/>
          <p:cNvSpPr>
            <a:spLocks noGrp="1"/>
          </p:cNvSpPr>
          <p:nvPr>
            <p:ph idx="1"/>
          </p:nvPr>
        </p:nvSpPr>
        <p:spPr>
          <a:xfrm>
            <a:off x="1117309" y="2438400"/>
            <a:ext cx="10157354" cy="4851400"/>
          </a:xfrm>
        </p:spPr>
        <p:txBody>
          <a:bodyPr>
            <a:normAutofit/>
          </a:bodyPr>
          <a:lstStyle/>
          <a:p>
            <a:r>
              <a:rPr lang="en-US" sz="4000" dirty="0"/>
              <a:t>Negative ways</a:t>
            </a:r>
          </a:p>
          <a:p>
            <a:r>
              <a:rPr lang="en-US" sz="4000" dirty="0"/>
              <a:t>Positive ways- but still harmful</a:t>
            </a:r>
          </a:p>
          <a:p>
            <a:r>
              <a:rPr lang="en-US" sz="4000" dirty="0"/>
              <a:t>Static ways</a:t>
            </a:r>
          </a:p>
          <a:p>
            <a:pPr marL="0" indent="0">
              <a:buNone/>
            </a:pPr>
            <a:endParaRPr lang="en-US" sz="3400" dirty="0"/>
          </a:p>
          <a:p>
            <a:pPr marL="0" indent="0">
              <a:buNone/>
            </a:pPr>
            <a:endParaRPr lang="en-US" sz="4000" dirty="0"/>
          </a:p>
        </p:txBody>
      </p:sp>
    </p:spTree>
    <p:extLst>
      <p:ext uri="{BB962C8B-B14F-4D97-AF65-F5344CB8AC3E}">
        <p14:creationId xmlns:p14="http://schemas.microsoft.com/office/powerpoint/2010/main" val="35320014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117309" y="457200"/>
            <a:ext cx="10157354" cy="990600"/>
          </a:xfrm>
        </p:spPr>
        <p:txBody>
          <a:bodyPr/>
          <a:lstStyle/>
          <a:p>
            <a:r>
              <a:rPr lang="en-US" dirty="0"/>
              <a:t>Negative Representations:</a:t>
            </a:r>
          </a:p>
        </p:txBody>
      </p:sp>
      <p:sp>
        <p:nvSpPr>
          <p:cNvPr id="14" name="Content Placeholder 13"/>
          <p:cNvSpPr>
            <a:spLocks noGrp="1"/>
          </p:cNvSpPr>
          <p:nvPr>
            <p:ph idx="1"/>
          </p:nvPr>
        </p:nvSpPr>
        <p:spPr>
          <a:xfrm>
            <a:off x="1117309" y="1676400"/>
            <a:ext cx="10157354" cy="5181600"/>
          </a:xfrm>
        </p:spPr>
        <p:txBody>
          <a:bodyPr numCol="2">
            <a:normAutofit/>
          </a:bodyPr>
          <a:lstStyle/>
          <a:p>
            <a:r>
              <a:rPr lang="en-US" sz="3400" dirty="0"/>
              <a:t>Animalistic (Language cues)</a:t>
            </a:r>
          </a:p>
          <a:p>
            <a:r>
              <a:rPr lang="en-US" sz="3400" dirty="0"/>
              <a:t>Curing or Killing trope</a:t>
            </a:r>
          </a:p>
          <a:p>
            <a:r>
              <a:rPr lang="en-US" sz="3400" dirty="0"/>
              <a:t>Low Morality</a:t>
            </a:r>
          </a:p>
          <a:p>
            <a:r>
              <a:rPr lang="en-US" sz="3400" dirty="0"/>
              <a:t>Unteachable</a:t>
            </a:r>
          </a:p>
          <a:p>
            <a:r>
              <a:rPr lang="en-US" sz="3400" dirty="0"/>
              <a:t>Lowly backgrounds</a:t>
            </a:r>
          </a:p>
          <a:p>
            <a:r>
              <a:rPr lang="en-US" sz="3400" dirty="0"/>
              <a:t>Need to prove value</a:t>
            </a:r>
          </a:p>
          <a:p>
            <a:r>
              <a:rPr lang="en-US" sz="3400" dirty="0"/>
              <a:t>Pitied or burden</a:t>
            </a:r>
          </a:p>
          <a:p>
            <a:r>
              <a:rPr lang="en-US" sz="3400" dirty="0"/>
              <a:t>Joke</a:t>
            </a:r>
          </a:p>
          <a:p>
            <a:r>
              <a:rPr lang="en-US" sz="3400" dirty="0"/>
              <a:t>Own worst enemy</a:t>
            </a:r>
          </a:p>
          <a:p>
            <a:r>
              <a:rPr lang="en-US" sz="3400" dirty="0"/>
              <a:t>Asexual</a:t>
            </a:r>
          </a:p>
          <a:p>
            <a:r>
              <a:rPr lang="en-US" sz="3400" dirty="0" err="1"/>
              <a:t>Inable</a:t>
            </a:r>
            <a:r>
              <a:rPr lang="en-US" sz="3400" dirty="0"/>
              <a:t> to participate in normal life</a:t>
            </a:r>
          </a:p>
        </p:txBody>
      </p:sp>
    </p:spTree>
    <p:extLst>
      <p:ext uri="{BB962C8B-B14F-4D97-AF65-F5344CB8AC3E}">
        <p14:creationId xmlns:p14="http://schemas.microsoft.com/office/powerpoint/2010/main" val="17748646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117309" y="457200"/>
            <a:ext cx="10157354" cy="1066800"/>
          </a:xfrm>
        </p:spPr>
        <p:txBody>
          <a:bodyPr/>
          <a:lstStyle/>
          <a:p>
            <a:r>
              <a:rPr lang="en-US" dirty="0"/>
              <a:t>Overly Positive Portrayals:</a:t>
            </a:r>
          </a:p>
        </p:txBody>
      </p:sp>
      <p:sp>
        <p:nvSpPr>
          <p:cNvPr id="14" name="Content Placeholder 13"/>
          <p:cNvSpPr>
            <a:spLocks noGrp="1"/>
          </p:cNvSpPr>
          <p:nvPr>
            <p:ph idx="1"/>
          </p:nvPr>
        </p:nvSpPr>
        <p:spPr>
          <a:xfrm>
            <a:off x="1117309" y="2006600"/>
            <a:ext cx="10157354" cy="4851400"/>
          </a:xfrm>
        </p:spPr>
        <p:txBody>
          <a:bodyPr>
            <a:normAutofit/>
          </a:bodyPr>
          <a:lstStyle/>
          <a:p>
            <a:r>
              <a:rPr lang="en-US" sz="4000" dirty="0"/>
              <a:t>Romanticized (Language cues)</a:t>
            </a:r>
          </a:p>
          <a:p>
            <a:r>
              <a:rPr lang="en-US" sz="4000" dirty="0"/>
              <a:t>With </a:t>
            </a:r>
            <a:r>
              <a:rPr lang="en-US" sz="4000"/>
              <a:t>extra abilities </a:t>
            </a:r>
            <a:r>
              <a:rPr lang="en-US" sz="4000" dirty="0"/>
              <a:t>to “equalize”</a:t>
            </a:r>
          </a:p>
          <a:p>
            <a:r>
              <a:rPr lang="en-US" sz="4000" dirty="0"/>
              <a:t>Overly Innocent</a:t>
            </a:r>
          </a:p>
          <a:p>
            <a:endParaRPr lang="en-US" sz="4000" dirty="0"/>
          </a:p>
          <a:p>
            <a:pPr marL="0" indent="0">
              <a:buNone/>
            </a:pPr>
            <a:endParaRPr lang="en-US" sz="3400" dirty="0"/>
          </a:p>
          <a:p>
            <a:pPr marL="0" indent="0">
              <a:buNone/>
            </a:pPr>
            <a:endParaRPr lang="en-US" sz="4000" dirty="0"/>
          </a:p>
        </p:txBody>
      </p:sp>
    </p:spTree>
    <p:extLst>
      <p:ext uri="{BB962C8B-B14F-4D97-AF65-F5344CB8AC3E}">
        <p14:creationId xmlns:p14="http://schemas.microsoft.com/office/powerpoint/2010/main" val="232795482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117309" y="457200"/>
            <a:ext cx="10157354" cy="1066800"/>
          </a:xfrm>
        </p:spPr>
        <p:txBody>
          <a:bodyPr/>
          <a:lstStyle/>
          <a:p>
            <a:r>
              <a:rPr lang="en-US" dirty="0"/>
              <a:t>Static Portrayals:</a:t>
            </a:r>
          </a:p>
        </p:txBody>
      </p:sp>
      <p:sp>
        <p:nvSpPr>
          <p:cNvPr id="14" name="Content Placeholder 13"/>
          <p:cNvSpPr>
            <a:spLocks noGrp="1"/>
          </p:cNvSpPr>
          <p:nvPr>
            <p:ph idx="1"/>
          </p:nvPr>
        </p:nvSpPr>
        <p:spPr>
          <a:xfrm>
            <a:off x="1117309" y="2006600"/>
            <a:ext cx="10157354" cy="4851400"/>
          </a:xfrm>
        </p:spPr>
        <p:txBody>
          <a:bodyPr>
            <a:normAutofit/>
          </a:bodyPr>
          <a:lstStyle/>
          <a:p>
            <a:r>
              <a:rPr lang="en-US" sz="4000" dirty="0"/>
              <a:t>Unchanging/vessel of change for others</a:t>
            </a:r>
          </a:p>
          <a:p>
            <a:r>
              <a:rPr lang="en-US" sz="4000" dirty="0"/>
              <a:t>Othering</a:t>
            </a:r>
          </a:p>
          <a:p>
            <a:endParaRPr lang="en-US" sz="4000" dirty="0"/>
          </a:p>
          <a:p>
            <a:pPr marL="0" indent="0">
              <a:buNone/>
            </a:pPr>
            <a:endParaRPr lang="en-US" sz="3400" dirty="0"/>
          </a:p>
          <a:p>
            <a:pPr marL="0" indent="0">
              <a:buNone/>
            </a:pPr>
            <a:endParaRPr lang="en-US" sz="4000" dirty="0"/>
          </a:p>
        </p:txBody>
      </p:sp>
    </p:spTree>
    <p:extLst>
      <p:ext uri="{BB962C8B-B14F-4D97-AF65-F5344CB8AC3E}">
        <p14:creationId xmlns:p14="http://schemas.microsoft.com/office/powerpoint/2010/main" val="71960144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1065212" y="1905000"/>
            <a:ext cx="10157354" cy="5090652"/>
          </a:xfrm>
        </p:spPr>
        <p:txBody>
          <a:bodyPr>
            <a:noAutofit/>
          </a:bodyPr>
          <a:lstStyle/>
          <a:p>
            <a:pPr marL="0" indent="0" algn="ctr">
              <a:buNone/>
            </a:pPr>
            <a:r>
              <a:rPr lang="en-US" sz="8800" dirty="0"/>
              <a:t>How do we respond?</a:t>
            </a:r>
          </a:p>
        </p:txBody>
      </p:sp>
    </p:spTree>
    <p:extLst>
      <p:ext uri="{BB962C8B-B14F-4D97-AF65-F5344CB8AC3E}">
        <p14:creationId xmlns:p14="http://schemas.microsoft.com/office/powerpoint/2010/main" val="78103120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theme/theme1.xml><?xml version="1.0" encoding="utf-8"?>
<a:theme xmlns:a="http://schemas.openxmlformats.org/drawingml/2006/main" name="Books 16x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extLst>
    <a:ext uri="{05A4C25C-085E-4340-85A3-A5531E510DB2}">
      <thm15:themeFamily xmlns:thm15="http://schemas.microsoft.com/office/thememl/2012/main" name="TF02787940.potx" id="{F769AD3B-90E4-4F81-9CF2-8BD9F607FEC3}" vid="{18F656D2-BE2F-4155-8430-D393897A45F9}"/>
    </a:ext>
  </a:extLst>
</a:theme>
</file>

<file path=ppt/theme/theme2.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3.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ocPublishedLinkedAssetsLookup xmlns="4873beb7-5857-4685-be1f-d57550cc96cc" xsi:nil="true"/>
    <ApprovalStatus xmlns="4873beb7-5857-4685-be1f-d57550cc96cc">InProgress</ApprovalStatus>
    <MarketSpecific xmlns="4873beb7-5857-4685-be1f-d57550cc96cc">false</MarketSpecific>
    <LocComments xmlns="4873beb7-5857-4685-be1f-d57550cc96cc" xsi:nil="true"/>
    <LocLastLocAttemptVersionTypeLookup xmlns="4873beb7-5857-4685-be1f-d57550cc96cc" xsi:nil="true"/>
    <DirectSourceMarket xmlns="4873beb7-5857-4685-be1f-d57550cc96cc" xsi:nil="true"/>
    <ThumbnailAssetId xmlns="4873beb7-5857-4685-be1f-d57550cc96cc" xsi:nil="true"/>
    <PrimaryImageGen xmlns="4873beb7-5857-4685-be1f-d57550cc96cc">false</PrimaryImageGen>
    <LocNewPublishedVersionLookup xmlns="4873beb7-5857-4685-be1f-d57550cc96cc" xsi:nil="true"/>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LocOverallPublishStatusLookup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LocOverallLocStatusLookup xmlns="4873beb7-5857-4685-be1f-d57550cc96cc" xsi:nil="tru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1345039</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The bookstacks present on most slides  make this a good choice for students, teachers, reading enthusiasts, and others in education. This presentation template contains multiple slide layouts in widescreen format (16x9) and includes a sample table and chart that you can easily  modify.</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2011-11-26T00:00:00+00:00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TemplateStatus xmlns="4873beb7-5857-4685-be1f-d57550cc96cc">Complete</TemplateStatus>
    <Downloads xmlns="4873beb7-5857-4685-be1f-d57550cc96cc">0</Downloads>
    <OOCacheId xmlns="4873beb7-5857-4685-be1f-d57550cc96cc" xsi:nil="true"/>
    <IsDeleted xmlns="4873beb7-5857-4685-be1f-d57550cc96cc">false</IsDeleted>
    <LocPublishedDependentAssetsLookup xmlns="4873beb7-5857-4685-be1f-d57550cc96cc" xsi:nil="true"/>
    <AssetExpire xmlns="4873beb7-5857-4685-be1f-d57550cc96cc">2029-05-12T07:00:00+00:00</AssetExpire>
    <DSATActionTaken xmlns="4873beb7-5857-4685-be1f-d57550cc96cc" xsi:nil="true"/>
    <CSXSubmissionMarket xmlns="4873beb7-5857-4685-be1f-d57550cc96cc" xsi:nil="true"/>
    <TPExecutable xmlns="4873beb7-5857-4685-be1f-d57550cc96cc" xsi:nil="true"/>
    <EditorialTags xmlns="4873beb7-5857-4685-be1f-d57550cc96cc" xsi:nil="true"/>
    <SubmitterId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TP102787939</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694216</LocLastLocAttemptVersionLookup>
    <LocProcessedForHandoffsLookup xmlns="4873beb7-5857-4685-be1f-d57550cc96cc" xsi:nil="true"/>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LocOverallPreviewStatusLookup xmlns="4873beb7-5857-4685-be1f-d57550cc96cc" xsi:nil="true"/>
    <TaxCatchAll xmlns="4873beb7-5857-4685-be1f-d57550cc96cc"/>
    <Markets xmlns="4873beb7-5857-4685-be1f-d57550cc96cc"/>
    <UAProjectedTotalWords xmlns="4873beb7-5857-4685-be1f-d57550cc96cc" xsi:nil="true"/>
    <IntlLangReview xmlns="4873beb7-5857-4685-be1f-d57550cc96cc" xsi:nil="true"/>
    <OutputCachingOn xmlns="4873beb7-5857-4685-be1f-d57550cc96cc">false</OutputCachingOn>
    <AverageRating xmlns="4873beb7-5857-4685-be1f-d57550cc96cc" xsi:nil="true"/>
    <APAuthor xmlns="4873beb7-5857-4685-be1f-d57550cc96cc">
      <UserInfo>
        <DisplayName>REDMOND\kristaa</DisplayName>
        <AccountId>136</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LocProcessedForMarketsLookup xmlns="4873beb7-5857-4685-be1f-d57550cc96cc" xsi:nil="true"/>
    <TPLaunchHelpLinkType xmlns="4873beb7-5857-4685-be1f-d57550cc96cc">Template</TPLaunchHelpLinkType>
    <OriginalRelease xmlns="4873beb7-5857-4685-be1f-d57550cc96cc">15</OriginalRelease>
    <LocalizationTagsTaxHTField0 xmlns="4873beb7-5857-4685-be1f-d57550cc96cc">
      <Terms xmlns="http://schemas.microsoft.com/office/infopath/2007/PartnerControls"/>
    </LocalizationTagsTaxHTField0>
    <UACurrentWords xmlns="4873beb7-5857-4685-be1f-d57550cc96cc" xsi:nil="true"/>
    <ArtSampleDocs xmlns="4873beb7-5857-4685-be1f-d57550cc96cc" xsi:nil="true"/>
    <UALocRecommendation xmlns="4873beb7-5857-4685-be1f-d57550cc96cc">Localize</UALocRecommendation>
    <Manager xmlns="4873beb7-5857-4685-be1f-d57550cc96cc" xsi:nil="true"/>
    <LocOverallHandbackStatusLookup xmlns="4873beb7-5857-4685-be1f-d57550cc96cc" xsi:nil="true"/>
    <ShowIn xmlns="4873beb7-5857-4685-be1f-d57550cc96cc">Show everywhere</ShowIn>
    <UANotes xmlns="4873beb7-5857-4685-be1f-d57550cc96cc" xsi:nil="true"/>
    <InternalTagsTaxHTField0 xmlns="4873beb7-5857-4685-be1f-d57550cc96cc">
      <Terms xmlns="http://schemas.microsoft.com/office/infopath/2007/PartnerControls"/>
    </InternalTagsTaxHTField0>
    <CSXHash xmlns="4873beb7-5857-4685-be1f-d57550cc96cc" xsi:nil="true"/>
    <VoteCount xmlns="4873beb7-5857-4685-be1f-d57550cc96cc" xsi:nil="true"/>
    <LocMarketGroupTiers2 xmlns="4873beb7-5857-4685-be1f-d57550cc96c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1B558C7-619B-49BE-9097-7FCBDADD4ECE}">
  <ds:schemaRefs>
    <ds:schemaRef ds:uri="http://schemas.microsoft.com/sharepoint/v3/contenttype/forms"/>
  </ds:schemaRefs>
</ds:datastoreItem>
</file>

<file path=customXml/itemProps2.xml><?xml version="1.0" encoding="utf-8"?>
<ds:datastoreItem xmlns:ds="http://schemas.openxmlformats.org/officeDocument/2006/customXml" ds:itemID="{F301D382-32B0-43EE-932C-28906AF37617}">
  <ds:schemaRefs>
    <ds:schemaRef ds:uri="http://schemas.microsoft.com/office/2006/metadata/properties"/>
    <ds:schemaRef ds:uri="http://schemas.microsoft.com/office/infopath/2007/PartnerControls"/>
    <ds:schemaRef ds:uri="4873beb7-5857-4685-be1f-d57550cc96cc"/>
  </ds:schemaRefs>
</ds:datastoreItem>
</file>

<file path=customXml/itemProps3.xml><?xml version="1.0" encoding="utf-8"?>
<ds:datastoreItem xmlns:ds="http://schemas.openxmlformats.org/officeDocument/2006/customXml" ds:itemID="{BBB5C329-08A6-4E5E-AEF1-A97828C874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Blue bookstack presentation (widescreen)</Template>
  <TotalTime>6692</TotalTime>
  <Words>1500</Words>
  <Application>Microsoft Office PowerPoint</Application>
  <PresentationFormat>Custom</PresentationFormat>
  <Paragraphs>108</Paragraphs>
  <Slides>13</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Century Gothic</vt:lpstr>
      <vt:lpstr>Times New Roman</vt:lpstr>
      <vt:lpstr>Books 16x9</vt:lpstr>
      <vt:lpstr>The Dangerous Representations of Characters with Disabilities in Children’s Literature</vt:lpstr>
      <vt:lpstr>PowerPoint Presentation</vt:lpstr>
      <vt:lpstr>PowerPoint Presentation</vt:lpstr>
      <vt:lpstr>Functions of Children’s Literature</vt:lpstr>
      <vt:lpstr>The Ways Characters with Disabilities have been Portrayed so far:</vt:lpstr>
      <vt:lpstr>Negative Representations:</vt:lpstr>
      <vt:lpstr>Overly Positive Portrayals:</vt:lpstr>
      <vt:lpstr>Static Portrayals:</vt:lpstr>
      <vt:lpstr>PowerPoint Presentation</vt:lpstr>
      <vt:lpstr>What do we do with existing literature?</vt:lpstr>
      <vt:lpstr>Actions/Criteria:</vt:lpstr>
      <vt:lpstr>PowerPoint Presentation</vt:lpstr>
      <vt:lpstr>Works Cited: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lklkkk</dc:title>
  <dc:creator>Emilee Dubois</dc:creator>
  <cp:lastModifiedBy>Emilee Dubois</cp:lastModifiedBy>
  <cp:revision>4</cp:revision>
  <dcterms:created xsi:type="dcterms:W3CDTF">2018-04-15T22:38:41Z</dcterms:created>
  <dcterms:modified xsi:type="dcterms:W3CDTF">2018-04-20T14:45:48Z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