
<file path=[Content_Types].xml><?xml version="1.0" encoding="utf-8"?>
<Types xmlns="http://schemas.openxmlformats.org/package/2006/content-types">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7" r:id="rId5"/>
    <p:sldId id="279" r:id="rId6"/>
    <p:sldId id="260" r:id="rId7"/>
    <p:sldId id="287" r:id="rId8"/>
    <p:sldId id="264" r:id="rId9"/>
    <p:sldId id="28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A4"/>
    <a:srgbClr val="0065C4"/>
    <a:srgbClr val="CD33CD"/>
    <a:srgbClr val="EA4316"/>
    <a:srgbClr val="0072C4"/>
    <a:srgbClr val="D60093"/>
    <a:srgbClr val="08AB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86463" autoAdjust="0"/>
  </p:normalViewPr>
  <p:slideViewPr>
    <p:cSldViewPr snapToGrid="0">
      <p:cViewPr varScale="1">
        <p:scale>
          <a:sx n="80" d="100"/>
          <a:sy n="80" d="100"/>
        </p:scale>
        <p:origin x="102" y="45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2AD23E-8178-4FEC-AE09-B69DA7034BF0}"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1ED14-5FCB-47DA-9A59-896B02B7CC08}" type="slidenum">
              <a:rPr lang="en-US" smtClean="0"/>
              <a:t>‹#›</a:t>
            </a:fld>
            <a:endParaRPr lang="en-US"/>
          </a:p>
        </p:txBody>
      </p:sp>
    </p:spTree>
    <p:extLst>
      <p:ext uri="{BB962C8B-B14F-4D97-AF65-F5344CB8AC3E}">
        <p14:creationId xmlns:p14="http://schemas.microsoft.com/office/powerpoint/2010/main" val="3272769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247F12-033E-43EF-ABFE-C5912C64A5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834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91ED14-5FCB-47DA-9A59-896B02B7CC08}" type="slidenum">
              <a:rPr lang="en-US" smtClean="0"/>
              <a:t>2</a:t>
            </a:fld>
            <a:endParaRPr lang="en-US"/>
          </a:p>
        </p:txBody>
      </p:sp>
    </p:spTree>
    <p:extLst>
      <p:ext uri="{BB962C8B-B14F-4D97-AF65-F5344CB8AC3E}">
        <p14:creationId xmlns:p14="http://schemas.microsoft.com/office/powerpoint/2010/main" val="3394777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91ED14-5FCB-47DA-9A59-896B02B7CC08}" type="slidenum">
              <a:rPr lang="en-US" smtClean="0"/>
              <a:t>3</a:t>
            </a:fld>
            <a:endParaRPr lang="en-US"/>
          </a:p>
        </p:txBody>
      </p:sp>
    </p:spTree>
    <p:extLst>
      <p:ext uri="{BB962C8B-B14F-4D97-AF65-F5344CB8AC3E}">
        <p14:creationId xmlns:p14="http://schemas.microsoft.com/office/powerpoint/2010/main" val="4080527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91ED14-5FCB-47DA-9A59-896B02B7CC08}" type="slidenum">
              <a:rPr lang="en-US" smtClean="0"/>
              <a:t>4</a:t>
            </a:fld>
            <a:endParaRPr lang="en-US"/>
          </a:p>
        </p:txBody>
      </p:sp>
    </p:spTree>
    <p:extLst>
      <p:ext uri="{BB962C8B-B14F-4D97-AF65-F5344CB8AC3E}">
        <p14:creationId xmlns:p14="http://schemas.microsoft.com/office/powerpoint/2010/main" val="4080527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91ED14-5FCB-47DA-9A59-896B02B7CC08}" type="slidenum">
              <a:rPr lang="en-US" smtClean="0"/>
              <a:t>6</a:t>
            </a:fld>
            <a:endParaRPr lang="en-US"/>
          </a:p>
        </p:txBody>
      </p:sp>
    </p:spTree>
    <p:extLst>
      <p:ext uri="{BB962C8B-B14F-4D97-AF65-F5344CB8AC3E}">
        <p14:creationId xmlns:p14="http://schemas.microsoft.com/office/powerpoint/2010/main" val="1273466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2171-0DCD-41C7-BE1B-DF4AE26F64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A32AE1-9C69-43AE-995C-1B2C5FEE1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109A57-4E3E-4E65-9E42-0766E86CDB34}"/>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F1532904-0D40-41CF-90D9-F81FF639C7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1C1C19-6BB5-4ACB-882D-F1F5A72EEEED}"/>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530621578"/>
      </p:ext>
    </p:extLst>
  </p:cSld>
  <p:clrMapOvr>
    <a:masterClrMapping/>
  </p:clrMapOvr>
  <p:transition spd="slow" advTm="20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D03F-9581-488E-B87E-ADC0011AE5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4580FB-778B-4B66-A013-D4D537CED1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70AAA-4C55-4A2F-9BAE-3E859434DD2A}"/>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9C278D52-CA5C-43D7-B00F-A9A33E2AC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0BAAA-AADB-40C1-B5B2-00CBFFEF3BD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9901002"/>
      </p:ext>
    </p:extLst>
  </p:cSld>
  <p:clrMapOvr>
    <a:masterClrMapping/>
  </p:clrMapOvr>
  <p:transition spd="slow" advTm="20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413C02-B5E6-42D9-86F4-ACF18BADE9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BFBE2D-3ED3-4C93-836F-89B3737160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2197C3-4F81-45BE-97F8-BEBCE4C4C578}"/>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D37B7F91-E458-4E36-B3B3-23F4A9DEA1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CB50D-D884-4FF4-86F6-C540D296C7B3}"/>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901783118"/>
      </p:ext>
    </p:extLst>
  </p:cSld>
  <p:clrMapOvr>
    <a:masterClrMapping/>
  </p:clrMapOvr>
  <p:transition spd="slow" advTm="20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77B96-394E-4CE4-B09E-826FA945F7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71DE3D-C168-45F1-88B9-AC92AC197C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9D8B1-617B-4FCC-B87A-C96B146724FF}"/>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CCDA66E8-77FF-4F87-AB7A-2E635F02C1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AD3B7-52C9-452E-996F-ECC8CADC898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15200929"/>
      </p:ext>
    </p:extLst>
  </p:cSld>
  <p:clrMapOvr>
    <a:masterClrMapping/>
  </p:clrMapOvr>
  <p:transition spd="slow" advTm="20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5D13-909E-436E-8EE2-9036CF037A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B0352E-02D3-41E8-AE4E-A0F401C1A1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30FC01-C781-492D-996F-2C8A9ECEAEC5}"/>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D2A05DBC-A993-49DE-8F4F-D8E404B2D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45B453-940B-4510-B138-71CCD74A10AE}"/>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875412839"/>
      </p:ext>
    </p:extLst>
  </p:cSld>
  <p:clrMapOvr>
    <a:masterClrMapping/>
  </p:clrMapOvr>
  <p:transition spd="slow" advTm="20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D053-3762-4128-BE0F-9DBFA2C34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28D58A-4C98-4EA8-B534-A2C9F86019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3026D5-A901-4B8C-BD76-D8411DB120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7479DB-D01C-4EE5-8069-27280D0E0F82}"/>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6" name="Footer Placeholder 5">
            <a:extLst>
              <a:ext uri="{FF2B5EF4-FFF2-40B4-BE49-F238E27FC236}">
                <a16:creationId xmlns:a16="http://schemas.microsoft.com/office/drawing/2014/main" id="{D3637DA8-8135-4F52-8EA7-D7377C43D7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ECE4CD-3C4D-43D9-B314-0A88ED79035D}"/>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3652300340"/>
      </p:ext>
    </p:extLst>
  </p:cSld>
  <p:clrMapOvr>
    <a:masterClrMapping/>
  </p:clrMapOvr>
  <p:transition spd="slow" advTm="20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9EC43-B580-477A-89E4-CB241A3C99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36C67C-264F-4A2D-9B0B-8A1DD4DBBE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9C5C01-95D0-4911-9000-506E6DE948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5039B1-5859-459B-A56B-687AF64F86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2AC665-2112-4C50-99D8-C9BA15AB2A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4113A2-682F-4732-9DB8-1E8FF26AEFD7}"/>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8" name="Footer Placeholder 7">
            <a:extLst>
              <a:ext uri="{FF2B5EF4-FFF2-40B4-BE49-F238E27FC236}">
                <a16:creationId xmlns:a16="http://schemas.microsoft.com/office/drawing/2014/main" id="{ED051D8E-C9D3-4D7D-82B4-581027B464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8E6791-5E62-455D-90D9-4A7BA49948A6}"/>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286232122"/>
      </p:ext>
    </p:extLst>
  </p:cSld>
  <p:clrMapOvr>
    <a:masterClrMapping/>
  </p:clrMapOvr>
  <p:transition spd="slow" advTm="20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098D8-B732-4EA2-BA01-247F250B45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E02FCB-87BD-41EA-A49C-92EB00A72573}"/>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4" name="Footer Placeholder 3">
            <a:extLst>
              <a:ext uri="{FF2B5EF4-FFF2-40B4-BE49-F238E27FC236}">
                <a16:creationId xmlns:a16="http://schemas.microsoft.com/office/drawing/2014/main" id="{205503AA-B453-47B9-95CD-3036D55DB9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13A442-20E8-43A8-90A6-BD2B6A8744DE}"/>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748085889"/>
      </p:ext>
    </p:extLst>
  </p:cSld>
  <p:clrMapOvr>
    <a:masterClrMapping/>
  </p:clrMapOvr>
  <p:transition spd="slow" advTm="20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AEB87A-8053-4534-9826-38FB43680B73}"/>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3" name="Footer Placeholder 2">
            <a:extLst>
              <a:ext uri="{FF2B5EF4-FFF2-40B4-BE49-F238E27FC236}">
                <a16:creationId xmlns:a16="http://schemas.microsoft.com/office/drawing/2014/main" id="{F99C87FF-166F-4B49-AEFA-16BF220DF1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76BC02-3769-4DC0-B43E-FDE69BDF0050}"/>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101229970"/>
      </p:ext>
    </p:extLst>
  </p:cSld>
  <p:clrMapOvr>
    <a:masterClrMapping/>
  </p:clrMapOvr>
  <p:transition spd="slow" advTm="20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941F-8F1D-4E30-A1D9-AE323CA35B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FA7FFE-8CC7-48E1-A739-F139AEA66E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B43E-1CD8-4EBD-9A60-A7A3A6943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765AF8-34F8-48A5-A065-0D0B371CD5D7}"/>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6" name="Footer Placeholder 5">
            <a:extLst>
              <a:ext uri="{FF2B5EF4-FFF2-40B4-BE49-F238E27FC236}">
                <a16:creationId xmlns:a16="http://schemas.microsoft.com/office/drawing/2014/main" id="{2E3B979F-902D-40F4-9D6F-363762296C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8F530E-E881-403B-94AD-48851D478C57}"/>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204760633"/>
      </p:ext>
    </p:extLst>
  </p:cSld>
  <p:clrMapOvr>
    <a:masterClrMapping/>
  </p:clrMapOvr>
  <p:transition spd="slow" advTm="20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7D47-0449-461D-8FCE-DD8103ECB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18FF4D-9E5C-4FDA-B77E-39E02F0541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070CB6-0969-46F1-A497-2AF4164AB6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AA4A6A-B561-4721-A9E5-6E2EEB9C87A7}"/>
              </a:ext>
            </a:extLst>
          </p:cNvPr>
          <p:cNvSpPr>
            <a:spLocks noGrp="1"/>
          </p:cNvSpPr>
          <p:nvPr>
            <p:ph type="dt" sz="half" idx="10"/>
          </p:nvPr>
        </p:nvSpPr>
        <p:spPr/>
        <p:txBody>
          <a:bodyPr/>
          <a:lstStyle/>
          <a:p>
            <a:fld id="{5586B75A-687E-405C-8A0B-8D00578BA2C3}" type="datetimeFigureOut">
              <a:rPr lang="en-US" smtClean="0"/>
              <a:pPr/>
              <a:t>11/7/2024</a:t>
            </a:fld>
            <a:endParaRPr lang="en-US"/>
          </a:p>
        </p:txBody>
      </p:sp>
      <p:sp>
        <p:nvSpPr>
          <p:cNvPr id="6" name="Footer Placeholder 5">
            <a:extLst>
              <a:ext uri="{FF2B5EF4-FFF2-40B4-BE49-F238E27FC236}">
                <a16:creationId xmlns:a16="http://schemas.microsoft.com/office/drawing/2014/main" id="{4A185054-B435-47DA-96FA-DDEDCC3911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DF78B6-37FB-48E5-8723-15E3BEBDBE12}"/>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92943833"/>
      </p:ext>
    </p:extLst>
  </p:cSld>
  <p:clrMapOvr>
    <a:masterClrMapping/>
  </p:clrMapOvr>
  <p:transition spd="slow" advTm="20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64F607-B368-4E10-8109-A0674B214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DB2FF6-5D54-4CEF-A228-F9826D86F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FE8B61-6EC1-480C-B9BE-973038BBEB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11/7/2024</a:t>
            </a:fld>
            <a:endParaRPr lang="en-US"/>
          </a:p>
        </p:txBody>
      </p:sp>
      <p:sp>
        <p:nvSpPr>
          <p:cNvPr id="5" name="Footer Placeholder 4">
            <a:extLst>
              <a:ext uri="{FF2B5EF4-FFF2-40B4-BE49-F238E27FC236}">
                <a16:creationId xmlns:a16="http://schemas.microsoft.com/office/drawing/2014/main" id="{0AAA1655-9447-43F8-A1DE-6DAFCB7DC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9C629F-5D86-4CEA-AAD2-3EB45DB102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129404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Tm="20000">
    <p:push dir="u"/>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rydzewki@gvsu.edu"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www.gvsu.edu/htm/opportunities-index.htm" TargetMode="External"/><Relationship Id="rId5" Type="http://schemas.openxmlformats.org/officeDocument/2006/relationships/hyperlink" Target="https://www.gvsu.edu/htm/"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gvsu.edu/htm/opportunities-detail.htm?opportunityId=0D55412D-0176-1759-65C50131FDBE8412" TargetMode="External"/><Relationship Id="rId5" Type="http://schemas.openxmlformats.org/officeDocument/2006/relationships/hyperlink" Target="https://www.gvsu.edu/htm/opportunities-detail.htm?opportunityId=13C6ADE6-F3F9-AD17-B1151692214BF7FD" TargetMode="External"/><Relationship Id="rId4" Type="http://schemas.openxmlformats.org/officeDocument/2006/relationships/hyperlink" Target="https://www.gvsu.edu/htm/opportunities-detail.htm?opportunityId=E324E6F8-AAE8-15FC-3F5EE84A78F26F98"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showspan.volunteerlocal.com/volunteer/?id=89364"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gvsu.edu/teach-in/cms-form-edit.htm?formId=13D5014E-FA25-6289-4C44DEBA0B48A6B3"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hyperlink" Target="https://www.gvsu.edu/studentaffairs/student-resources-29.htm"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9.jfif"/><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0" y="0"/>
            <a:ext cx="2963506"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descr="&quot;HTM WEEKLY&#10;Let's Connect Lakers!&quot;">
            <a:extLst>
              <a:ext uri="{FF2B5EF4-FFF2-40B4-BE49-F238E27FC236}">
                <a16:creationId xmlns:a16="http://schemas.microsoft.com/office/drawing/2014/main" id="{8372838F-431C-49BC-AEFF-D831E8F90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20" y="179504"/>
            <a:ext cx="2938585" cy="2052345"/>
          </a:xfrm>
          <a:prstGeom prst="rect">
            <a:avLst/>
          </a:prstGeom>
        </p:spPr>
      </p:pic>
      <p:sp>
        <p:nvSpPr>
          <p:cNvPr id="42" name="Date">
            <a:extLst>
              <a:ext uri="{FF2B5EF4-FFF2-40B4-BE49-F238E27FC236}">
                <a16:creationId xmlns:a16="http://schemas.microsoft.com/office/drawing/2014/main" id="{07E73960-6B7A-5C43-8B96-F81BEDC5C552}"/>
              </a:ext>
            </a:extLst>
          </p:cNvPr>
          <p:cNvSpPr txBox="1"/>
          <p:nvPr/>
        </p:nvSpPr>
        <p:spPr>
          <a:xfrm>
            <a:off x="589702" y="2656308"/>
            <a:ext cx="165157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11.11.2024</a:t>
            </a: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Picture 16" descr="GVSU HTM students gather together for a photo at the DeVos Campus in downtown Grand Rapids">
            <a:extLst>
              <a:ext uri="{FF2B5EF4-FFF2-40B4-BE49-F238E27FC236}">
                <a16:creationId xmlns:a16="http://schemas.microsoft.com/office/drawing/2014/main" id="{25E25657-18BF-4EA5-B307-8D069D084D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788" y="3056418"/>
            <a:ext cx="2649927" cy="2666699"/>
          </a:xfrm>
          <a:prstGeom prst="rect">
            <a:avLst/>
          </a:prstGeom>
        </p:spPr>
      </p:pic>
      <p:sp>
        <p:nvSpPr>
          <p:cNvPr id="24" name="Date">
            <a:extLst>
              <a:ext uri="{FF2B5EF4-FFF2-40B4-BE49-F238E27FC236}">
                <a16:creationId xmlns:a16="http://schemas.microsoft.com/office/drawing/2014/main" id="{24B647C3-6C44-4DEA-BA3E-9B921E594C54}"/>
              </a:ext>
            </a:extLst>
          </p:cNvPr>
          <p:cNvSpPr txBox="1"/>
          <p:nvPr/>
        </p:nvSpPr>
        <p:spPr>
          <a:xfrm>
            <a:off x="12460" y="5657671"/>
            <a:ext cx="2938585" cy="1200329"/>
          </a:xfrm>
          <a:prstGeom prst="rect">
            <a:avLst/>
          </a:prstGeom>
          <a:noFill/>
        </p:spPr>
        <p:txBody>
          <a:bodyPr wrap="square" rtlCol="0">
            <a:spAutoFit/>
          </a:bodyPr>
          <a:lstStyle/>
          <a:p>
            <a:pPr lvl="0" algn="ctr">
              <a:defRPr/>
            </a:pPr>
            <a:r>
              <a:rPr lang="en-US" b="1" dirty="0">
                <a:solidFill>
                  <a:schemeClr val="bg1"/>
                </a:solidFill>
                <a:hlinkClick r:id="rId5">
                  <a:extLst>
                    <a:ext uri="{A12FA001-AC4F-418D-AE19-62706E023703}">
                      <ahyp:hlinkClr xmlns:ahyp="http://schemas.microsoft.com/office/drawing/2018/hyperlinkcolor" val="tx"/>
                    </a:ext>
                  </a:extLst>
                </a:hlinkClick>
              </a:rPr>
              <a:t>Click here to learn more about all GVSU HTM opportunities available to you</a:t>
            </a:r>
            <a:endParaRPr kumimoji="0" lang="en-US" b="0" i="0" u="none" strike="noStrike" kern="1200" cap="none" spc="0" normalizeH="0" baseline="0" noProof="0" dirty="0">
              <a:ln>
                <a:noFill/>
              </a:ln>
              <a:solidFill>
                <a:schemeClr val="bg1"/>
              </a:solidFill>
              <a:effectLst/>
              <a:uLnTx/>
              <a:uFillTx/>
              <a:latin typeface="Calibri" panose="020F0502020204030204"/>
            </a:endParaRPr>
          </a:p>
        </p:txBody>
      </p:sp>
      <p:graphicFrame>
        <p:nvGraphicFramePr>
          <p:cNvPr id="5" name="Table 27">
            <a:extLst>
              <a:ext uri="{FF2B5EF4-FFF2-40B4-BE49-F238E27FC236}">
                <a16:creationId xmlns:a16="http://schemas.microsoft.com/office/drawing/2014/main" id="{FFC6EDB4-5708-A4D6-B5BB-3F03B51110A6}"/>
              </a:ext>
            </a:extLst>
          </p:cNvPr>
          <p:cNvGraphicFramePr>
            <a:graphicFrameLocks noGrp="1"/>
          </p:cNvGraphicFramePr>
          <p:nvPr>
            <p:extLst>
              <p:ext uri="{D42A27DB-BD31-4B8C-83A1-F6EECF244321}">
                <p14:modId xmlns:p14="http://schemas.microsoft.com/office/powerpoint/2010/main" val="583651721"/>
              </p:ext>
            </p:extLst>
          </p:nvPr>
        </p:nvGraphicFramePr>
        <p:xfrm>
          <a:off x="3396417" y="1076723"/>
          <a:ext cx="8295653" cy="4927297"/>
        </p:xfrm>
        <a:graphic>
          <a:graphicData uri="http://schemas.openxmlformats.org/drawingml/2006/table">
            <a:tbl>
              <a:tblPr firstRow="1" bandRow="1">
                <a:tableStyleId>{5C22544A-7EE6-4342-B048-85BDC9FD1C3A}</a:tableStyleId>
              </a:tblPr>
              <a:tblGrid>
                <a:gridCol w="4347255">
                  <a:extLst>
                    <a:ext uri="{9D8B030D-6E8A-4147-A177-3AD203B41FA5}">
                      <a16:colId xmlns:a16="http://schemas.microsoft.com/office/drawing/2014/main" val="4238054465"/>
                    </a:ext>
                  </a:extLst>
                </a:gridCol>
                <a:gridCol w="3948398">
                  <a:extLst>
                    <a:ext uri="{9D8B030D-6E8A-4147-A177-3AD203B41FA5}">
                      <a16:colId xmlns:a16="http://schemas.microsoft.com/office/drawing/2014/main" val="1521058076"/>
                    </a:ext>
                  </a:extLst>
                </a:gridCol>
              </a:tblGrid>
              <a:tr h="457452">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47085685"/>
                  </a:ext>
                </a:extLst>
              </a:tr>
              <a:tr h="5647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t>1.  </a:t>
                      </a:r>
                      <a:r>
                        <a:rPr lang="en-US" sz="1200" b="1" dirty="0"/>
                        <a:t>RECENT JOB/INTERNSHP OPENINGS </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New week, new opportunities to learn and grow as an HTM professional. </a:t>
                      </a:r>
                      <a:r>
                        <a:rPr kumimoji="0" lang="en-US" sz="1200" b="0" i="0" u="none" strike="noStrike" kern="1200" cap="none" spc="0" normalizeH="0" baseline="0" noProof="0" dirty="0">
                          <a:ln>
                            <a:noFill/>
                          </a:ln>
                          <a:solidFill>
                            <a:schemeClr val="tx1"/>
                          </a:solidFill>
                          <a:effectLst/>
                          <a:uLnTx/>
                          <a:uFillTx/>
                          <a:latin typeface="+mn-lt"/>
                          <a:ea typeface="+mn-ea"/>
                          <a:cs typeface="+mn-cs"/>
                          <a:hlinkClick r:id="rId6"/>
                        </a:rPr>
                        <a:t>Check out the listings for jobs and internships! </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a:txBody>
                  <a:tcPr/>
                </a:tc>
                <a:extLst>
                  <a:ext uri="{0D108BD9-81ED-4DB2-BD59-A6C34878D82A}">
                    <a16:rowId xmlns:a16="http://schemas.microsoft.com/office/drawing/2014/main" val="316912366"/>
                  </a:ext>
                </a:extLst>
              </a:tr>
              <a:tr h="10169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n-lt"/>
                          <a:ea typeface="Calibri"/>
                          <a:cs typeface="Calibri"/>
                        </a:rPr>
                        <a:t>2. INTERNATIONAL WINE, BEER, &amp; FOOD FESTIVAL</a:t>
                      </a:r>
                    </a:p>
                  </a:txBody>
                  <a:tcPr anchor="ctr"/>
                </a:tc>
                <a:tc>
                  <a:txBody>
                    <a:bodyPr/>
                    <a:lstStyle/>
                    <a:p>
                      <a:pPr marL="0" marR="0">
                        <a:lnSpc>
                          <a:spcPct val="100000"/>
                        </a:lnSpc>
                        <a:spcBef>
                          <a:spcPts val="0"/>
                        </a:spcBef>
                        <a:spcAft>
                          <a:spcPts val="0"/>
                        </a:spcAft>
                      </a:pPr>
                      <a:r>
                        <a:rPr lang="en-US" sz="1100" b="0" i="0" kern="1200" dirty="0">
                          <a:solidFill>
                            <a:schemeClr val="dk1"/>
                          </a:solidFill>
                          <a:effectLst/>
                          <a:latin typeface="+mn-lt"/>
                          <a:ea typeface="+mn-ea"/>
                          <a:cs typeface="+mn-cs"/>
                        </a:rPr>
                        <a:t>The Festival is the top fundraising event for the HTM Club, so the more people we have sign-up to volunteer the more money for ALL HTM STUDENTS! You also get to experience working a large event in a convention center. Sign up to volunteer!</a:t>
                      </a:r>
                      <a:endParaRPr lang="en-US" sz="1100" dirty="0">
                        <a:effectLst/>
                        <a:latin typeface="+mn-lt"/>
                        <a:ea typeface="Aptos" panose="020B0004020202020204" pitchFamily="34" charset="0"/>
                        <a:cs typeface="Aptos" panose="020B0004020202020204" pitchFamily="34" charset="0"/>
                      </a:endParaRPr>
                    </a:p>
                  </a:txBody>
                  <a:tcPr marL="95250" marR="95250" marT="95250" marB="95250" anchor="ctr"/>
                </a:tc>
                <a:extLst>
                  <a:ext uri="{0D108BD9-81ED-4DB2-BD59-A6C34878D82A}">
                    <a16:rowId xmlns:a16="http://schemas.microsoft.com/office/drawing/2014/main" val="2105251677"/>
                  </a:ext>
                </a:extLst>
              </a:tr>
              <a:tr h="9340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n-lt"/>
                          <a:ea typeface="Calibri"/>
                          <a:cs typeface="Calibri"/>
                        </a:rPr>
                        <a:t>3. VOLUNTEER: TEACH-IN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Student volunteers needed for this year’s Teach-In. </a:t>
                      </a:r>
                      <a:r>
                        <a:rPr lang="en-US" sz="1100" b="0" i="0" kern="1200" dirty="0">
                          <a:solidFill>
                            <a:schemeClr val="dk1"/>
                          </a:solidFill>
                          <a:effectLst/>
                          <a:latin typeface="+mn-lt"/>
                          <a:ea typeface="+mn-ea"/>
                          <a:cs typeface="+mn-cs"/>
                        </a:rPr>
                        <a:t>The purpose of </a:t>
                      </a:r>
                      <a:r>
                        <a:rPr lang="en-US" sz="1100" b="0" i="1" kern="1200" dirty="0">
                          <a:solidFill>
                            <a:schemeClr val="dk1"/>
                          </a:solidFill>
                          <a:effectLst/>
                          <a:latin typeface="+mn-lt"/>
                          <a:ea typeface="+mn-ea"/>
                          <a:cs typeface="+mn-cs"/>
                        </a:rPr>
                        <a:t>Teach-In</a:t>
                      </a:r>
                      <a:r>
                        <a:rPr lang="en-US" sz="1100" b="0" i="0" kern="1200" dirty="0">
                          <a:solidFill>
                            <a:schemeClr val="dk1"/>
                          </a:solidFill>
                          <a:effectLst/>
                          <a:latin typeface="+mn-lt"/>
                          <a:ea typeface="+mn-ea"/>
                          <a:cs typeface="+mn-cs"/>
                        </a:rPr>
                        <a:t> is for mutual education among students, faculty and staff and is intended to address topics related to inequality and systems of oppression, as well as social justice and liberation. Volunteer either for the Pew Campus or Allendale. </a:t>
                      </a:r>
                      <a:endParaRPr lang="en-US" sz="1100" b="0" i="0" dirty="0">
                        <a:solidFill>
                          <a:schemeClr val="tx1"/>
                        </a:solidFill>
                        <a:effectLst/>
                        <a:latin typeface="+mn-lt"/>
                      </a:endParaRPr>
                    </a:p>
                  </a:txBody>
                  <a:tcPr/>
                </a:tc>
                <a:extLst>
                  <a:ext uri="{0D108BD9-81ED-4DB2-BD59-A6C34878D82A}">
                    <a16:rowId xmlns:a16="http://schemas.microsoft.com/office/drawing/2014/main" val="1016513244"/>
                  </a:ext>
                </a:extLst>
              </a:tr>
              <a:tr h="1164588">
                <a:tc>
                  <a:txBody>
                    <a:bodyPr/>
                    <a:lstStyle/>
                    <a:p>
                      <a:pPr algn="ctr"/>
                      <a:r>
                        <a:rPr lang="en-US" sz="1200" b="1" dirty="0"/>
                        <a:t>4. </a:t>
                      </a:r>
                      <a:r>
                        <a:rPr kumimoji="0" lang="en-US" sz="1200" b="1" i="0" u="none" strike="noStrike" kern="1200" cap="none" spc="0" normalizeH="0" baseline="0" noProof="0" dirty="0">
                          <a:ln>
                            <a:noFill/>
                          </a:ln>
                          <a:solidFill>
                            <a:schemeClr val="tx1"/>
                          </a:solidFill>
                          <a:effectLst/>
                          <a:uLnTx/>
                          <a:uFillTx/>
                          <a:latin typeface="+mn-lt"/>
                          <a:ea typeface="+mn-ea"/>
                          <a:cs typeface="+mn-cs"/>
                        </a:rPr>
                        <a:t>IMPORTANT STUDENT RESOURCES  </a:t>
                      </a:r>
                      <a:endParaRPr lang="en-US"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This semester the weekly announcements will feature a helpful campus resources for students to utilize. ! If you have a resource that you would like to share with the GVSU HTM community, feel free to email </a:t>
                      </a:r>
                      <a:r>
                        <a:rPr kumimoji="0" lang="en-US" sz="1100" b="0" i="0" u="none" strike="noStrike" kern="1200" cap="none" spc="0" normalizeH="0" baseline="0" noProof="0" dirty="0">
                          <a:ln>
                            <a:noFill/>
                          </a:ln>
                          <a:solidFill>
                            <a:prstClr val="black"/>
                          </a:solidFill>
                          <a:effectLst/>
                          <a:uLnTx/>
                          <a:uFillTx/>
                          <a:latin typeface="+mn-lt"/>
                          <a:ea typeface="+mn-ea"/>
                          <a:cs typeface="+mn-cs"/>
                          <a:hlinkClick r:id="rId7"/>
                        </a:rPr>
                        <a:t>rydzewki@gvsu.edu</a:t>
                      </a:r>
                      <a:r>
                        <a:rPr kumimoji="0" lang="en-US" sz="1100" b="0" i="0" u="none" strike="noStrike" kern="1200" cap="none" spc="0" normalizeH="0" baseline="0" noProof="0" dirty="0">
                          <a:ln>
                            <a:noFill/>
                          </a:ln>
                          <a:solidFill>
                            <a:prstClr val="black"/>
                          </a:solidFill>
                          <a:effectLst/>
                          <a:uLnTx/>
                          <a:uFillTx/>
                          <a:latin typeface="+mn-lt"/>
                          <a:ea typeface="+mn-ea"/>
                          <a:cs typeface="+mn-cs"/>
                        </a:rPr>
                        <a:t>  to share on the weekly announcements.</a:t>
                      </a:r>
                    </a:p>
                  </a:txBody>
                  <a:tcPr/>
                </a:tc>
                <a:extLst>
                  <a:ext uri="{0D108BD9-81ED-4DB2-BD59-A6C34878D82A}">
                    <a16:rowId xmlns:a16="http://schemas.microsoft.com/office/drawing/2014/main" val="2752168905"/>
                  </a:ext>
                </a:extLst>
              </a:tr>
              <a:tr h="778659">
                <a:tc>
                  <a:txBody>
                    <a:bodyPr/>
                    <a:lstStyle/>
                    <a:p>
                      <a:pPr algn="ctr"/>
                      <a:r>
                        <a:rPr lang="en-US" sz="1200" b="1" dirty="0"/>
                        <a:t>5. ACTIVITIES AROUND GRAND RAPIDS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Weekend highlights: Three days of Grand Rapids Comic Con at the Devos Place. And start your holiday shopping at the Made Market at the </a:t>
                      </a:r>
                      <a:r>
                        <a:rPr kumimoji="0" lang="en-US" sz="1100" b="0" i="0" u="none" strike="noStrike" kern="1200" cap="none" spc="0" normalizeH="0" baseline="0" noProof="0" dirty="0" err="1">
                          <a:ln>
                            <a:noFill/>
                          </a:ln>
                          <a:solidFill>
                            <a:prstClr val="black"/>
                          </a:solidFill>
                          <a:effectLst/>
                          <a:uLnTx/>
                          <a:uFillTx/>
                          <a:latin typeface="+mn-lt"/>
                          <a:ea typeface="+mn-ea"/>
                          <a:cs typeface="+mn-cs"/>
                        </a:rPr>
                        <a:t>Goei</a:t>
                      </a:r>
                      <a:r>
                        <a:rPr kumimoji="0" lang="en-US" sz="1100" b="0" i="0" u="none" strike="noStrike" kern="1200" cap="none" spc="0" normalizeH="0" baseline="0" noProof="0" dirty="0">
                          <a:ln>
                            <a:noFill/>
                          </a:ln>
                          <a:solidFill>
                            <a:prstClr val="black"/>
                          </a:solidFill>
                          <a:effectLst/>
                          <a:uLnTx/>
                          <a:uFillTx/>
                          <a:latin typeface="+mn-lt"/>
                          <a:ea typeface="+mn-ea"/>
                          <a:cs typeface="+mn-cs"/>
                        </a:rPr>
                        <a:t> Center.</a:t>
                      </a:r>
                    </a:p>
                  </a:txBody>
                  <a:tcPr/>
                </a:tc>
                <a:extLst>
                  <a:ext uri="{0D108BD9-81ED-4DB2-BD59-A6C34878D82A}">
                    <a16:rowId xmlns:a16="http://schemas.microsoft.com/office/drawing/2014/main" val="980137097"/>
                  </a:ext>
                </a:extLst>
              </a:tr>
            </a:tbl>
          </a:graphicData>
        </a:graphic>
      </p:graphicFrame>
    </p:spTree>
    <p:extLst>
      <p:ext uri="{BB962C8B-B14F-4D97-AF65-F5344CB8AC3E}">
        <p14:creationId xmlns:p14="http://schemas.microsoft.com/office/powerpoint/2010/main" val="506822299"/>
      </p:ext>
    </p:extLst>
  </p:cSld>
  <p:clrMapOvr>
    <a:masterClrMapping/>
  </p:clrMapOvr>
  <p:transition spd="slow" advTm="30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0" y="0"/>
            <a:ext cx="2914660"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quot;HTM WEEKLY&#10;Let's Connect Lakers!&quot;">
            <a:extLst>
              <a:ext uri="{FF2B5EF4-FFF2-40B4-BE49-F238E27FC236}">
                <a16:creationId xmlns:a16="http://schemas.microsoft.com/office/drawing/2014/main" id="{6881F8C5-F326-4DD8-BE33-B50C010BE3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21" y="179504"/>
            <a:ext cx="2889740" cy="2018231"/>
          </a:xfrm>
          <a:prstGeom prst="rect">
            <a:avLst/>
          </a:prstGeom>
        </p:spPr>
      </p:pic>
      <p:sp>
        <p:nvSpPr>
          <p:cNvPr id="14" name="Oval 13" descr="1">
            <a:extLst>
              <a:ext uri="{FF2B5EF4-FFF2-40B4-BE49-F238E27FC236}">
                <a16:creationId xmlns:a16="http://schemas.microsoft.com/office/drawing/2014/main" id="{20D169B2-2992-4316-A570-5300AB036660}"/>
              </a:ext>
            </a:extLst>
          </p:cNvPr>
          <p:cNvSpPr/>
          <p:nvPr/>
        </p:nvSpPr>
        <p:spPr>
          <a:xfrm>
            <a:off x="570216" y="2961094"/>
            <a:ext cx="1824106" cy="1830103"/>
          </a:xfrm>
          <a:prstGeom prst="ellipse">
            <a:avLst/>
          </a:prstGeom>
          <a:solidFill>
            <a:srgbClr val="0065A4"/>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w="0"/>
                <a:solidFill>
                  <a:prstClr val="black"/>
                </a:solidFill>
                <a:effectLst>
                  <a:outerShdw blurRad="63500" sx="102000" sy="102000" algn="ctr" rotWithShape="0">
                    <a:prstClr val="black">
                      <a:alpha val="40000"/>
                    </a:prstClr>
                  </a:outerShdw>
                </a:effectLst>
                <a:uLnTx/>
                <a:uFillTx/>
                <a:latin typeface="Calibri" panose="020F0502020204030204"/>
                <a:ea typeface="+mn-ea"/>
                <a:cs typeface="+mn-cs"/>
              </a:rPr>
              <a:t>1</a:t>
            </a:r>
          </a:p>
        </p:txBody>
      </p:sp>
      <p:sp>
        <p:nvSpPr>
          <p:cNvPr id="12" name="Title 10">
            <a:extLst>
              <a:ext uri="{FF2B5EF4-FFF2-40B4-BE49-F238E27FC236}">
                <a16:creationId xmlns:a16="http://schemas.microsoft.com/office/drawing/2014/main" id="{D71C5384-1D26-AD38-047B-18E79768E81B}"/>
              </a:ext>
            </a:extLst>
          </p:cNvPr>
          <p:cNvSpPr txBox="1">
            <a:spLocks/>
          </p:cNvSpPr>
          <p:nvPr/>
        </p:nvSpPr>
        <p:spPr>
          <a:xfrm>
            <a:off x="3573491" y="341453"/>
            <a:ext cx="7157817" cy="14343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b="1" dirty="0">
                <a:solidFill>
                  <a:srgbClr val="0065A4"/>
                </a:solidFill>
                <a:latin typeface="Calibri Light" panose="020F0302020204030204"/>
              </a:rPr>
              <a:t> </a:t>
            </a:r>
            <a:endParaRPr kumimoji="0" lang="en-US" b="1" i="0" u="none" strike="noStrike" kern="1200" cap="none" spc="0" normalizeH="0" baseline="0" noProof="0" dirty="0">
              <a:ln>
                <a:noFill/>
              </a:ln>
              <a:solidFill>
                <a:srgbClr val="0065A4"/>
              </a:solidFill>
              <a:effectLst/>
              <a:uLnTx/>
              <a:uFillTx/>
              <a:latin typeface="Calibri Light" panose="020F0302020204030204"/>
              <a:ea typeface="+mj-ea"/>
              <a:cs typeface="+mj-cs"/>
            </a:endParaRPr>
          </a:p>
        </p:txBody>
      </p:sp>
      <p:sp>
        <p:nvSpPr>
          <p:cNvPr id="8" name="TextBox 7">
            <a:extLst>
              <a:ext uri="{FF2B5EF4-FFF2-40B4-BE49-F238E27FC236}">
                <a16:creationId xmlns:a16="http://schemas.microsoft.com/office/drawing/2014/main" id="{83B1D4BC-D840-DC59-98AB-F0CE1B94BE66}"/>
              </a:ext>
            </a:extLst>
          </p:cNvPr>
          <p:cNvSpPr txBox="1"/>
          <p:nvPr/>
        </p:nvSpPr>
        <p:spPr>
          <a:xfrm>
            <a:off x="4095577" y="341453"/>
            <a:ext cx="6914681" cy="867930"/>
          </a:xfrm>
          <a:prstGeom prst="rect">
            <a:avLst/>
          </a:prstGeom>
          <a:noFill/>
        </p:spPr>
        <p:txBody>
          <a:bodyPr wrap="square" rtlCol="0">
            <a:sp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effectLst/>
                <a:uLnTx/>
                <a:uFillTx/>
                <a:latin typeface="Amasis MT Pro Black" panose="02040A04050005020304" pitchFamily="18" charset="0"/>
              </a:rPr>
              <a:t>New Internship and Employment Opportunities</a:t>
            </a:r>
          </a:p>
        </p:txBody>
      </p:sp>
      <p:sp>
        <p:nvSpPr>
          <p:cNvPr id="7" name="TextBox 6">
            <a:extLst>
              <a:ext uri="{FF2B5EF4-FFF2-40B4-BE49-F238E27FC236}">
                <a16:creationId xmlns:a16="http://schemas.microsoft.com/office/drawing/2014/main" id="{45E243F1-FF5B-21C0-E879-770AC4F8632F}"/>
              </a:ext>
            </a:extLst>
          </p:cNvPr>
          <p:cNvSpPr txBox="1"/>
          <p:nvPr/>
        </p:nvSpPr>
        <p:spPr>
          <a:xfrm>
            <a:off x="3484876" y="1721458"/>
            <a:ext cx="8322810" cy="4801314"/>
          </a:xfrm>
          <a:prstGeom prst="rect">
            <a:avLst/>
          </a:prstGeom>
          <a:noFill/>
        </p:spPr>
        <p:txBody>
          <a:bodyPr wrap="square" rtlCol="0">
            <a:spAutoFit/>
          </a:bodyPr>
          <a:lstStyle/>
          <a:p>
            <a:pPr algn="l">
              <a:buFont typeface="Arial" panose="020B0604020202020204" pitchFamily="34" charset="0"/>
              <a:buChar char="•"/>
            </a:pPr>
            <a:r>
              <a:rPr lang="en-US" b="1" i="0" u="none" strike="noStrike" cap="all" dirty="0">
                <a:solidFill>
                  <a:srgbClr val="0000FF"/>
                </a:solidFill>
                <a:effectLst/>
                <a:latin typeface="Lato" panose="020F0502020204030203" pitchFamily="34" charset="0"/>
                <a:hlinkClick r:id="rId4" tooltip="Food &amp; Beverage Team Lead | Wings Event Center - Greenleaf Hospitality"/>
              </a:rPr>
              <a:t>Food &amp; Beverage Team Lead | Wings Event Center</a:t>
            </a:r>
            <a:endParaRPr lang="en-US" b="1" i="0" u="none" strike="noStrike" cap="all" dirty="0">
              <a:solidFill>
                <a:srgbClr val="0000FF"/>
              </a:solidFill>
              <a:effectLst/>
              <a:latin typeface="Lato" panose="020F0502020204030203" pitchFamily="34" charset="0"/>
            </a:endParaRPr>
          </a:p>
          <a:p>
            <a:pPr algn="l"/>
            <a:endParaRPr lang="en-US" b="1" i="0" cap="all" dirty="0">
              <a:solidFill>
                <a:srgbClr val="737373"/>
              </a:solidFill>
              <a:effectLst/>
              <a:latin typeface="Lato" panose="020F0502020204030203" pitchFamily="34" charset="0"/>
            </a:endParaRPr>
          </a:p>
          <a:p>
            <a:pPr algn="l">
              <a:buFont typeface="Arial" panose="020B0604020202020204" pitchFamily="34" charset="0"/>
              <a:buChar char="•"/>
            </a:pPr>
            <a:r>
              <a:rPr lang="en-US" b="0" i="0" dirty="0">
                <a:solidFill>
                  <a:srgbClr val="767676"/>
                </a:solidFill>
                <a:effectLst/>
                <a:latin typeface="Lato" panose="020F0502020204030203" pitchFamily="34" charset="0"/>
              </a:rPr>
              <a:t>Greenleaf Hospitality - Kalamazoo, Michigan</a:t>
            </a:r>
          </a:p>
          <a:p>
            <a:pPr algn="l">
              <a:buFont typeface="Arial" panose="020B0604020202020204" pitchFamily="34" charset="0"/>
              <a:buChar char="•"/>
            </a:pPr>
            <a:r>
              <a:rPr lang="en-US" b="0" i="0" dirty="0">
                <a:solidFill>
                  <a:srgbClr val="232323"/>
                </a:solidFill>
                <a:effectLst/>
                <a:latin typeface="Lato" panose="020F0502020204030203" pitchFamily="34" charset="0"/>
              </a:rPr>
              <a:t>Application Deadline: 12/5/2024</a:t>
            </a:r>
            <a:br>
              <a:rPr lang="en-US" b="0" i="0" dirty="0">
                <a:solidFill>
                  <a:srgbClr val="232323"/>
                </a:solidFill>
                <a:effectLst/>
                <a:latin typeface="Lato" panose="020F0502020204030203" pitchFamily="34" charset="0"/>
              </a:rPr>
            </a:br>
            <a:r>
              <a:rPr lang="en-US" b="0" i="0" dirty="0">
                <a:solidFill>
                  <a:srgbClr val="232323"/>
                </a:solidFill>
                <a:effectLst/>
                <a:latin typeface="Lato" panose="020F0502020204030203" pitchFamily="34" charset="0"/>
              </a:rPr>
              <a:t>Posted: 11/5/24</a:t>
            </a:r>
          </a:p>
          <a:p>
            <a:pPr algn="l">
              <a:buFont typeface="Arial" panose="020B0604020202020204" pitchFamily="34" charset="0"/>
              <a:buChar char="•"/>
            </a:pPr>
            <a:endParaRPr lang="en-US" b="0" i="0" dirty="0">
              <a:solidFill>
                <a:srgbClr val="232323"/>
              </a:solidFill>
              <a:effectLst/>
              <a:latin typeface="Lato" panose="020F0502020204030203" pitchFamily="34" charset="0"/>
            </a:endParaRPr>
          </a:p>
          <a:p>
            <a:pPr algn="l">
              <a:buFont typeface="Arial" panose="020B0604020202020204" pitchFamily="34" charset="0"/>
              <a:buChar char="•"/>
            </a:pPr>
            <a:r>
              <a:rPr lang="en-US" b="1" i="0" u="none" strike="noStrike" cap="all" dirty="0">
                <a:solidFill>
                  <a:srgbClr val="0000FF"/>
                </a:solidFill>
                <a:effectLst/>
                <a:latin typeface="Lato" panose="020F0502020204030203" pitchFamily="34" charset="0"/>
                <a:hlinkClick r:id="rId5" tooltip="Service Agent - Home2 Suites Grand Rapids North"/>
              </a:rPr>
              <a:t>Service Agent</a:t>
            </a:r>
            <a:endParaRPr lang="en-US" b="1" i="0" u="none" strike="noStrike" cap="all" dirty="0">
              <a:solidFill>
                <a:srgbClr val="0000FF"/>
              </a:solidFill>
              <a:effectLst/>
              <a:latin typeface="Lato" panose="020F0502020204030203" pitchFamily="34" charset="0"/>
            </a:endParaRPr>
          </a:p>
          <a:p>
            <a:pPr algn="l"/>
            <a:endParaRPr lang="en-US" b="1" i="0" cap="all" dirty="0">
              <a:solidFill>
                <a:srgbClr val="737373"/>
              </a:solidFill>
              <a:effectLst/>
              <a:latin typeface="Lato" panose="020F0502020204030203" pitchFamily="34" charset="0"/>
            </a:endParaRPr>
          </a:p>
          <a:p>
            <a:pPr algn="l">
              <a:buFont typeface="Arial" panose="020B0604020202020204" pitchFamily="34" charset="0"/>
              <a:buChar char="•"/>
            </a:pPr>
            <a:r>
              <a:rPr lang="en-US" b="0" i="0" dirty="0">
                <a:solidFill>
                  <a:srgbClr val="767676"/>
                </a:solidFill>
                <a:effectLst/>
                <a:latin typeface="Lato" panose="020F0502020204030203" pitchFamily="34" charset="0"/>
              </a:rPr>
              <a:t>Home2 Suites Grand Rapids North - Grand Rapids, Michigan</a:t>
            </a:r>
          </a:p>
          <a:p>
            <a:pPr algn="l">
              <a:buFont typeface="Arial" panose="020B0604020202020204" pitchFamily="34" charset="0"/>
              <a:buChar char="•"/>
            </a:pPr>
            <a:r>
              <a:rPr lang="en-US" b="0" i="0" dirty="0">
                <a:solidFill>
                  <a:srgbClr val="232323"/>
                </a:solidFill>
                <a:effectLst/>
                <a:latin typeface="Lato" panose="020F0502020204030203" pitchFamily="34" charset="0"/>
              </a:rPr>
              <a:t>Application Deadline: 12/31/2024</a:t>
            </a:r>
            <a:br>
              <a:rPr lang="en-US" b="0" i="0" dirty="0">
                <a:solidFill>
                  <a:srgbClr val="232323"/>
                </a:solidFill>
                <a:effectLst/>
                <a:latin typeface="Lato" panose="020F0502020204030203" pitchFamily="34" charset="0"/>
              </a:rPr>
            </a:br>
            <a:r>
              <a:rPr lang="en-US" b="0" i="0" dirty="0">
                <a:solidFill>
                  <a:srgbClr val="232323"/>
                </a:solidFill>
                <a:effectLst/>
                <a:latin typeface="Lato" panose="020F0502020204030203" pitchFamily="34" charset="0"/>
              </a:rPr>
              <a:t>Posted: 10/23/24</a:t>
            </a:r>
          </a:p>
          <a:p>
            <a:pPr algn="l">
              <a:buFont typeface="Arial" panose="020B0604020202020204" pitchFamily="34" charset="0"/>
              <a:buChar char="•"/>
            </a:pPr>
            <a:endParaRPr lang="en-US" b="0" i="0" dirty="0">
              <a:solidFill>
                <a:srgbClr val="232323"/>
              </a:solidFill>
              <a:effectLst/>
              <a:latin typeface="Lato" panose="020F0502020204030203" pitchFamily="34" charset="0"/>
            </a:endParaRPr>
          </a:p>
          <a:p>
            <a:pPr algn="l">
              <a:buFont typeface="Arial" panose="020B0604020202020204" pitchFamily="34" charset="0"/>
              <a:buChar char="•"/>
            </a:pPr>
            <a:r>
              <a:rPr lang="en-US" b="1" i="0" u="none" strike="noStrike" cap="all" dirty="0">
                <a:solidFill>
                  <a:srgbClr val="0000FF"/>
                </a:solidFill>
                <a:effectLst/>
                <a:latin typeface="Lato" panose="020F0502020204030203" pitchFamily="34" charset="0"/>
                <a:hlinkClick r:id="rId6" tooltip="Events Intern  - Meadow Brook Hall"/>
              </a:rPr>
              <a:t>Events Intern</a:t>
            </a:r>
            <a:endParaRPr lang="en-US" b="1" i="0" u="none" strike="noStrike" cap="all" dirty="0">
              <a:solidFill>
                <a:srgbClr val="0000FF"/>
              </a:solidFill>
              <a:effectLst/>
              <a:latin typeface="Lato" panose="020F0502020204030203" pitchFamily="34" charset="0"/>
            </a:endParaRPr>
          </a:p>
          <a:p>
            <a:pPr algn="l"/>
            <a:endParaRPr lang="en-US" b="1" i="0" cap="all" dirty="0">
              <a:solidFill>
                <a:srgbClr val="737373"/>
              </a:solidFill>
              <a:effectLst/>
              <a:latin typeface="Lato" panose="020F0502020204030203" pitchFamily="34" charset="0"/>
            </a:endParaRPr>
          </a:p>
          <a:p>
            <a:pPr algn="l">
              <a:buFont typeface="Arial" panose="020B0604020202020204" pitchFamily="34" charset="0"/>
              <a:buChar char="•"/>
            </a:pPr>
            <a:r>
              <a:rPr lang="en-US" b="0" i="0" dirty="0">
                <a:solidFill>
                  <a:srgbClr val="767676"/>
                </a:solidFill>
                <a:effectLst/>
                <a:latin typeface="Lato" panose="020F0502020204030203" pitchFamily="34" charset="0"/>
              </a:rPr>
              <a:t>Meadow Brook Hall - Rochester, Michigan</a:t>
            </a:r>
          </a:p>
          <a:p>
            <a:pPr algn="l">
              <a:buFont typeface="Arial" panose="020B0604020202020204" pitchFamily="34" charset="0"/>
              <a:buChar char="•"/>
            </a:pPr>
            <a:r>
              <a:rPr lang="en-US" b="0" i="0" dirty="0">
                <a:solidFill>
                  <a:srgbClr val="232323"/>
                </a:solidFill>
                <a:effectLst/>
                <a:latin typeface="Lato" panose="020F0502020204030203" pitchFamily="34" charset="0"/>
              </a:rPr>
              <a:t>Application Deadline: 3/1/25</a:t>
            </a:r>
            <a:br>
              <a:rPr lang="en-US" b="0" i="0" dirty="0">
                <a:solidFill>
                  <a:srgbClr val="232323"/>
                </a:solidFill>
                <a:effectLst/>
                <a:latin typeface="Lato" panose="020F0502020204030203" pitchFamily="34" charset="0"/>
              </a:rPr>
            </a:br>
            <a:r>
              <a:rPr lang="en-US" b="0" i="0" dirty="0">
                <a:solidFill>
                  <a:srgbClr val="232323"/>
                </a:solidFill>
                <a:effectLst/>
                <a:latin typeface="Lato" panose="020F0502020204030203" pitchFamily="34" charset="0"/>
              </a:rPr>
              <a:t>Posted: 10/17/24</a:t>
            </a:r>
          </a:p>
        </p:txBody>
      </p:sp>
    </p:spTree>
    <p:extLst>
      <p:ext uri="{BB962C8B-B14F-4D97-AF65-F5344CB8AC3E}">
        <p14:creationId xmlns:p14="http://schemas.microsoft.com/office/powerpoint/2010/main" val="2162396112"/>
      </p:ext>
    </p:extLst>
  </p:cSld>
  <p:clrMapOvr>
    <a:masterClrMapping/>
  </p:clrMapOvr>
  <p:transition spd="slow" advTm="20000">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11962" y="0"/>
            <a:ext cx="2963506"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quot;HTM WEEKLY&#10;Let's Connect Lakers!&quot;">
            <a:extLst>
              <a:ext uri="{FF2B5EF4-FFF2-40B4-BE49-F238E27FC236}">
                <a16:creationId xmlns:a16="http://schemas.microsoft.com/office/drawing/2014/main" id="{362F77D2-18D6-4239-968B-19C1FCAC4B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85" y="179504"/>
            <a:ext cx="2926624" cy="2055696"/>
          </a:xfrm>
          <a:prstGeom prst="rect">
            <a:avLst/>
          </a:prstGeom>
        </p:spPr>
      </p:pic>
      <p:sp>
        <p:nvSpPr>
          <p:cNvPr id="13" name="Oval 12" descr="2">
            <a:extLst>
              <a:ext uri="{FF2B5EF4-FFF2-40B4-BE49-F238E27FC236}">
                <a16:creationId xmlns:a16="http://schemas.microsoft.com/office/drawing/2014/main" id="{BFAA05DD-DA14-4294-BE84-40719C473882}"/>
              </a:ext>
            </a:extLst>
          </p:cNvPr>
          <p:cNvSpPr/>
          <p:nvPr/>
        </p:nvSpPr>
        <p:spPr>
          <a:xfrm>
            <a:off x="557736" y="2826732"/>
            <a:ext cx="1824106" cy="1830103"/>
          </a:xfrm>
          <a:prstGeom prst="ellipse">
            <a:avLst/>
          </a:prstGeom>
          <a:solidFill>
            <a:srgbClr val="0065A4"/>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w="0"/>
                <a:solidFill>
                  <a:prstClr val="black"/>
                </a:solidFill>
                <a:effectLst>
                  <a:outerShdw blurRad="63500" sx="102000" sy="102000" algn="ctr" rotWithShape="0">
                    <a:prstClr val="black">
                      <a:alpha val="40000"/>
                    </a:prstClr>
                  </a:outerShdw>
                </a:effectLst>
                <a:uLnTx/>
                <a:uFillTx/>
                <a:latin typeface="Calibri" panose="020F0502020204030204"/>
                <a:ea typeface="+mn-ea"/>
                <a:cs typeface="+mn-cs"/>
              </a:rPr>
              <a:t>2</a:t>
            </a:r>
          </a:p>
        </p:txBody>
      </p:sp>
      <p:sp>
        <p:nvSpPr>
          <p:cNvPr id="11" name="Title 10">
            <a:extLst>
              <a:ext uri="{FF2B5EF4-FFF2-40B4-BE49-F238E27FC236}">
                <a16:creationId xmlns:a16="http://schemas.microsoft.com/office/drawing/2014/main" id="{2C5B8017-8B75-4525-A896-3E37D6F10DF0}"/>
              </a:ext>
            </a:extLst>
          </p:cNvPr>
          <p:cNvSpPr txBox="1">
            <a:spLocks/>
          </p:cNvSpPr>
          <p:nvPr/>
        </p:nvSpPr>
        <p:spPr>
          <a:xfrm>
            <a:off x="3604714" y="789111"/>
            <a:ext cx="7572623" cy="62530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200" b="1" dirty="0">
                <a:latin typeface="Amasis MT Pro Black" panose="02040A04050005020304" pitchFamily="18" charset="0"/>
              </a:rPr>
              <a:t>INTERNATIONAL WINE, BEER, &amp; FOOD FESTIVAL VOLUNTEERS</a:t>
            </a:r>
            <a:endParaRPr kumimoji="0" lang="en-US" sz="3200" b="1" i="0" u="none" strike="noStrike" kern="1200" cap="none" spc="0" normalizeH="0" baseline="0" noProof="0" dirty="0">
              <a:ln>
                <a:noFill/>
              </a:ln>
              <a:effectLst/>
              <a:uLnTx/>
              <a:uFillTx/>
              <a:latin typeface="Amasis MT Pro Black" panose="02040A04050005020304" pitchFamily="18" charset="0"/>
            </a:endParaRPr>
          </a:p>
        </p:txBody>
      </p:sp>
      <p:sp>
        <p:nvSpPr>
          <p:cNvPr id="3" name="TextBox 2">
            <a:extLst>
              <a:ext uri="{FF2B5EF4-FFF2-40B4-BE49-F238E27FC236}">
                <a16:creationId xmlns:a16="http://schemas.microsoft.com/office/drawing/2014/main" id="{FE63A12F-34DE-4FD9-0967-E3F898F5EBAB}"/>
              </a:ext>
            </a:extLst>
          </p:cNvPr>
          <p:cNvSpPr txBox="1"/>
          <p:nvPr/>
        </p:nvSpPr>
        <p:spPr>
          <a:xfrm>
            <a:off x="7330696" y="2006238"/>
            <a:ext cx="4499810" cy="4062651"/>
          </a:xfrm>
          <a:prstGeom prst="rect">
            <a:avLst/>
          </a:prstGeom>
          <a:noFill/>
        </p:spPr>
        <p:txBody>
          <a:bodyPr wrap="square" rtlCol="0">
            <a:spAutoFit/>
          </a:bodyPr>
          <a:lstStyle/>
          <a:p>
            <a:pPr algn="ctr"/>
            <a:endParaRPr lang="en-US" sz="1600" b="0" i="0" dirty="0">
              <a:solidFill>
                <a:srgbClr val="232323"/>
              </a:solidFill>
              <a:effectLst/>
              <a:latin typeface="Lato" panose="020F0502020204030203" pitchFamily="34" charset="0"/>
            </a:endParaRPr>
          </a:p>
          <a:p>
            <a:pPr marL="0" marR="0">
              <a:spcBef>
                <a:spcPts val="0"/>
              </a:spcBef>
              <a:spcAft>
                <a:spcPts val="0"/>
              </a:spcAft>
            </a:pPr>
            <a:r>
              <a:rPr lang="en-US" sz="1600" dirty="0">
                <a:effectLst/>
                <a:latin typeface="Aptos" panose="020B0004020202020204" pitchFamily="34" charset="0"/>
                <a:ea typeface="Aptos" panose="020B0004020202020204" pitchFamily="34" charset="0"/>
                <a:cs typeface="Aptos" panose="020B0004020202020204" pitchFamily="34" charset="0"/>
              </a:rPr>
              <a:t>The Grand Rapids Wine, Beer and Food Festival will be taking place November 22 &amp; 23, at DeVos Place Convention Center and we need your help! </a:t>
            </a:r>
          </a:p>
          <a:p>
            <a:pPr marL="0" marR="0">
              <a:spcBef>
                <a:spcPts val="0"/>
              </a:spcBef>
              <a:spcAft>
                <a:spcPts val="0"/>
              </a:spcAft>
            </a:pPr>
            <a:r>
              <a:rPr lang="en-US" sz="1600" dirty="0">
                <a:effectLst/>
                <a:latin typeface="Aptos" panose="020B0004020202020204" pitchFamily="34" charset="0"/>
                <a:ea typeface="Aptos" panose="020B0004020202020204" pitchFamily="34" charset="0"/>
                <a:cs typeface="Aptos" panose="020B0004020202020204" pitchFamily="34" charset="0"/>
              </a:rPr>
              <a:t> </a:t>
            </a:r>
          </a:p>
          <a:p>
            <a:pPr marL="0" marR="0">
              <a:spcBef>
                <a:spcPts val="0"/>
              </a:spcBef>
              <a:spcAft>
                <a:spcPts val="0"/>
              </a:spcAft>
            </a:pPr>
            <a:r>
              <a:rPr lang="en-US" sz="1600" dirty="0">
                <a:effectLst/>
                <a:latin typeface="Aptos" panose="020B0004020202020204" pitchFamily="34" charset="0"/>
                <a:ea typeface="Aptos" panose="020B0004020202020204" pitchFamily="34" charset="0"/>
                <a:cs typeface="Aptos" panose="020B0004020202020204" pitchFamily="34" charset="0"/>
              </a:rPr>
              <a:t>This is our top fundraiser for the HTM Club each year, and the more people we get to sign up the more money we make, which allows them to do fun things for ALL HTM students!</a:t>
            </a:r>
          </a:p>
          <a:p>
            <a:pPr marL="0" marR="0">
              <a:spcBef>
                <a:spcPts val="0"/>
              </a:spcBef>
              <a:spcAft>
                <a:spcPts val="0"/>
              </a:spcAft>
            </a:pPr>
            <a:r>
              <a:rPr lang="en-US" sz="1600" dirty="0">
                <a:effectLst/>
                <a:latin typeface="Aptos" panose="020B0004020202020204" pitchFamily="34" charset="0"/>
                <a:ea typeface="Aptos" panose="020B0004020202020204" pitchFamily="34" charset="0"/>
                <a:cs typeface="Aptos" panose="020B0004020202020204" pitchFamily="34" charset="0"/>
              </a:rPr>
              <a:t> </a:t>
            </a:r>
          </a:p>
          <a:p>
            <a:pPr marL="0" marR="0">
              <a:spcBef>
                <a:spcPts val="0"/>
              </a:spcBef>
              <a:spcAft>
                <a:spcPts val="0"/>
              </a:spcAft>
            </a:pPr>
            <a:r>
              <a:rPr lang="en-US" sz="1600" dirty="0">
                <a:effectLst/>
                <a:latin typeface="Aptos" panose="020B0004020202020204" pitchFamily="34" charset="0"/>
                <a:ea typeface="Aptos" panose="020B0004020202020204" pitchFamily="34" charset="0"/>
                <a:cs typeface="Aptos" panose="020B0004020202020204" pitchFamily="34" charset="0"/>
              </a:rPr>
              <a:t>In addition to the fundraising, it is a great opportunity to work a huge event in the convention center, work with a winery and learn about what they serve, get experience pouring, working with the public, and networking!</a:t>
            </a:r>
          </a:p>
          <a:p>
            <a:endParaRPr lang="en-US" dirty="0"/>
          </a:p>
        </p:txBody>
      </p:sp>
      <p:pic>
        <p:nvPicPr>
          <p:cNvPr id="5" name="Picture 4" descr="A red and gold sign with white text&#10;&#10;Description automatically generated">
            <a:extLst>
              <a:ext uri="{FF2B5EF4-FFF2-40B4-BE49-F238E27FC236}">
                <a16:creationId xmlns:a16="http://schemas.microsoft.com/office/drawing/2014/main" id="{7F581DCD-C5D7-99D5-6875-CA172D6924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8742" y="1606273"/>
            <a:ext cx="3542581" cy="2651765"/>
          </a:xfrm>
          <a:prstGeom prst="rect">
            <a:avLst/>
          </a:prstGeom>
        </p:spPr>
      </p:pic>
      <p:sp>
        <p:nvSpPr>
          <p:cNvPr id="6" name="TextBox 5">
            <a:hlinkClick r:id="rId5"/>
            <a:extLst>
              <a:ext uri="{FF2B5EF4-FFF2-40B4-BE49-F238E27FC236}">
                <a16:creationId xmlns:a16="http://schemas.microsoft.com/office/drawing/2014/main" id="{94CA16B2-2B32-F6ED-A2C0-BD958F98C34D}"/>
              </a:ext>
            </a:extLst>
          </p:cNvPr>
          <p:cNvSpPr txBox="1"/>
          <p:nvPr/>
        </p:nvSpPr>
        <p:spPr>
          <a:xfrm>
            <a:off x="3275013" y="4426444"/>
            <a:ext cx="3732214" cy="2062103"/>
          </a:xfrm>
          <a:prstGeom prst="rect">
            <a:avLst/>
          </a:prstGeom>
          <a:noFill/>
        </p:spPr>
        <p:txBody>
          <a:bodyPr wrap="square" rtlCol="0">
            <a:spAutoFit/>
          </a:bodyPr>
          <a:lstStyle/>
          <a:p>
            <a:pPr algn="ctr"/>
            <a:r>
              <a:rPr lang="en-US" sz="2400" b="1" dirty="0">
                <a:solidFill>
                  <a:srgbClr val="C00000"/>
                </a:solidFill>
                <a:hlinkClick r:id="rId5"/>
              </a:rPr>
              <a:t>SIGN UP HERE!</a:t>
            </a:r>
            <a:endParaRPr lang="en-US" sz="2400" b="1" dirty="0">
              <a:solidFill>
                <a:srgbClr val="C00000"/>
              </a:solidFill>
            </a:endParaRPr>
          </a:p>
          <a:p>
            <a:pPr algn="ctr"/>
            <a:endParaRPr lang="en-US" sz="2400" b="1" dirty="0">
              <a:solidFill>
                <a:srgbClr val="C00000"/>
              </a:solidFill>
            </a:endParaRPr>
          </a:p>
          <a:p>
            <a:pPr algn="ctr"/>
            <a:r>
              <a:rPr lang="en-US" sz="1600" b="1" dirty="0">
                <a:solidFill>
                  <a:srgbClr val="C00000"/>
                </a:solidFill>
              </a:rPr>
              <a:t>When you sign up, select GRAND VALLEY STATE UNIVERSITY HOSPITALTY &amp; TOURISM as the nonprofit group so we can track accurate payment. TIPS training will be offered for all pouring volunteers. </a:t>
            </a:r>
          </a:p>
        </p:txBody>
      </p:sp>
    </p:spTree>
    <p:extLst>
      <p:ext uri="{BB962C8B-B14F-4D97-AF65-F5344CB8AC3E}">
        <p14:creationId xmlns:p14="http://schemas.microsoft.com/office/powerpoint/2010/main" val="3054756726"/>
      </p:ext>
    </p:extLst>
  </p:cSld>
  <p:clrMapOvr>
    <a:masterClrMapping/>
  </p:clrMapOvr>
  <p:transition spd="slow" advTm="20000">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11962" y="0"/>
            <a:ext cx="2963506"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quot;HTM WEEKLY&#10;Let's Connect Lakers!&quot;">
            <a:extLst>
              <a:ext uri="{FF2B5EF4-FFF2-40B4-BE49-F238E27FC236}">
                <a16:creationId xmlns:a16="http://schemas.microsoft.com/office/drawing/2014/main" id="{362F77D2-18D6-4239-968B-19C1FCAC4B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85" y="179504"/>
            <a:ext cx="2926624" cy="2055696"/>
          </a:xfrm>
          <a:prstGeom prst="rect">
            <a:avLst/>
          </a:prstGeom>
        </p:spPr>
      </p:pic>
      <p:sp>
        <p:nvSpPr>
          <p:cNvPr id="13" name="Oval 12" descr="2">
            <a:extLst>
              <a:ext uri="{FF2B5EF4-FFF2-40B4-BE49-F238E27FC236}">
                <a16:creationId xmlns:a16="http://schemas.microsoft.com/office/drawing/2014/main" id="{BFAA05DD-DA14-4294-BE84-40719C473882}"/>
              </a:ext>
            </a:extLst>
          </p:cNvPr>
          <p:cNvSpPr/>
          <p:nvPr/>
        </p:nvSpPr>
        <p:spPr>
          <a:xfrm>
            <a:off x="557736" y="2826732"/>
            <a:ext cx="1824106" cy="1830103"/>
          </a:xfrm>
          <a:prstGeom prst="ellipse">
            <a:avLst/>
          </a:prstGeom>
          <a:solidFill>
            <a:srgbClr val="0065A4"/>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w="0"/>
                <a:solidFill>
                  <a:prstClr val="black"/>
                </a:solidFill>
                <a:effectLst>
                  <a:outerShdw blurRad="63500" sx="102000" sy="102000" algn="ctr" rotWithShape="0">
                    <a:prstClr val="black">
                      <a:alpha val="40000"/>
                    </a:prstClr>
                  </a:outerShdw>
                </a:effectLst>
                <a:uLnTx/>
                <a:uFillTx/>
                <a:latin typeface="Calibri" panose="020F0502020204030204"/>
                <a:ea typeface="+mn-ea"/>
                <a:cs typeface="+mn-cs"/>
              </a:rPr>
              <a:t>3</a:t>
            </a:r>
          </a:p>
        </p:txBody>
      </p:sp>
      <p:sp>
        <p:nvSpPr>
          <p:cNvPr id="11" name="Title 10">
            <a:extLst>
              <a:ext uri="{FF2B5EF4-FFF2-40B4-BE49-F238E27FC236}">
                <a16:creationId xmlns:a16="http://schemas.microsoft.com/office/drawing/2014/main" id="{2C5B8017-8B75-4525-A896-3E37D6F10DF0}"/>
              </a:ext>
            </a:extLst>
          </p:cNvPr>
          <p:cNvSpPr txBox="1">
            <a:spLocks/>
          </p:cNvSpPr>
          <p:nvPr/>
        </p:nvSpPr>
        <p:spPr>
          <a:xfrm>
            <a:off x="3542517" y="416093"/>
            <a:ext cx="7572623" cy="62530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600" b="1" dirty="0">
                <a:latin typeface="Amasis MT Pro Black" panose="02040A04050005020304" pitchFamily="18" charset="0"/>
              </a:rPr>
              <a:t>VOLUNTEER OPPORTUNITY</a:t>
            </a:r>
            <a:endParaRPr kumimoji="0" lang="en-US" sz="3600" b="1" i="0" u="none" strike="noStrike" kern="1200" cap="none" spc="0" normalizeH="0" baseline="0" noProof="0" dirty="0">
              <a:ln>
                <a:noFill/>
              </a:ln>
              <a:effectLst/>
              <a:uLnTx/>
              <a:uFillTx/>
              <a:latin typeface="Amasis MT Pro Black" panose="02040A04050005020304" pitchFamily="18" charset="0"/>
            </a:endParaRPr>
          </a:p>
        </p:txBody>
      </p:sp>
      <p:sp>
        <p:nvSpPr>
          <p:cNvPr id="2" name="TextBox 1">
            <a:extLst>
              <a:ext uri="{FF2B5EF4-FFF2-40B4-BE49-F238E27FC236}">
                <a16:creationId xmlns:a16="http://schemas.microsoft.com/office/drawing/2014/main" id="{52554552-375C-2C0F-AF99-39F0FA0AF1C5}"/>
              </a:ext>
            </a:extLst>
          </p:cNvPr>
          <p:cNvSpPr txBox="1"/>
          <p:nvPr/>
        </p:nvSpPr>
        <p:spPr>
          <a:xfrm>
            <a:off x="3379718" y="3429000"/>
            <a:ext cx="7735422" cy="2226250"/>
          </a:xfrm>
          <a:prstGeom prst="rect">
            <a:avLst/>
          </a:prstGeom>
          <a:noFill/>
        </p:spPr>
        <p:txBody>
          <a:bodyPr wrap="square" rtlCol="0">
            <a:spAutoFit/>
          </a:bodyPr>
          <a:lstStyle/>
          <a:p>
            <a:pPr algn="ctr"/>
            <a:r>
              <a:rPr lang="en-US" sz="1600" b="0" i="0" dirty="0">
                <a:solidFill>
                  <a:srgbClr val="000024"/>
                </a:solidFill>
                <a:effectLst/>
              </a:rPr>
              <a:t>Volunteers ar</a:t>
            </a:r>
            <a:r>
              <a:rPr lang="en-US" sz="1600" dirty="0">
                <a:solidFill>
                  <a:srgbClr val="000024"/>
                </a:solidFill>
              </a:rPr>
              <a:t>e needed for the Teach-In either Wednesday, Nov. 13 on the Pew Campus or Thursday, Nov. 14 in Allendale. </a:t>
            </a:r>
          </a:p>
          <a:p>
            <a:pPr algn="ctr"/>
            <a:endParaRPr lang="en-US" sz="1600" b="1" baseline="30000" dirty="0">
              <a:solidFill>
                <a:srgbClr val="000024"/>
              </a:solidFill>
              <a:highlight>
                <a:srgbClr val="FFFFFF"/>
              </a:highlight>
            </a:endParaRPr>
          </a:p>
          <a:p>
            <a:pPr algn="l">
              <a:buFont typeface="Arial" panose="020B0604020202020204" pitchFamily="34" charset="0"/>
              <a:buChar char="•"/>
            </a:pPr>
            <a:r>
              <a:rPr lang="en-US" sz="1600" b="1" i="1" dirty="0">
                <a:solidFill>
                  <a:srgbClr val="232323"/>
                </a:solidFill>
                <a:effectLst/>
              </a:rPr>
              <a:t>Building/Registration and Volunteer table Greeter:</a:t>
            </a:r>
            <a:r>
              <a:rPr lang="en-US" sz="1600" b="0" i="1" dirty="0">
                <a:solidFill>
                  <a:srgbClr val="232323"/>
                </a:solidFill>
                <a:effectLst/>
              </a:rPr>
              <a:t> greet and direct people to schedule sessions, answer guest questions and assist with other items as needed</a:t>
            </a:r>
            <a:endParaRPr lang="en-US" sz="1600" b="0" i="0" dirty="0">
              <a:solidFill>
                <a:srgbClr val="232323"/>
              </a:solidFill>
              <a:effectLst/>
            </a:endParaRPr>
          </a:p>
          <a:p>
            <a:pPr algn="l">
              <a:buFont typeface="Arial" panose="020B0604020202020204" pitchFamily="34" charset="0"/>
              <a:buChar char="•"/>
            </a:pPr>
            <a:r>
              <a:rPr lang="en-US" sz="1600" b="1" i="1" dirty="0">
                <a:solidFill>
                  <a:srgbClr val="232323"/>
                </a:solidFill>
                <a:effectLst/>
              </a:rPr>
              <a:t>Setup:</a:t>
            </a:r>
            <a:r>
              <a:rPr lang="en-US" sz="1600" b="0" i="1" dirty="0">
                <a:solidFill>
                  <a:srgbClr val="232323"/>
                </a:solidFill>
                <a:effectLst/>
              </a:rPr>
              <a:t> unload and set supplies for rooms/registration tables, post signs, test computer for volume/microphone and Meeting OWL</a:t>
            </a:r>
            <a:endParaRPr lang="en-US" sz="1600" b="0" i="0" dirty="0">
              <a:solidFill>
                <a:srgbClr val="232323"/>
              </a:solidFill>
              <a:effectLst/>
            </a:endParaRPr>
          </a:p>
          <a:p>
            <a:pPr algn="l">
              <a:buFont typeface="Arial" panose="020B0604020202020204" pitchFamily="34" charset="0"/>
              <a:buChar char="•"/>
            </a:pPr>
            <a:r>
              <a:rPr lang="en-US" sz="1600" b="1" i="1" dirty="0">
                <a:solidFill>
                  <a:srgbClr val="232323"/>
                </a:solidFill>
                <a:effectLst/>
              </a:rPr>
              <a:t>Tear down:</a:t>
            </a:r>
            <a:r>
              <a:rPr lang="en-US" sz="1600" b="0" i="1" dirty="0">
                <a:solidFill>
                  <a:srgbClr val="232323"/>
                </a:solidFill>
                <a:effectLst/>
              </a:rPr>
              <a:t> gather supplies from rooms/registration tables, signs, Meeting OWL and put away to-go containers</a:t>
            </a:r>
          </a:p>
        </p:txBody>
      </p:sp>
      <p:pic>
        <p:nvPicPr>
          <p:cNvPr id="5" name="Picture 4" descr="A logo with colorful lines&#10;&#10;Description automatically generated">
            <a:extLst>
              <a:ext uri="{FF2B5EF4-FFF2-40B4-BE49-F238E27FC236}">
                <a16:creationId xmlns:a16="http://schemas.microsoft.com/office/drawing/2014/main" id="{54496618-50CB-11B7-D2CB-6E97EAEC8D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4881" y="1213355"/>
            <a:ext cx="7791568" cy="2043690"/>
          </a:xfrm>
          <a:prstGeom prst="rect">
            <a:avLst/>
          </a:prstGeom>
        </p:spPr>
      </p:pic>
      <p:sp>
        <p:nvSpPr>
          <p:cNvPr id="7" name="TextBox 6">
            <a:extLst>
              <a:ext uri="{FF2B5EF4-FFF2-40B4-BE49-F238E27FC236}">
                <a16:creationId xmlns:a16="http://schemas.microsoft.com/office/drawing/2014/main" id="{EEAFF0C8-33BA-85F6-D2CC-3DFCA4C4533A}"/>
              </a:ext>
            </a:extLst>
          </p:cNvPr>
          <p:cNvSpPr txBox="1"/>
          <p:nvPr/>
        </p:nvSpPr>
        <p:spPr>
          <a:xfrm>
            <a:off x="5702967" y="5827205"/>
            <a:ext cx="3667799" cy="461665"/>
          </a:xfrm>
          <a:prstGeom prst="rect">
            <a:avLst/>
          </a:prstGeom>
          <a:noFill/>
        </p:spPr>
        <p:txBody>
          <a:bodyPr wrap="none" rtlCol="0">
            <a:spAutoFit/>
          </a:bodyPr>
          <a:lstStyle/>
          <a:p>
            <a:r>
              <a:rPr lang="en-US" sz="2400" b="1" dirty="0"/>
              <a:t>Sign Up </a:t>
            </a:r>
            <a:r>
              <a:rPr lang="en-US" sz="2400" b="1" dirty="0">
                <a:hlinkClick r:id="rId5"/>
              </a:rPr>
              <a:t>Here</a:t>
            </a:r>
            <a:r>
              <a:rPr lang="en-US" sz="2400" b="1" dirty="0"/>
              <a:t> to Volunteer! </a:t>
            </a:r>
          </a:p>
        </p:txBody>
      </p:sp>
    </p:spTree>
    <p:extLst>
      <p:ext uri="{BB962C8B-B14F-4D97-AF65-F5344CB8AC3E}">
        <p14:creationId xmlns:p14="http://schemas.microsoft.com/office/powerpoint/2010/main" val="1236603292"/>
      </p:ext>
    </p:extLst>
  </p:cSld>
  <p:clrMapOvr>
    <a:masterClrMapping/>
  </p:clrMapOvr>
  <p:transition spd="slow" advTm="20000">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11963" y="0"/>
            <a:ext cx="2926623"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3" name="Picture 12" descr="&quot;HTM WEEKLY&#10;Let's Connect Lakers!&quot;">
            <a:extLst>
              <a:ext uri="{FF2B5EF4-FFF2-40B4-BE49-F238E27FC236}">
                <a16:creationId xmlns:a16="http://schemas.microsoft.com/office/drawing/2014/main" id="{DB65FB2F-07A2-4B8B-9711-ACCAEA9A5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1" y="146971"/>
            <a:ext cx="2889740" cy="2018231"/>
          </a:xfrm>
          <a:prstGeom prst="rect">
            <a:avLst/>
          </a:prstGeom>
        </p:spPr>
      </p:pic>
      <p:pic>
        <p:nvPicPr>
          <p:cNvPr id="8" name="Picture 7" descr="Decorative image of a hospitality representative smiling out in nature">
            <a:extLst>
              <a:ext uri="{FF2B5EF4-FFF2-40B4-BE49-F238E27FC236}">
                <a16:creationId xmlns:a16="http://schemas.microsoft.com/office/drawing/2014/main" id="{AE5A036F-0694-4C29-B037-C162DD4BEC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322" y="2424113"/>
            <a:ext cx="2444051" cy="2310350"/>
          </a:xfrm>
          <a:prstGeom prst="rect">
            <a:avLst/>
          </a:prstGeom>
        </p:spPr>
      </p:pic>
      <p:pic>
        <p:nvPicPr>
          <p:cNvPr id="12" name="Picture 11" descr="Logo for Grand Valley State University Hospitality and Tourism Management">
            <a:extLst>
              <a:ext uri="{FF2B5EF4-FFF2-40B4-BE49-F238E27FC236}">
                <a16:creationId xmlns:a16="http://schemas.microsoft.com/office/drawing/2014/main" id="{99AF70AE-65AD-4904-8A10-7BBA8836F1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857" y="4881433"/>
            <a:ext cx="2464979" cy="1829596"/>
          </a:xfrm>
          <a:prstGeom prst="rect">
            <a:avLst/>
          </a:prstGeom>
        </p:spPr>
      </p:pic>
      <p:sp>
        <p:nvSpPr>
          <p:cNvPr id="9" name="Title 8">
            <a:extLst>
              <a:ext uri="{FF2B5EF4-FFF2-40B4-BE49-F238E27FC236}">
                <a16:creationId xmlns:a16="http://schemas.microsoft.com/office/drawing/2014/main" id="{DC58F342-BC9E-45A2-843C-C7F826FDE0E5}"/>
              </a:ext>
            </a:extLst>
          </p:cNvPr>
          <p:cNvSpPr>
            <a:spLocks noGrp="1"/>
          </p:cNvSpPr>
          <p:nvPr>
            <p:ph type="ctrTitle"/>
          </p:nvPr>
        </p:nvSpPr>
        <p:spPr>
          <a:xfrm>
            <a:off x="3889565" y="776061"/>
            <a:ext cx="6667392" cy="611488"/>
          </a:xfrm>
        </p:spPr>
        <p:txBody>
          <a:bodyPr>
            <a:normAutofit fontScale="90000"/>
          </a:bodyPr>
          <a:lstStyle/>
          <a:p>
            <a:r>
              <a:rPr lang="en-US" sz="3600" b="1" dirty="0">
                <a:latin typeface="Amasis MT Pro Black" panose="02040A04050005020304" pitchFamily="18" charset="0"/>
              </a:rPr>
              <a:t>IMPORTANT STUDENT RESOURCES</a:t>
            </a:r>
          </a:p>
        </p:txBody>
      </p:sp>
      <p:sp>
        <p:nvSpPr>
          <p:cNvPr id="11" name="TextBox 10">
            <a:extLst>
              <a:ext uri="{FF2B5EF4-FFF2-40B4-BE49-F238E27FC236}">
                <a16:creationId xmlns:a16="http://schemas.microsoft.com/office/drawing/2014/main" id="{22D05A16-F93B-4588-9FA6-35A51C21B0E3}"/>
              </a:ext>
            </a:extLst>
          </p:cNvPr>
          <p:cNvSpPr txBox="1"/>
          <p:nvPr/>
        </p:nvSpPr>
        <p:spPr>
          <a:xfrm>
            <a:off x="8295227" y="1759051"/>
            <a:ext cx="3409275" cy="406265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It is important that all students are given the resources they need to thrive here at GVSU.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Learn more about the resources available to you on campus</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many of which are available to students </a:t>
            </a: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at</a:t>
            </a: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 NO COST.</a:t>
            </a:r>
          </a:p>
          <a:p>
            <a:pPr marL="0" marR="0" lvl="0" indent="0" defTabSz="914400" rtl="0" eaLnBrk="1" fontAlgn="auto" latinLnBrk="0" hangingPunct="1">
              <a:lnSpc>
                <a:spcPct val="100000"/>
              </a:lnSpc>
              <a:spcBef>
                <a:spcPts val="0"/>
              </a:spcBef>
              <a:spcAft>
                <a:spcPts val="0"/>
              </a:spcAft>
              <a:buClrTx/>
              <a:buSzTx/>
              <a:buFontTx/>
              <a:buNone/>
              <a:tabLst/>
              <a:defRPr/>
            </a:pPr>
            <a:endParaRPr lang="en-US" b="1" dirty="0">
              <a:solidFill>
                <a:prstClr val="black"/>
              </a:solidFill>
              <a:latin typeface="Calibri" panose="020F0502020204030204"/>
            </a:endParaRPr>
          </a:p>
          <a:p>
            <a:pPr lvl="0">
              <a:defRPr/>
            </a:pPr>
            <a:r>
              <a:rPr kumimoji="0" lang="en-US" b="1" i="0" u="none" strike="noStrike" kern="1200" cap="none" spc="0" normalizeH="0" baseline="0" noProof="0" dirty="0">
                <a:ln>
                  <a:noFill/>
                </a:ln>
                <a:solidFill>
                  <a:srgbClr val="0065A4"/>
                </a:solidFill>
                <a:effectLst/>
                <a:uLnTx/>
                <a:uFillTx/>
                <a:latin typeface="Calibri" panose="020F0502020204030204"/>
                <a:ea typeface="+mn-ea"/>
                <a:cs typeface="+mn-cs"/>
              </a:rPr>
              <a:t>Available Resources Include</a:t>
            </a:r>
            <a:r>
              <a:rPr kumimoji="0" lang="en-US" i="0" u="none" strike="noStrike" kern="1200" cap="none" spc="0" normalizeH="0" baseline="0" noProof="0" dirty="0">
                <a:ln>
                  <a:noFill/>
                </a:ln>
                <a:effectLst/>
                <a:uLnTx/>
                <a:uFillTx/>
                <a:latin typeface="Calibri" panose="020F0502020204030204"/>
                <a:ea typeface="+mn-ea"/>
                <a:cs typeface="+mn-cs"/>
              </a:rPr>
              <a:t>: Academics, Academic Support, Belonging and Campus Climate, Campus Safety, Finances, and Wellness</a:t>
            </a:r>
          </a:p>
          <a:p>
            <a:pPr marL="0" marR="0" lvl="0" indent="0" defTabSz="914400" rtl="0" eaLnBrk="1" fontAlgn="auto" latinLnBrk="0" hangingPunct="1">
              <a:lnSpc>
                <a:spcPct val="100000"/>
              </a:lnSpc>
              <a:spcBef>
                <a:spcPts val="0"/>
              </a:spcBef>
              <a:spcAft>
                <a:spcPts val="0"/>
              </a:spcAft>
              <a:buClrTx/>
              <a:buSzTx/>
              <a:buFontTx/>
              <a:buNone/>
              <a:tabLst/>
              <a:defRPr/>
            </a:pPr>
            <a:endParaRPr lang="en-US" sz="2400" b="1" dirty="0">
              <a:solidFill>
                <a:prstClr val="black"/>
              </a:solidFill>
              <a:latin typeface="Calibri" panose="020F0502020204030204"/>
            </a:endParaRPr>
          </a:p>
        </p:txBody>
      </p:sp>
      <p:sp>
        <p:nvSpPr>
          <p:cNvPr id="6" name="TextBox 5">
            <a:extLst>
              <a:ext uri="{FF2B5EF4-FFF2-40B4-BE49-F238E27FC236}">
                <a16:creationId xmlns:a16="http://schemas.microsoft.com/office/drawing/2014/main" id="{6B2049F4-8379-1BFA-2004-E1ACCD5B233F}"/>
              </a:ext>
            </a:extLst>
          </p:cNvPr>
          <p:cNvSpPr txBox="1"/>
          <p:nvPr/>
        </p:nvSpPr>
        <p:spPr>
          <a:xfrm>
            <a:off x="3127555" y="4690341"/>
            <a:ext cx="4926385" cy="1754326"/>
          </a:xfrm>
          <a:prstGeom prst="rect">
            <a:avLst/>
          </a:prstGeom>
          <a:noFill/>
        </p:spPr>
        <p:txBody>
          <a:bodyPr wrap="square" rtlCol="0">
            <a:spAutoFit/>
          </a:bodyPr>
          <a:lstStyle/>
          <a:p>
            <a:pPr algn="ctr"/>
            <a:r>
              <a:rPr lang="en-US" b="1" u="sng" dirty="0"/>
              <a:t>Saturday, November 16, 1-4 PM</a:t>
            </a:r>
          </a:p>
          <a:p>
            <a:pPr algn="ctr"/>
            <a:endParaRPr lang="en-US" b="0" i="0" dirty="0">
              <a:solidFill>
                <a:srgbClr val="333333"/>
              </a:solidFill>
              <a:effectLst/>
              <a:latin typeface="Lato" panose="020F0502020204030203" pitchFamily="34" charset="0"/>
            </a:endParaRPr>
          </a:p>
          <a:p>
            <a:r>
              <a:rPr lang="en-US" dirty="0"/>
              <a:t>Join the GVSU LGBT Resource Center for a free clothing pop-up shop and workshops. Bring a shopping bag for your choices! Pew Campus, Devos 105E. </a:t>
            </a:r>
          </a:p>
        </p:txBody>
      </p:sp>
      <p:pic>
        <p:nvPicPr>
          <p:cNvPr id="3" name="Picture 2" descr="A poster for a clothing pop up shop&#10;&#10;Description automatically generated">
            <a:extLst>
              <a:ext uri="{FF2B5EF4-FFF2-40B4-BE49-F238E27FC236}">
                <a16:creationId xmlns:a16="http://schemas.microsoft.com/office/drawing/2014/main" id="{A1166CA7-A404-9277-ED32-5DCB38CE2C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95089" y="1351454"/>
            <a:ext cx="3832932" cy="3133969"/>
          </a:xfrm>
          <a:prstGeom prst="rect">
            <a:avLst/>
          </a:prstGeom>
        </p:spPr>
      </p:pic>
    </p:spTree>
    <p:extLst>
      <p:ext uri="{BB962C8B-B14F-4D97-AF65-F5344CB8AC3E}">
        <p14:creationId xmlns:p14="http://schemas.microsoft.com/office/powerpoint/2010/main" val="1353343421"/>
      </p:ext>
    </p:extLst>
  </p:cSld>
  <p:clrMapOvr>
    <a:masterClrMapping/>
  </p:clrMapOvr>
  <p:transition spd="slow" advTm="15000">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A571F-AA01-466C-8C82-974CED1AC862}"/>
              </a:ext>
              <a:ext uri="{C183D7F6-B498-43B3-948B-1728B52AA6E4}">
                <adec:decorative xmlns:adec="http://schemas.microsoft.com/office/drawing/2017/decorative" val="1"/>
              </a:ext>
            </a:extLst>
          </p:cNvPr>
          <p:cNvSpPr/>
          <p:nvPr/>
        </p:nvSpPr>
        <p:spPr>
          <a:xfrm>
            <a:off x="-11962" y="0"/>
            <a:ext cx="2963506" cy="6858000"/>
          </a:xfrm>
          <a:prstGeom prst="rect">
            <a:avLst/>
          </a:prstGeom>
          <a:solidFill>
            <a:srgbClr val="0065A4"/>
          </a:solidFill>
          <a:ln>
            <a:solidFill>
              <a:srgbClr val="0065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quot;HTM WEEKLY&#10;Let's Connect Lakers!&quot;">
            <a:extLst>
              <a:ext uri="{FF2B5EF4-FFF2-40B4-BE49-F238E27FC236}">
                <a16:creationId xmlns:a16="http://schemas.microsoft.com/office/drawing/2014/main" id="{362F77D2-18D6-4239-968B-19C1FCAC4B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85" y="179504"/>
            <a:ext cx="2926624" cy="2055696"/>
          </a:xfrm>
          <a:prstGeom prst="rect">
            <a:avLst/>
          </a:prstGeom>
        </p:spPr>
      </p:pic>
      <p:sp>
        <p:nvSpPr>
          <p:cNvPr id="13" name="Oval 12" descr="2">
            <a:extLst>
              <a:ext uri="{FF2B5EF4-FFF2-40B4-BE49-F238E27FC236}">
                <a16:creationId xmlns:a16="http://schemas.microsoft.com/office/drawing/2014/main" id="{BFAA05DD-DA14-4294-BE84-40719C473882}"/>
              </a:ext>
            </a:extLst>
          </p:cNvPr>
          <p:cNvSpPr/>
          <p:nvPr/>
        </p:nvSpPr>
        <p:spPr>
          <a:xfrm>
            <a:off x="557736" y="2826732"/>
            <a:ext cx="1824106" cy="1830103"/>
          </a:xfrm>
          <a:prstGeom prst="ellipse">
            <a:avLst/>
          </a:prstGeom>
          <a:solidFill>
            <a:srgbClr val="0065A4"/>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600" dirty="0">
                <a:ln w="0"/>
                <a:solidFill>
                  <a:prstClr val="black"/>
                </a:solidFill>
                <a:effectLst>
                  <a:outerShdw blurRad="63500" sx="102000" sy="102000" algn="ctr" rotWithShape="0">
                    <a:prstClr val="black">
                      <a:alpha val="40000"/>
                    </a:prstClr>
                  </a:outerShdw>
                </a:effectLst>
                <a:latin typeface="Calibri" panose="020F0502020204030204"/>
              </a:rPr>
              <a:t>5</a:t>
            </a:r>
            <a:endParaRPr kumimoji="0" lang="en-US" sz="6600" b="0" i="0" u="none" strike="noStrike" kern="1200" cap="none" spc="0" normalizeH="0" baseline="0" noProof="0" dirty="0">
              <a:ln w="0"/>
              <a:solidFill>
                <a:prstClr val="black"/>
              </a:solidFill>
              <a:effectLst>
                <a:outerShdw blurRad="63500" sx="102000" sy="102000" algn="ctr" rotWithShape="0">
                  <a:prstClr val="black">
                    <a:alpha val="40000"/>
                  </a:prstClr>
                </a:outerShdw>
              </a:effectLst>
              <a:uLnTx/>
              <a:uFillTx/>
              <a:latin typeface="Calibri" panose="020F0502020204030204"/>
              <a:ea typeface="+mn-ea"/>
              <a:cs typeface="+mn-cs"/>
            </a:endParaRPr>
          </a:p>
        </p:txBody>
      </p:sp>
      <p:sp>
        <p:nvSpPr>
          <p:cNvPr id="11" name="Title 10">
            <a:extLst>
              <a:ext uri="{FF2B5EF4-FFF2-40B4-BE49-F238E27FC236}">
                <a16:creationId xmlns:a16="http://schemas.microsoft.com/office/drawing/2014/main" id="{2C5B8017-8B75-4525-A896-3E37D6F10DF0}"/>
              </a:ext>
            </a:extLst>
          </p:cNvPr>
          <p:cNvSpPr txBox="1">
            <a:spLocks/>
          </p:cNvSpPr>
          <p:nvPr/>
        </p:nvSpPr>
        <p:spPr>
          <a:xfrm>
            <a:off x="3542517" y="416093"/>
            <a:ext cx="7572623" cy="62530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600" b="1" dirty="0">
                <a:latin typeface="Amasis MT Pro Black" panose="02040A04050005020304" pitchFamily="18" charset="0"/>
              </a:rPr>
              <a:t>GRAND RAPIDS EVENTS</a:t>
            </a:r>
            <a:endParaRPr kumimoji="0" lang="en-US" sz="3600" b="1" i="0" u="none" strike="noStrike" kern="1200" cap="none" spc="0" normalizeH="0" baseline="0" noProof="0" dirty="0">
              <a:ln>
                <a:noFill/>
              </a:ln>
              <a:effectLst/>
              <a:uLnTx/>
              <a:uFillTx/>
              <a:latin typeface="Amasis MT Pro Black" panose="02040A04050005020304" pitchFamily="18" charset="0"/>
            </a:endParaRPr>
          </a:p>
        </p:txBody>
      </p:sp>
      <p:sp>
        <p:nvSpPr>
          <p:cNvPr id="2" name="TextBox 1">
            <a:extLst>
              <a:ext uri="{FF2B5EF4-FFF2-40B4-BE49-F238E27FC236}">
                <a16:creationId xmlns:a16="http://schemas.microsoft.com/office/drawing/2014/main" id="{52554552-375C-2C0F-AF99-39F0FA0AF1C5}"/>
              </a:ext>
            </a:extLst>
          </p:cNvPr>
          <p:cNvSpPr txBox="1"/>
          <p:nvPr/>
        </p:nvSpPr>
        <p:spPr>
          <a:xfrm>
            <a:off x="3000168" y="4637784"/>
            <a:ext cx="3423768" cy="2164695"/>
          </a:xfrm>
          <a:prstGeom prst="rect">
            <a:avLst/>
          </a:prstGeom>
          <a:noFill/>
        </p:spPr>
        <p:txBody>
          <a:bodyPr wrap="square" rtlCol="0">
            <a:spAutoFit/>
          </a:bodyPr>
          <a:lstStyle/>
          <a:p>
            <a:pPr algn="ctr"/>
            <a:r>
              <a:rPr lang="en-US" sz="2000" b="1" i="0" dirty="0">
                <a:solidFill>
                  <a:srgbClr val="C00000"/>
                </a:solidFill>
                <a:effectLst/>
              </a:rPr>
              <a:t>MADE MARKET</a:t>
            </a:r>
          </a:p>
          <a:p>
            <a:pPr algn="ctr"/>
            <a:r>
              <a:rPr lang="en-US" sz="2000" b="1" dirty="0">
                <a:solidFill>
                  <a:srgbClr val="C00000"/>
                </a:solidFill>
              </a:rPr>
              <a:t>Holiday Market </a:t>
            </a:r>
            <a:endParaRPr lang="en-US" sz="2000" b="1" i="0" dirty="0">
              <a:solidFill>
                <a:srgbClr val="C00000"/>
              </a:solidFill>
              <a:effectLst/>
            </a:endParaRPr>
          </a:p>
          <a:p>
            <a:pPr algn="ctr"/>
            <a:r>
              <a:rPr lang="en-US" sz="2000" b="1" dirty="0">
                <a:solidFill>
                  <a:srgbClr val="C00000"/>
                </a:solidFill>
              </a:rPr>
              <a:t>November 16, 2024 </a:t>
            </a:r>
          </a:p>
          <a:p>
            <a:pPr algn="ctr"/>
            <a:endParaRPr lang="en-US" sz="1600" b="0" i="0" dirty="0">
              <a:solidFill>
                <a:srgbClr val="8D6D53"/>
              </a:solidFill>
              <a:effectLst/>
              <a:latin typeface="niveau-grotesk"/>
            </a:endParaRPr>
          </a:p>
          <a:p>
            <a:pPr algn="ctr"/>
            <a:r>
              <a:rPr lang="en-US" sz="1600" b="0" i="0" dirty="0" err="1">
                <a:solidFill>
                  <a:srgbClr val="8D6D53"/>
                </a:solidFill>
                <a:effectLst/>
                <a:latin typeface="niveau-grotesk"/>
              </a:rPr>
              <a:t>Goei</a:t>
            </a:r>
            <a:r>
              <a:rPr lang="en-US" sz="1600" b="0" i="0" dirty="0">
                <a:solidFill>
                  <a:srgbClr val="8D6D53"/>
                </a:solidFill>
                <a:effectLst/>
                <a:latin typeface="niveau-grotesk"/>
              </a:rPr>
              <a:t> Center</a:t>
            </a:r>
            <a:br>
              <a:rPr lang="en-US" sz="1600" dirty="0"/>
            </a:br>
            <a:r>
              <a:rPr lang="en-US" sz="1600" b="0" i="0" dirty="0">
                <a:solidFill>
                  <a:srgbClr val="8D6D53"/>
                </a:solidFill>
                <a:effectLst/>
                <a:latin typeface="niveau-grotesk"/>
              </a:rPr>
              <a:t>818 Butterworth St SW</a:t>
            </a:r>
            <a:br>
              <a:rPr lang="en-US" sz="1600" dirty="0"/>
            </a:br>
            <a:r>
              <a:rPr lang="en-US" sz="1600" b="0" i="0" dirty="0">
                <a:solidFill>
                  <a:srgbClr val="8D6D53"/>
                </a:solidFill>
                <a:effectLst/>
                <a:latin typeface="niveau-grotesk"/>
              </a:rPr>
              <a:t>Grand Rapids, MI 49504</a:t>
            </a:r>
            <a:endParaRPr lang="en-US" sz="1600" dirty="0">
              <a:solidFill>
                <a:srgbClr val="000024"/>
              </a:solidFill>
            </a:endParaRPr>
          </a:p>
          <a:p>
            <a:pPr algn="ctr"/>
            <a:endParaRPr lang="en-US" sz="1600" b="1" baseline="30000" dirty="0">
              <a:solidFill>
                <a:srgbClr val="000024"/>
              </a:solidFill>
              <a:highlight>
                <a:srgbClr val="FFFFFF"/>
              </a:highlight>
            </a:endParaRPr>
          </a:p>
        </p:txBody>
      </p:sp>
      <p:pic>
        <p:nvPicPr>
          <p:cNvPr id="6" name="Picture 5" descr="A group of people in a room&#10;&#10;Description automatically generated">
            <a:extLst>
              <a:ext uri="{FF2B5EF4-FFF2-40B4-BE49-F238E27FC236}">
                <a16:creationId xmlns:a16="http://schemas.microsoft.com/office/drawing/2014/main" id="{1B68D867-EC77-0DAC-A655-4B25E51AE2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8106" y="1476512"/>
            <a:ext cx="2767893" cy="3014372"/>
          </a:xfrm>
          <a:prstGeom prst="rect">
            <a:avLst/>
          </a:prstGeom>
        </p:spPr>
      </p:pic>
      <p:pic>
        <p:nvPicPr>
          <p:cNvPr id="10" name="Picture 9" descr="A red and yellow background with black text&#10;&#10;Description automatically generated">
            <a:extLst>
              <a:ext uri="{FF2B5EF4-FFF2-40B4-BE49-F238E27FC236}">
                <a16:creationId xmlns:a16="http://schemas.microsoft.com/office/drawing/2014/main" id="{8441805E-9300-EE17-2CE9-AF5411BEE6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43801" y="1476512"/>
            <a:ext cx="3112920" cy="3014372"/>
          </a:xfrm>
          <a:prstGeom prst="rect">
            <a:avLst/>
          </a:prstGeom>
        </p:spPr>
      </p:pic>
      <p:sp>
        <p:nvSpPr>
          <p:cNvPr id="12" name="TextBox 11">
            <a:extLst>
              <a:ext uri="{FF2B5EF4-FFF2-40B4-BE49-F238E27FC236}">
                <a16:creationId xmlns:a16="http://schemas.microsoft.com/office/drawing/2014/main" id="{D963CA5F-9218-DA9B-42D9-05B4EF525BB7}"/>
              </a:ext>
            </a:extLst>
          </p:cNvPr>
          <p:cNvSpPr txBox="1"/>
          <p:nvPr/>
        </p:nvSpPr>
        <p:spPr>
          <a:xfrm>
            <a:off x="7678654" y="4723370"/>
            <a:ext cx="2843214" cy="1723549"/>
          </a:xfrm>
          <a:prstGeom prst="rect">
            <a:avLst/>
          </a:prstGeom>
          <a:noFill/>
        </p:spPr>
        <p:txBody>
          <a:bodyPr wrap="none" rtlCol="0">
            <a:spAutoFit/>
          </a:bodyPr>
          <a:lstStyle/>
          <a:p>
            <a:pPr algn="ctr"/>
            <a:r>
              <a:rPr lang="en-US" sz="2000" b="1" dirty="0">
                <a:solidFill>
                  <a:srgbClr val="0065A4"/>
                </a:solidFill>
              </a:rPr>
              <a:t>Grand Rapids Comic Con </a:t>
            </a:r>
          </a:p>
          <a:p>
            <a:pPr algn="ctr"/>
            <a:r>
              <a:rPr lang="en-US" sz="2000" b="1" dirty="0">
                <a:solidFill>
                  <a:srgbClr val="0065A4"/>
                </a:solidFill>
              </a:rPr>
              <a:t>  November 15-17, 2024</a:t>
            </a:r>
          </a:p>
          <a:p>
            <a:pPr algn="ctr"/>
            <a:endParaRPr lang="en-US" dirty="0"/>
          </a:p>
          <a:p>
            <a:pPr algn="ctr"/>
            <a:r>
              <a:rPr lang="en-US" sz="1600" dirty="0">
                <a:solidFill>
                  <a:schemeClr val="accent2">
                    <a:lumMod val="75000"/>
                  </a:schemeClr>
                </a:solidFill>
                <a:latin typeface="niveau-grotesk"/>
              </a:rPr>
              <a:t>The Devos Place </a:t>
            </a:r>
          </a:p>
          <a:p>
            <a:pPr algn="ctr"/>
            <a:r>
              <a:rPr lang="en-US" sz="1600" dirty="0">
                <a:solidFill>
                  <a:schemeClr val="accent2">
                    <a:lumMod val="75000"/>
                  </a:schemeClr>
                </a:solidFill>
                <a:latin typeface="niveau-grotesk"/>
              </a:rPr>
              <a:t>303 Monroe Ave NW</a:t>
            </a:r>
          </a:p>
          <a:p>
            <a:pPr algn="ctr"/>
            <a:r>
              <a:rPr lang="en-US" sz="1600" dirty="0">
                <a:solidFill>
                  <a:schemeClr val="accent2">
                    <a:lumMod val="75000"/>
                  </a:schemeClr>
                </a:solidFill>
                <a:latin typeface="niveau-grotesk"/>
              </a:rPr>
              <a:t>Grand Rapids, MI 49503</a:t>
            </a:r>
          </a:p>
        </p:txBody>
      </p:sp>
    </p:spTree>
    <p:extLst>
      <p:ext uri="{BB962C8B-B14F-4D97-AF65-F5344CB8AC3E}">
        <p14:creationId xmlns:p14="http://schemas.microsoft.com/office/powerpoint/2010/main" val="720819191"/>
      </p:ext>
    </p:extLst>
  </p:cSld>
  <p:clrMapOvr>
    <a:masterClrMapping/>
  </p:clrMapOvr>
  <p:transition spd="slow" advTm="20000">
    <p:push dir="u"/>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C60E6957C7B147A384766A5A8ADF58" ma:contentTypeVersion="10" ma:contentTypeDescription="Create a new document." ma:contentTypeScope="" ma:versionID="2c4a8326472b1e1300cd25f96a5f3bee">
  <xsd:schema xmlns:xsd="http://www.w3.org/2001/XMLSchema" xmlns:xs="http://www.w3.org/2001/XMLSchema" xmlns:p="http://schemas.microsoft.com/office/2006/metadata/properties" xmlns:ns3="706a1fdb-e05e-4d05-8a92-c507d9ba4407" xmlns:ns4="c1b4432d-8151-4eb7-b52e-30dfaae51a85" targetNamespace="http://schemas.microsoft.com/office/2006/metadata/properties" ma:root="true" ma:fieldsID="25a2533c32aff71658a0f5a19b5ec020" ns3:_="" ns4:_="">
    <xsd:import namespace="706a1fdb-e05e-4d05-8a92-c507d9ba4407"/>
    <xsd:import namespace="c1b4432d-8151-4eb7-b52e-30dfaae51a8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6a1fdb-e05e-4d05-8a92-c507d9ba44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b4432d-8151-4eb7-b52e-30dfaae51a8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706a1fdb-e05e-4d05-8a92-c507d9ba4407" xsi:nil="true"/>
  </documentManagement>
</p:properties>
</file>

<file path=customXml/itemProps1.xml><?xml version="1.0" encoding="utf-8"?>
<ds:datastoreItem xmlns:ds="http://schemas.openxmlformats.org/officeDocument/2006/customXml" ds:itemID="{FC3F2F74-CFDA-40ED-9B65-301128C78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6a1fdb-e05e-4d05-8a92-c507d9ba4407"/>
    <ds:schemaRef ds:uri="c1b4432d-8151-4eb7-b52e-30dfaae51a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C8BBB0-426B-41B1-927F-098F78F0ED73}">
  <ds:schemaRefs>
    <ds:schemaRef ds:uri="http://schemas.microsoft.com/sharepoint/v3/contenttype/forms"/>
  </ds:schemaRefs>
</ds:datastoreItem>
</file>

<file path=customXml/itemProps3.xml><?xml version="1.0" encoding="utf-8"?>
<ds:datastoreItem xmlns:ds="http://schemas.openxmlformats.org/officeDocument/2006/customXml" ds:itemID="{6D9C2033-6564-4DA6-BF02-086189AF332F}">
  <ds:schemaRefs>
    <ds:schemaRef ds:uri="http://purl.org/dc/dcmitype/"/>
    <ds:schemaRef ds:uri="http://purl.org/dc/elements/1.1/"/>
    <ds:schemaRef ds:uri="http://schemas.microsoft.com/office/2006/metadata/properties"/>
    <ds:schemaRef ds:uri="706a1fdb-e05e-4d05-8a92-c507d9ba4407"/>
    <ds:schemaRef ds:uri="http://www.w3.org/XML/1998/namespace"/>
    <ds:schemaRef ds:uri="http://purl.org/dc/terms/"/>
    <ds:schemaRef ds:uri="c1b4432d-8151-4eb7-b52e-30dfaae51a85"/>
    <ds:schemaRef ds:uri="http://schemas.microsoft.com/office/infopath/2007/PartnerControls"/>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3036</TotalTime>
  <Words>734</Words>
  <Application>Microsoft Office PowerPoint</Application>
  <PresentationFormat>Widescreen</PresentationFormat>
  <Paragraphs>74</Paragraphs>
  <Slides>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Amasis MT Pro Black</vt:lpstr>
      <vt:lpstr>Aptos</vt:lpstr>
      <vt:lpstr>Arial</vt:lpstr>
      <vt:lpstr>Calibri</vt:lpstr>
      <vt:lpstr>Calibri Light</vt:lpstr>
      <vt:lpstr>Lato</vt:lpstr>
      <vt:lpstr>niveau-grotesk</vt:lpstr>
      <vt:lpstr>1_Office Theme</vt:lpstr>
      <vt:lpstr>PowerPoint Presentation</vt:lpstr>
      <vt:lpstr>PowerPoint Presentation</vt:lpstr>
      <vt:lpstr>PowerPoint Presentation</vt:lpstr>
      <vt:lpstr>PowerPoint Presentation</vt:lpstr>
      <vt:lpstr>IMPORTANT STUDENT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Witsaman</dc:creator>
  <cp:lastModifiedBy>Kirsten Rydzewski</cp:lastModifiedBy>
  <cp:revision>85</cp:revision>
  <dcterms:created xsi:type="dcterms:W3CDTF">2022-01-28T19:37:52Z</dcterms:created>
  <dcterms:modified xsi:type="dcterms:W3CDTF">2024-11-07T18:16:15Z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0x01010090C60E6957C7B147A384766A5A8ADF58</vt:lpwstr>
  </property>
</Properties>
</file>