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7" r:id="rId5"/>
    <p:sldId id="279" r:id="rId6"/>
    <p:sldId id="288" r:id="rId7"/>
    <p:sldId id="290" r:id="rId8"/>
    <p:sldId id="287" r:id="rId9"/>
    <p:sldId id="289" r:id="rId10"/>
    <p:sldId id="291"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C4"/>
    <a:srgbClr val="CD33CD"/>
    <a:srgbClr val="EA4316"/>
    <a:srgbClr val="0065A4"/>
    <a:srgbClr val="0072C4"/>
    <a:srgbClr val="D60093"/>
    <a:srgbClr val="08AB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86463" autoAdjust="0"/>
  </p:normalViewPr>
  <p:slideViewPr>
    <p:cSldViewPr snapToGrid="0">
      <p:cViewPr varScale="1">
        <p:scale>
          <a:sx n="80" d="100"/>
          <a:sy n="80" d="100"/>
        </p:scale>
        <p:origin x="102" y="45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AD23E-8178-4FEC-AE09-B69DA7034BF0}"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1ED14-5FCB-47DA-9A59-896B02B7CC08}" type="slidenum">
              <a:rPr lang="en-US" smtClean="0"/>
              <a:t>‹#›</a:t>
            </a:fld>
            <a:endParaRPr lang="en-US"/>
          </a:p>
        </p:txBody>
      </p:sp>
    </p:spTree>
    <p:extLst>
      <p:ext uri="{BB962C8B-B14F-4D97-AF65-F5344CB8AC3E}">
        <p14:creationId xmlns:p14="http://schemas.microsoft.com/office/powerpoint/2010/main" val="327276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47F12-033E-43EF-ABFE-C5912C64A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3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2</a:t>
            </a:fld>
            <a:endParaRPr lang="en-US"/>
          </a:p>
        </p:txBody>
      </p:sp>
    </p:spTree>
    <p:extLst>
      <p:ext uri="{BB962C8B-B14F-4D97-AF65-F5344CB8AC3E}">
        <p14:creationId xmlns:p14="http://schemas.microsoft.com/office/powerpoint/2010/main" val="339477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3</a:t>
            </a:fld>
            <a:endParaRPr lang="en-US"/>
          </a:p>
        </p:txBody>
      </p:sp>
    </p:spTree>
    <p:extLst>
      <p:ext uri="{BB962C8B-B14F-4D97-AF65-F5344CB8AC3E}">
        <p14:creationId xmlns:p14="http://schemas.microsoft.com/office/powerpoint/2010/main" val="408052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4</a:t>
            </a:fld>
            <a:endParaRPr lang="en-US"/>
          </a:p>
        </p:txBody>
      </p:sp>
    </p:spTree>
    <p:extLst>
      <p:ext uri="{BB962C8B-B14F-4D97-AF65-F5344CB8AC3E}">
        <p14:creationId xmlns:p14="http://schemas.microsoft.com/office/powerpoint/2010/main" val="361811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5</a:t>
            </a:fld>
            <a:endParaRPr lang="en-US"/>
          </a:p>
        </p:txBody>
      </p:sp>
    </p:spTree>
    <p:extLst>
      <p:ext uri="{BB962C8B-B14F-4D97-AF65-F5344CB8AC3E}">
        <p14:creationId xmlns:p14="http://schemas.microsoft.com/office/powerpoint/2010/main" val="4080527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6</a:t>
            </a:fld>
            <a:endParaRPr lang="en-US"/>
          </a:p>
        </p:txBody>
      </p:sp>
    </p:spTree>
    <p:extLst>
      <p:ext uri="{BB962C8B-B14F-4D97-AF65-F5344CB8AC3E}">
        <p14:creationId xmlns:p14="http://schemas.microsoft.com/office/powerpoint/2010/main" val="228332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7</a:t>
            </a:fld>
            <a:endParaRPr lang="en-US"/>
          </a:p>
        </p:txBody>
      </p:sp>
    </p:spTree>
    <p:extLst>
      <p:ext uri="{BB962C8B-B14F-4D97-AF65-F5344CB8AC3E}">
        <p14:creationId xmlns:p14="http://schemas.microsoft.com/office/powerpoint/2010/main" val="79965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2171-0DCD-41C7-BE1B-DF4AE26F6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32AE1-9C69-43AE-995C-1B2C5FEE1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09A57-4E3E-4E65-9E42-0766E86CDB34}"/>
              </a:ext>
            </a:extLst>
          </p:cNvPr>
          <p:cNvSpPr>
            <a:spLocks noGrp="1"/>
          </p:cNvSpPr>
          <p:nvPr>
            <p:ph type="dt" sz="half" idx="10"/>
          </p:nvPr>
        </p:nvSpPr>
        <p:spPr/>
        <p:txBody>
          <a:bodyPr/>
          <a:lstStyle/>
          <a:p>
            <a:fld id="{5586B75A-687E-405C-8A0B-8D00578BA2C3}" type="datetimeFigureOut">
              <a:rPr lang="en-US" smtClean="0"/>
              <a:pPr/>
              <a:t>11/15/2024</a:t>
            </a:fld>
            <a:endParaRPr lang="en-US"/>
          </a:p>
        </p:txBody>
      </p:sp>
      <p:sp>
        <p:nvSpPr>
          <p:cNvPr id="5" name="Footer Placeholder 4">
            <a:extLst>
              <a:ext uri="{FF2B5EF4-FFF2-40B4-BE49-F238E27FC236}">
                <a16:creationId xmlns:a16="http://schemas.microsoft.com/office/drawing/2014/main" id="{F1532904-0D40-41CF-90D9-F81FF639C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C1C19-6BB5-4ACB-882D-F1F5A72EEEE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30621578"/>
      </p:ext>
    </p:extLst>
  </p:cSld>
  <p:clrMapOvr>
    <a:masterClrMapping/>
  </p:clrMapOvr>
  <p:transition spd="slow" advTm="2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D03F-9581-488E-B87E-ADC0011AE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4580FB-778B-4B66-A013-D4D537CED1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70AAA-4C55-4A2F-9BAE-3E859434DD2A}"/>
              </a:ext>
            </a:extLst>
          </p:cNvPr>
          <p:cNvSpPr>
            <a:spLocks noGrp="1"/>
          </p:cNvSpPr>
          <p:nvPr>
            <p:ph type="dt" sz="half" idx="10"/>
          </p:nvPr>
        </p:nvSpPr>
        <p:spPr/>
        <p:txBody>
          <a:bodyPr/>
          <a:lstStyle/>
          <a:p>
            <a:fld id="{5586B75A-687E-405C-8A0B-8D00578BA2C3}" type="datetimeFigureOut">
              <a:rPr lang="en-US" smtClean="0"/>
              <a:pPr/>
              <a:t>11/15/2024</a:t>
            </a:fld>
            <a:endParaRPr lang="en-US"/>
          </a:p>
        </p:txBody>
      </p:sp>
      <p:sp>
        <p:nvSpPr>
          <p:cNvPr id="5" name="Footer Placeholder 4">
            <a:extLst>
              <a:ext uri="{FF2B5EF4-FFF2-40B4-BE49-F238E27FC236}">
                <a16:creationId xmlns:a16="http://schemas.microsoft.com/office/drawing/2014/main" id="{9C278D52-CA5C-43D7-B00F-A9A33E2AC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0BAAA-AADB-40C1-B5B2-00CBFFEF3BDC}"/>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901002"/>
      </p:ext>
    </p:extLst>
  </p:cSld>
  <p:clrMapOvr>
    <a:masterClrMapping/>
  </p:clrMapOvr>
  <p:transition spd="slow" advTm="2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13C02-B5E6-42D9-86F4-ACF18BADE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FBE2D-3ED3-4C93-836F-89B373716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197C3-4F81-45BE-97F8-BEBCE4C4C578}"/>
              </a:ext>
            </a:extLst>
          </p:cNvPr>
          <p:cNvSpPr>
            <a:spLocks noGrp="1"/>
          </p:cNvSpPr>
          <p:nvPr>
            <p:ph type="dt" sz="half" idx="10"/>
          </p:nvPr>
        </p:nvSpPr>
        <p:spPr/>
        <p:txBody>
          <a:bodyPr/>
          <a:lstStyle/>
          <a:p>
            <a:fld id="{5586B75A-687E-405C-8A0B-8D00578BA2C3}" type="datetimeFigureOut">
              <a:rPr lang="en-US" smtClean="0"/>
              <a:pPr/>
              <a:t>11/15/2024</a:t>
            </a:fld>
            <a:endParaRPr lang="en-US"/>
          </a:p>
        </p:txBody>
      </p:sp>
      <p:sp>
        <p:nvSpPr>
          <p:cNvPr id="5" name="Footer Placeholder 4">
            <a:extLst>
              <a:ext uri="{FF2B5EF4-FFF2-40B4-BE49-F238E27FC236}">
                <a16:creationId xmlns:a16="http://schemas.microsoft.com/office/drawing/2014/main" id="{D37B7F91-E458-4E36-B3B3-23F4A9DEA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CB50D-D884-4FF4-86F6-C540D296C7B3}"/>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01783118"/>
      </p:ext>
    </p:extLst>
  </p:cSld>
  <p:clrMapOvr>
    <a:masterClrMapping/>
  </p:clrMapOvr>
  <p:transition spd="slow" advTm="2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7B96-394E-4CE4-B09E-826FA945F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1DE3D-C168-45F1-88B9-AC92AC197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9D8B1-617B-4FCC-B87A-C96B146724FF}"/>
              </a:ext>
            </a:extLst>
          </p:cNvPr>
          <p:cNvSpPr>
            <a:spLocks noGrp="1"/>
          </p:cNvSpPr>
          <p:nvPr>
            <p:ph type="dt" sz="half" idx="10"/>
          </p:nvPr>
        </p:nvSpPr>
        <p:spPr/>
        <p:txBody>
          <a:bodyPr/>
          <a:lstStyle/>
          <a:p>
            <a:fld id="{5586B75A-687E-405C-8A0B-8D00578BA2C3}" type="datetimeFigureOut">
              <a:rPr lang="en-US" smtClean="0"/>
              <a:pPr/>
              <a:t>11/15/2024</a:t>
            </a:fld>
            <a:endParaRPr lang="en-US"/>
          </a:p>
        </p:txBody>
      </p:sp>
      <p:sp>
        <p:nvSpPr>
          <p:cNvPr id="5" name="Footer Placeholder 4">
            <a:extLst>
              <a:ext uri="{FF2B5EF4-FFF2-40B4-BE49-F238E27FC236}">
                <a16:creationId xmlns:a16="http://schemas.microsoft.com/office/drawing/2014/main" id="{CCDA66E8-77FF-4F87-AB7A-2E635F02C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AD3B7-52C9-452E-996F-ECC8CADC8984}"/>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5200929"/>
      </p:ext>
    </p:extLst>
  </p:cSld>
  <p:clrMapOvr>
    <a:masterClrMapping/>
  </p:clrMapOvr>
  <p:transition spd="slow" advTm="2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5D13-909E-436E-8EE2-9036CF037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B0352E-02D3-41E8-AE4E-A0F401C1A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0FC01-C781-492D-996F-2C8A9ECEAEC5}"/>
              </a:ext>
            </a:extLst>
          </p:cNvPr>
          <p:cNvSpPr>
            <a:spLocks noGrp="1"/>
          </p:cNvSpPr>
          <p:nvPr>
            <p:ph type="dt" sz="half" idx="10"/>
          </p:nvPr>
        </p:nvSpPr>
        <p:spPr/>
        <p:txBody>
          <a:bodyPr/>
          <a:lstStyle/>
          <a:p>
            <a:fld id="{5586B75A-687E-405C-8A0B-8D00578BA2C3}" type="datetimeFigureOut">
              <a:rPr lang="en-US" smtClean="0"/>
              <a:pPr/>
              <a:t>11/15/2024</a:t>
            </a:fld>
            <a:endParaRPr lang="en-US"/>
          </a:p>
        </p:txBody>
      </p:sp>
      <p:sp>
        <p:nvSpPr>
          <p:cNvPr id="5" name="Footer Placeholder 4">
            <a:extLst>
              <a:ext uri="{FF2B5EF4-FFF2-40B4-BE49-F238E27FC236}">
                <a16:creationId xmlns:a16="http://schemas.microsoft.com/office/drawing/2014/main" id="{D2A05DBC-A993-49DE-8F4F-D8E404B2D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5B453-940B-4510-B138-71CCD74A10A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75412839"/>
      </p:ext>
    </p:extLst>
  </p:cSld>
  <p:clrMapOvr>
    <a:masterClrMapping/>
  </p:clrMapOvr>
  <p:transition spd="slow" advTm="2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D053-3762-4128-BE0F-9DBFA2C34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8D58A-4C98-4EA8-B534-A2C9F86019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026D5-A901-4B8C-BD76-D8411DB12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7479DB-D01C-4EE5-8069-27280D0E0F82}"/>
              </a:ext>
            </a:extLst>
          </p:cNvPr>
          <p:cNvSpPr>
            <a:spLocks noGrp="1"/>
          </p:cNvSpPr>
          <p:nvPr>
            <p:ph type="dt" sz="half" idx="10"/>
          </p:nvPr>
        </p:nvSpPr>
        <p:spPr/>
        <p:txBody>
          <a:bodyPr/>
          <a:lstStyle/>
          <a:p>
            <a:fld id="{5586B75A-687E-405C-8A0B-8D00578BA2C3}" type="datetimeFigureOut">
              <a:rPr lang="en-US" smtClean="0"/>
              <a:pPr/>
              <a:t>11/15/2024</a:t>
            </a:fld>
            <a:endParaRPr lang="en-US"/>
          </a:p>
        </p:txBody>
      </p:sp>
      <p:sp>
        <p:nvSpPr>
          <p:cNvPr id="6" name="Footer Placeholder 5">
            <a:extLst>
              <a:ext uri="{FF2B5EF4-FFF2-40B4-BE49-F238E27FC236}">
                <a16:creationId xmlns:a16="http://schemas.microsoft.com/office/drawing/2014/main" id="{D3637DA8-8135-4F52-8EA7-D7377C43D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CE4CD-3C4D-43D9-B314-0A88ED79035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52300340"/>
      </p:ext>
    </p:extLst>
  </p:cSld>
  <p:clrMapOvr>
    <a:masterClrMapping/>
  </p:clrMapOvr>
  <p:transition spd="slow" advTm="2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EC43-B580-477A-89E4-CB241A3C9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36C67C-264F-4A2D-9B0B-8A1DD4DBBE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9C5C01-95D0-4911-9000-506E6DE94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039B1-5859-459B-A56B-687AF64F8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2AC665-2112-4C50-99D8-C9BA15AB2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113A2-682F-4732-9DB8-1E8FF26AEFD7}"/>
              </a:ext>
            </a:extLst>
          </p:cNvPr>
          <p:cNvSpPr>
            <a:spLocks noGrp="1"/>
          </p:cNvSpPr>
          <p:nvPr>
            <p:ph type="dt" sz="half" idx="10"/>
          </p:nvPr>
        </p:nvSpPr>
        <p:spPr/>
        <p:txBody>
          <a:bodyPr/>
          <a:lstStyle/>
          <a:p>
            <a:fld id="{5586B75A-687E-405C-8A0B-8D00578BA2C3}" type="datetimeFigureOut">
              <a:rPr lang="en-US" smtClean="0"/>
              <a:pPr/>
              <a:t>11/15/2024</a:t>
            </a:fld>
            <a:endParaRPr lang="en-US"/>
          </a:p>
        </p:txBody>
      </p:sp>
      <p:sp>
        <p:nvSpPr>
          <p:cNvPr id="8" name="Footer Placeholder 7">
            <a:extLst>
              <a:ext uri="{FF2B5EF4-FFF2-40B4-BE49-F238E27FC236}">
                <a16:creationId xmlns:a16="http://schemas.microsoft.com/office/drawing/2014/main" id="{ED051D8E-C9D3-4D7D-82B4-581027B464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E6791-5E62-455D-90D9-4A7BA49948A6}"/>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86232122"/>
      </p:ext>
    </p:extLst>
  </p:cSld>
  <p:clrMapOvr>
    <a:masterClrMapping/>
  </p:clrMapOvr>
  <p:transition spd="slow" advTm="2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98D8-B732-4EA2-BA01-247F250B4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02FCB-87BD-41EA-A49C-92EB00A72573}"/>
              </a:ext>
            </a:extLst>
          </p:cNvPr>
          <p:cNvSpPr>
            <a:spLocks noGrp="1"/>
          </p:cNvSpPr>
          <p:nvPr>
            <p:ph type="dt" sz="half" idx="10"/>
          </p:nvPr>
        </p:nvSpPr>
        <p:spPr/>
        <p:txBody>
          <a:bodyPr/>
          <a:lstStyle/>
          <a:p>
            <a:fld id="{5586B75A-687E-405C-8A0B-8D00578BA2C3}" type="datetimeFigureOut">
              <a:rPr lang="en-US" smtClean="0"/>
              <a:pPr/>
              <a:t>11/15/2024</a:t>
            </a:fld>
            <a:endParaRPr lang="en-US"/>
          </a:p>
        </p:txBody>
      </p:sp>
      <p:sp>
        <p:nvSpPr>
          <p:cNvPr id="4" name="Footer Placeholder 3">
            <a:extLst>
              <a:ext uri="{FF2B5EF4-FFF2-40B4-BE49-F238E27FC236}">
                <a16:creationId xmlns:a16="http://schemas.microsoft.com/office/drawing/2014/main" id="{205503AA-B453-47B9-95CD-3036D55DB9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13A442-20E8-43A8-90A6-BD2B6A8744D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48085889"/>
      </p:ext>
    </p:extLst>
  </p:cSld>
  <p:clrMapOvr>
    <a:masterClrMapping/>
  </p:clrMapOvr>
  <p:transition spd="slow" advTm="2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EB87A-8053-4534-9826-38FB43680B73}"/>
              </a:ext>
            </a:extLst>
          </p:cNvPr>
          <p:cNvSpPr>
            <a:spLocks noGrp="1"/>
          </p:cNvSpPr>
          <p:nvPr>
            <p:ph type="dt" sz="half" idx="10"/>
          </p:nvPr>
        </p:nvSpPr>
        <p:spPr/>
        <p:txBody>
          <a:bodyPr/>
          <a:lstStyle/>
          <a:p>
            <a:fld id="{5586B75A-687E-405C-8A0B-8D00578BA2C3}" type="datetimeFigureOut">
              <a:rPr lang="en-US" smtClean="0"/>
              <a:pPr/>
              <a:t>11/15/2024</a:t>
            </a:fld>
            <a:endParaRPr lang="en-US"/>
          </a:p>
        </p:txBody>
      </p:sp>
      <p:sp>
        <p:nvSpPr>
          <p:cNvPr id="3" name="Footer Placeholder 2">
            <a:extLst>
              <a:ext uri="{FF2B5EF4-FFF2-40B4-BE49-F238E27FC236}">
                <a16:creationId xmlns:a16="http://schemas.microsoft.com/office/drawing/2014/main" id="{F99C87FF-166F-4B49-AEFA-16BF220DF1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6BC02-3769-4DC0-B43E-FDE69BDF0050}"/>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01229970"/>
      </p:ext>
    </p:extLst>
  </p:cSld>
  <p:clrMapOvr>
    <a:masterClrMapping/>
  </p:clrMapOvr>
  <p:transition spd="slow" advTm="2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941F-8F1D-4E30-A1D9-AE323CA35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FA7FFE-8CC7-48E1-A739-F139AEA66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B43E-1CD8-4EBD-9A60-A7A3A6943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65AF8-34F8-48A5-A065-0D0B371CD5D7}"/>
              </a:ext>
            </a:extLst>
          </p:cNvPr>
          <p:cNvSpPr>
            <a:spLocks noGrp="1"/>
          </p:cNvSpPr>
          <p:nvPr>
            <p:ph type="dt" sz="half" idx="10"/>
          </p:nvPr>
        </p:nvSpPr>
        <p:spPr/>
        <p:txBody>
          <a:bodyPr/>
          <a:lstStyle/>
          <a:p>
            <a:fld id="{5586B75A-687E-405C-8A0B-8D00578BA2C3}" type="datetimeFigureOut">
              <a:rPr lang="en-US" smtClean="0"/>
              <a:pPr/>
              <a:t>11/15/2024</a:t>
            </a:fld>
            <a:endParaRPr lang="en-US"/>
          </a:p>
        </p:txBody>
      </p:sp>
      <p:sp>
        <p:nvSpPr>
          <p:cNvPr id="6" name="Footer Placeholder 5">
            <a:extLst>
              <a:ext uri="{FF2B5EF4-FFF2-40B4-BE49-F238E27FC236}">
                <a16:creationId xmlns:a16="http://schemas.microsoft.com/office/drawing/2014/main" id="{2E3B979F-902D-40F4-9D6F-363762296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F530E-E881-403B-94AD-48851D478C57}"/>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4760633"/>
      </p:ext>
    </p:extLst>
  </p:cSld>
  <p:clrMapOvr>
    <a:masterClrMapping/>
  </p:clrMapOvr>
  <p:transition spd="slow" advTm="2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7D47-0449-461D-8FCE-DD8103ECB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8FF4D-9E5C-4FDA-B77E-39E02F054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070CB6-0969-46F1-A497-2AF4164AB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A4A6A-B561-4721-A9E5-6E2EEB9C87A7}"/>
              </a:ext>
            </a:extLst>
          </p:cNvPr>
          <p:cNvSpPr>
            <a:spLocks noGrp="1"/>
          </p:cNvSpPr>
          <p:nvPr>
            <p:ph type="dt" sz="half" idx="10"/>
          </p:nvPr>
        </p:nvSpPr>
        <p:spPr/>
        <p:txBody>
          <a:bodyPr/>
          <a:lstStyle/>
          <a:p>
            <a:fld id="{5586B75A-687E-405C-8A0B-8D00578BA2C3}" type="datetimeFigureOut">
              <a:rPr lang="en-US" smtClean="0"/>
              <a:pPr/>
              <a:t>11/15/2024</a:t>
            </a:fld>
            <a:endParaRPr lang="en-US"/>
          </a:p>
        </p:txBody>
      </p:sp>
      <p:sp>
        <p:nvSpPr>
          <p:cNvPr id="6" name="Footer Placeholder 5">
            <a:extLst>
              <a:ext uri="{FF2B5EF4-FFF2-40B4-BE49-F238E27FC236}">
                <a16:creationId xmlns:a16="http://schemas.microsoft.com/office/drawing/2014/main" id="{4A185054-B435-47DA-96FA-DDEDCC391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F78B6-37FB-48E5-8723-15E3BEBDBE12}"/>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92943833"/>
      </p:ext>
    </p:extLst>
  </p:cSld>
  <p:clrMapOvr>
    <a:masterClrMapping/>
  </p:clrMapOvr>
  <p:transition spd="slow" advTm="20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4F607-B368-4E10-8109-A0674B214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DB2FF6-5D54-4CEF-A228-F9826D86F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E8B61-6EC1-480C-B9BE-973038BB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11/15/2024</a:t>
            </a:fld>
            <a:endParaRPr lang="en-US"/>
          </a:p>
        </p:txBody>
      </p:sp>
      <p:sp>
        <p:nvSpPr>
          <p:cNvPr id="5" name="Footer Placeholder 4">
            <a:extLst>
              <a:ext uri="{FF2B5EF4-FFF2-40B4-BE49-F238E27FC236}">
                <a16:creationId xmlns:a16="http://schemas.microsoft.com/office/drawing/2014/main" id="{0AAA1655-9447-43F8-A1DE-6DAFCB7D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C629F-5D86-4CEA-AAD2-3EB45DB10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129404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20000">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www.gvsu.edu/htm/opportunities-index.htm" TargetMode="External"/><Relationship Id="rId5" Type="http://schemas.openxmlformats.org/officeDocument/2006/relationships/hyperlink" Target="https://www.gvsu.edu/htm/"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vsu.edu/htm/opportunities-detail.htm?opportunityId=4E8DC7A1-A218-3EA0-38EA67BA364F45A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vsu.edu/htm/opportunities-detail.htm?opportunityId=50F83128-02C3-4ABD-2FFA01F797863330" TargetMode="External"/><Relationship Id="rId5" Type="http://schemas.openxmlformats.org/officeDocument/2006/relationships/hyperlink" Target="https://www.gvsu.edu/htm/opportunities-detail.htm?opportunityId=53E27391-D48A-2B73-587B0BC3FDB83E2E" TargetMode="External"/><Relationship Id="rId4" Type="http://schemas.openxmlformats.org/officeDocument/2006/relationships/hyperlink" Target="https://www.gvsu.edu/htm/opportunities-detail.htm?opportunityId=32E3CCAA-B7A9-6608-B8DCE1B9CBB2DB4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showspan.volunteerlocal.com/volunteer/?id=89364"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myscenicstays.com/internships/"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hyperlink" Target="https://forms.gle/ra7Dm3sjVMM8gB2U8" TargetMode="External"/><Relationship Id="rId4" Type="http://schemas.openxmlformats.org/officeDocument/2006/relationships/hyperlink" Target="https://worldofwintergr.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hyperlink" Target="https://www.gvsu.edu/studentaffairs/student-resources-29.htm"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quot;HTM WEEKLY&#10;Let's Connect Lakers!&quot;">
            <a:extLst>
              <a:ext uri="{FF2B5EF4-FFF2-40B4-BE49-F238E27FC236}">
                <a16:creationId xmlns:a16="http://schemas.microsoft.com/office/drawing/2014/main" id="{8372838F-431C-49BC-AEFF-D831E8F90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 y="179504"/>
            <a:ext cx="2938585" cy="2052345"/>
          </a:xfrm>
          <a:prstGeom prst="rect">
            <a:avLst/>
          </a:prstGeom>
        </p:spPr>
      </p:pic>
      <p:sp>
        <p:nvSpPr>
          <p:cNvPr id="42" name="Date">
            <a:extLst>
              <a:ext uri="{FF2B5EF4-FFF2-40B4-BE49-F238E27FC236}">
                <a16:creationId xmlns:a16="http://schemas.microsoft.com/office/drawing/2014/main" id="{07E73960-6B7A-5C43-8B96-F81BEDC5C552}"/>
              </a:ext>
            </a:extLst>
          </p:cNvPr>
          <p:cNvSpPr txBox="1"/>
          <p:nvPr/>
        </p:nvSpPr>
        <p:spPr>
          <a:xfrm>
            <a:off x="589702" y="2656308"/>
            <a:ext cx="165157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11.</a:t>
            </a:r>
            <a:r>
              <a:rPr lang="en-US" sz="2000" b="1" dirty="0">
                <a:solidFill>
                  <a:prstClr val="white"/>
                </a:solidFill>
                <a:latin typeface="Calibri" panose="020F0502020204030204"/>
              </a:rPr>
              <a:t>18</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.2024</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GVSU HTM students gather together for a photo at the DeVos Campus in downtown Grand Rapids">
            <a:extLst>
              <a:ext uri="{FF2B5EF4-FFF2-40B4-BE49-F238E27FC236}">
                <a16:creationId xmlns:a16="http://schemas.microsoft.com/office/drawing/2014/main" id="{25E25657-18BF-4EA5-B307-8D069D084D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88" y="3056418"/>
            <a:ext cx="2649927" cy="2666699"/>
          </a:xfrm>
          <a:prstGeom prst="rect">
            <a:avLst/>
          </a:prstGeom>
        </p:spPr>
      </p:pic>
      <p:sp>
        <p:nvSpPr>
          <p:cNvPr id="24" name="Date">
            <a:extLst>
              <a:ext uri="{FF2B5EF4-FFF2-40B4-BE49-F238E27FC236}">
                <a16:creationId xmlns:a16="http://schemas.microsoft.com/office/drawing/2014/main" id="{24B647C3-6C44-4DEA-BA3E-9B921E594C54}"/>
              </a:ext>
            </a:extLst>
          </p:cNvPr>
          <p:cNvSpPr txBox="1"/>
          <p:nvPr/>
        </p:nvSpPr>
        <p:spPr>
          <a:xfrm>
            <a:off x="12460" y="5657671"/>
            <a:ext cx="2938585" cy="1200329"/>
          </a:xfrm>
          <a:prstGeom prst="rect">
            <a:avLst/>
          </a:prstGeom>
          <a:noFill/>
        </p:spPr>
        <p:txBody>
          <a:bodyPr wrap="square" rtlCol="0">
            <a:spAutoFit/>
          </a:bodyPr>
          <a:lstStyle/>
          <a:p>
            <a:pPr lvl="0" algn="ctr">
              <a:defRPr/>
            </a:pPr>
            <a:r>
              <a:rPr lang="en-US" b="1" dirty="0">
                <a:solidFill>
                  <a:schemeClr val="bg1"/>
                </a:solidFill>
                <a:hlinkClick r:id="rId5">
                  <a:extLst>
                    <a:ext uri="{A12FA001-AC4F-418D-AE19-62706E023703}">
                      <ahyp:hlinkClr xmlns:ahyp="http://schemas.microsoft.com/office/drawing/2018/hyperlinkcolor" val="tx"/>
                    </a:ext>
                  </a:extLst>
                </a:hlinkClick>
              </a:rPr>
              <a:t>Click here to learn more about all GVSU HTM opportunities available to you</a:t>
            </a:r>
            <a:endParaRPr kumimoji="0" lang="en-US" b="0" i="0" u="none" strike="noStrike" kern="1200" cap="none" spc="0" normalizeH="0" baseline="0" noProof="0" dirty="0">
              <a:ln>
                <a:noFill/>
              </a:ln>
              <a:solidFill>
                <a:schemeClr val="bg1"/>
              </a:solidFill>
              <a:effectLst/>
              <a:uLnTx/>
              <a:uFillTx/>
              <a:latin typeface="Calibri" panose="020F0502020204030204"/>
            </a:endParaRPr>
          </a:p>
        </p:txBody>
      </p:sp>
      <p:graphicFrame>
        <p:nvGraphicFramePr>
          <p:cNvPr id="5" name="Table 27">
            <a:extLst>
              <a:ext uri="{FF2B5EF4-FFF2-40B4-BE49-F238E27FC236}">
                <a16:creationId xmlns:a16="http://schemas.microsoft.com/office/drawing/2014/main" id="{FFC6EDB4-5708-A4D6-B5BB-3F03B51110A6}"/>
              </a:ext>
            </a:extLst>
          </p:cNvPr>
          <p:cNvGraphicFramePr>
            <a:graphicFrameLocks noGrp="1"/>
          </p:cNvGraphicFramePr>
          <p:nvPr>
            <p:extLst>
              <p:ext uri="{D42A27DB-BD31-4B8C-83A1-F6EECF244321}">
                <p14:modId xmlns:p14="http://schemas.microsoft.com/office/powerpoint/2010/main" val="1123814385"/>
              </p:ext>
            </p:extLst>
          </p:nvPr>
        </p:nvGraphicFramePr>
        <p:xfrm>
          <a:off x="3306645" y="707325"/>
          <a:ext cx="8295653" cy="5550510"/>
        </p:xfrm>
        <a:graphic>
          <a:graphicData uri="http://schemas.openxmlformats.org/drawingml/2006/table">
            <a:tbl>
              <a:tblPr firstRow="1" bandRow="1">
                <a:tableStyleId>{5C22544A-7EE6-4342-B048-85BDC9FD1C3A}</a:tableStyleId>
              </a:tblPr>
              <a:tblGrid>
                <a:gridCol w="4347255">
                  <a:extLst>
                    <a:ext uri="{9D8B030D-6E8A-4147-A177-3AD203B41FA5}">
                      <a16:colId xmlns:a16="http://schemas.microsoft.com/office/drawing/2014/main" val="4238054465"/>
                    </a:ext>
                  </a:extLst>
                </a:gridCol>
                <a:gridCol w="3948398">
                  <a:extLst>
                    <a:ext uri="{9D8B030D-6E8A-4147-A177-3AD203B41FA5}">
                      <a16:colId xmlns:a16="http://schemas.microsoft.com/office/drawing/2014/main" val="1521058076"/>
                    </a:ext>
                  </a:extLst>
                </a:gridCol>
              </a:tblGrid>
              <a:tr h="45272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47085685"/>
                  </a:ext>
                </a:extLst>
              </a:tr>
              <a:tr h="558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1.  </a:t>
                      </a:r>
                      <a:r>
                        <a:rPr lang="en-US" sz="1200" b="1" dirty="0"/>
                        <a:t>RECENT JOB/INTERNSHP OPENINGS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New week, new opportunities to learn and grow as an HTM professional. </a:t>
                      </a:r>
                      <a:r>
                        <a:rPr kumimoji="0" lang="en-US" sz="1200" b="0" i="0" u="none" strike="noStrike" kern="1200" cap="none" spc="0" normalizeH="0" baseline="0" noProof="0" dirty="0">
                          <a:ln>
                            <a:noFill/>
                          </a:ln>
                          <a:solidFill>
                            <a:schemeClr val="tx1"/>
                          </a:solidFill>
                          <a:effectLst/>
                          <a:uLnTx/>
                          <a:uFillTx/>
                          <a:latin typeface="+mn-lt"/>
                          <a:ea typeface="+mn-ea"/>
                          <a:cs typeface="+mn-cs"/>
                          <a:hlinkClick r:id="rId6"/>
                        </a:rPr>
                        <a:t>Check out the listings for jobs and internships! </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316912366"/>
                  </a:ext>
                </a:extLst>
              </a:tr>
              <a:tr h="1006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Calibri"/>
                          <a:cs typeface="Calibri"/>
                        </a:rPr>
                        <a:t>2. INTERNATIONAL WINE, BEER, &amp; FOOD FESTIVAL</a:t>
                      </a:r>
                    </a:p>
                  </a:txBody>
                  <a:tcPr anchor="ctr"/>
                </a:tc>
                <a:tc>
                  <a:txBody>
                    <a:bodyPr/>
                    <a:lstStyle/>
                    <a:p>
                      <a:pPr marL="0" marR="0">
                        <a:lnSpc>
                          <a:spcPct val="100000"/>
                        </a:lnSpc>
                        <a:spcBef>
                          <a:spcPts val="0"/>
                        </a:spcBef>
                        <a:spcAft>
                          <a:spcPts val="0"/>
                        </a:spcAft>
                      </a:pPr>
                      <a:r>
                        <a:rPr lang="en-US" sz="1100" b="0" i="0" kern="1200" dirty="0">
                          <a:solidFill>
                            <a:schemeClr val="dk1"/>
                          </a:solidFill>
                          <a:effectLst/>
                          <a:latin typeface="+mn-lt"/>
                          <a:ea typeface="+mn-ea"/>
                          <a:cs typeface="+mn-cs"/>
                        </a:rPr>
                        <a:t>Now in its 17th year, this Festival has established itself as Michigan’s annual tasting event, measured by more than 1,200 wines, beers, ciders and spirits from around the world, along with creations from the area’s finest restaurants. Volunteer opportunities will be available to contribute to the HTM Club. </a:t>
                      </a:r>
                      <a:endParaRPr lang="en-US" sz="1100" dirty="0">
                        <a:effectLst/>
                        <a:latin typeface="+mn-lt"/>
                        <a:ea typeface="Aptos" panose="020B0004020202020204" pitchFamily="34" charset="0"/>
                        <a:cs typeface="Aptos" panose="020B0004020202020204" pitchFamily="34" charset="0"/>
                      </a:endParaRPr>
                    </a:p>
                  </a:txBody>
                  <a:tcPr marL="95250" marR="95250" marT="95250" marB="95250" anchor="ctr"/>
                </a:tc>
                <a:extLst>
                  <a:ext uri="{0D108BD9-81ED-4DB2-BD59-A6C34878D82A}">
                    <a16:rowId xmlns:a16="http://schemas.microsoft.com/office/drawing/2014/main" val="2105251677"/>
                  </a:ext>
                </a:extLst>
              </a:tr>
              <a:tr h="8412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Calibri"/>
                          <a:cs typeface="Calibri"/>
                        </a:rPr>
                        <a:t>3. SUMMER INTERNSHIP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Summer internship opportunity in Northwest Florida.  12-week internship at a vacation rental business with one-on-one training, job shadowing, and guaranteed housing. </a:t>
                      </a:r>
                      <a:endParaRPr lang="en-US" sz="1200" b="0" i="0" dirty="0">
                        <a:solidFill>
                          <a:schemeClr val="tx1"/>
                        </a:solidFill>
                        <a:effectLst/>
                        <a:latin typeface="+mn-lt"/>
                      </a:endParaRPr>
                    </a:p>
                  </a:txBody>
                  <a:tcPr/>
                </a:tc>
                <a:extLst>
                  <a:ext uri="{0D108BD9-81ED-4DB2-BD59-A6C34878D82A}">
                    <a16:rowId xmlns:a16="http://schemas.microsoft.com/office/drawing/2014/main" val="1016513244"/>
                  </a:ext>
                </a:extLst>
              </a:tr>
              <a:tr h="806609">
                <a:tc>
                  <a:txBody>
                    <a:bodyPr/>
                    <a:lstStyle/>
                    <a:p>
                      <a:pPr algn="ctr"/>
                      <a:r>
                        <a:rPr lang="en-US" sz="1200" b="1" dirty="0"/>
                        <a:t>4. WORLD OF WINTER VOLUNTEERS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Volunteer at the World of Winter outdoor festival with activities like the silent disco and the painting tables. The festival includes outdoor light installations and activities most of which are free to attend. </a:t>
                      </a:r>
                    </a:p>
                  </a:txBody>
                  <a:tcPr/>
                </a:tc>
                <a:extLst>
                  <a:ext uri="{0D108BD9-81ED-4DB2-BD59-A6C34878D82A}">
                    <a16:rowId xmlns:a16="http://schemas.microsoft.com/office/drawing/2014/main" val="1855515892"/>
                  </a:ext>
                </a:extLst>
              </a:tr>
              <a:tr h="835740">
                <a:tc>
                  <a:txBody>
                    <a:bodyPr/>
                    <a:lstStyle/>
                    <a:p>
                      <a:pPr algn="ctr"/>
                      <a:r>
                        <a:rPr lang="en-US" sz="1200" b="1" dirty="0"/>
                        <a:t>5. WORK ABROAD EVENT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If you are interested in working abroad after graduation, the </a:t>
                      </a:r>
                      <a:r>
                        <a:rPr kumimoji="0" lang="en-US" sz="1100" b="0" i="0" u="none" strike="noStrike" kern="1200" cap="none" spc="0" normalizeH="0" baseline="0" noProof="0" dirty="0" err="1">
                          <a:ln>
                            <a:noFill/>
                          </a:ln>
                          <a:solidFill>
                            <a:prstClr val="black"/>
                          </a:solidFill>
                          <a:effectLst/>
                          <a:uLnTx/>
                          <a:uFillTx/>
                          <a:latin typeface="+mn-lt"/>
                          <a:ea typeface="+mn-ea"/>
                          <a:cs typeface="+mn-cs"/>
                        </a:rPr>
                        <a:t>Padnos</a:t>
                      </a:r>
                      <a:r>
                        <a:rPr kumimoji="0" lang="en-US" sz="1100" b="0" i="0" u="none" strike="noStrike" kern="1200" cap="none" spc="0" normalizeH="0" baseline="0" noProof="0" dirty="0">
                          <a:ln>
                            <a:noFill/>
                          </a:ln>
                          <a:solidFill>
                            <a:prstClr val="black"/>
                          </a:solidFill>
                          <a:effectLst/>
                          <a:uLnTx/>
                          <a:uFillTx/>
                          <a:latin typeface="+mn-lt"/>
                          <a:ea typeface="+mn-ea"/>
                          <a:cs typeface="+mn-cs"/>
                        </a:rPr>
                        <a:t> International Center is hosting a work abroad event at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Kirkhof</a:t>
                      </a:r>
                      <a:r>
                        <a:rPr kumimoji="0" lang="en-US" sz="1200" b="0" i="0" u="none" strike="noStrike" kern="1200" cap="none" spc="0" normalizeH="0" baseline="0" noProof="0" dirty="0">
                          <a:ln>
                            <a:noFill/>
                          </a:ln>
                          <a:solidFill>
                            <a:prstClr val="black"/>
                          </a:solidFill>
                          <a:effectLst/>
                          <a:uLnTx/>
                          <a:uFillTx/>
                          <a:latin typeface="+mn-lt"/>
                          <a:ea typeface="+mn-ea"/>
                          <a:cs typeface="+mn-cs"/>
                        </a:rPr>
                        <a:t>. Learn about the different job opportunities  from the </a:t>
                      </a:r>
                      <a:r>
                        <a:rPr kumimoji="0" lang="en-US" sz="1200" b="0" i="0" u="none" strike="noStrike" kern="1200" cap="none" spc="0" normalizeH="0" baseline="0" noProof="0" dirty="0" err="1">
                          <a:ln>
                            <a:noFill/>
                          </a:ln>
                          <a:solidFill>
                            <a:prstClr val="black"/>
                          </a:solidFill>
                          <a:effectLst/>
                          <a:uLnTx/>
                          <a:uFillTx/>
                          <a:latin typeface="+mn-lt"/>
                          <a:ea typeface="+mn-ea"/>
                          <a:cs typeface="+mn-cs"/>
                        </a:rPr>
                        <a:t>Padnos</a:t>
                      </a:r>
                      <a:r>
                        <a:rPr kumimoji="0" lang="en-US" sz="1200" b="0" i="0" u="none" strike="noStrike" kern="1200" cap="none" spc="0" normalizeH="0" baseline="0" noProof="0" dirty="0">
                          <a:ln>
                            <a:noFill/>
                          </a:ln>
                          <a:solidFill>
                            <a:prstClr val="black"/>
                          </a:solidFill>
                          <a:effectLst/>
                          <a:uLnTx/>
                          <a:uFillTx/>
                          <a:latin typeface="+mn-lt"/>
                          <a:ea typeface="+mn-ea"/>
                          <a:cs typeface="+mn-cs"/>
                        </a:rPr>
                        <a:t> staff.</a:t>
                      </a:r>
                    </a:p>
                  </a:txBody>
                  <a:tcPr/>
                </a:tc>
                <a:extLst>
                  <a:ext uri="{0D108BD9-81ED-4DB2-BD59-A6C34878D82A}">
                    <a16:rowId xmlns:a16="http://schemas.microsoft.com/office/drawing/2014/main" val="2752168905"/>
                  </a:ext>
                </a:extLst>
              </a:tr>
              <a:tr h="1010153">
                <a:tc>
                  <a:txBody>
                    <a:bodyPr/>
                    <a:lstStyle/>
                    <a:p>
                      <a:pPr algn="ctr"/>
                      <a:r>
                        <a:rPr lang="en-US" sz="1200" b="1" dirty="0"/>
                        <a:t>6. INDIGI-FEST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Come meet your Indigenous sovereign neighbors at the </a:t>
                      </a:r>
                      <a:r>
                        <a:rPr kumimoji="0" lang="en-US" sz="1200" b="0" i="0" u="none" strike="noStrike" kern="1200" cap="none" spc="0" normalizeH="0" baseline="0" noProof="0" dirty="0" err="1">
                          <a:ln>
                            <a:noFill/>
                          </a:ln>
                          <a:solidFill>
                            <a:prstClr val="black"/>
                          </a:solidFill>
                          <a:effectLst/>
                          <a:uLnTx/>
                          <a:uFillTx/>
                          <a:latin typeface="+mn-lt"/>
                          <a:ea typeface="+mn-ea"/>
                          <a:cs typeface="+mn-cs"/>
                        </a:rPr>
                        <a:t>Indigi</a:t>
                      </a:r>
                      <a:r>
                        <a:rPr kumimoji="0" lang="en-US" sz="1200" b="0" i="0" u="none" strike="noStrike" kern="1200" cap="none" spc="0" normalizeH="0" baseline="0" noProof="0" dirty="0">
                          <a:ln>
                            <a:noFill/>
                          </a:ln>
                          <a:solidFill>
                            <a:prstClr val="black"/>
                          </a:solidFill>
                          <a:effectLst/>
                          <a:uLnTx/>
                          <a:uFillTx/>
                          <a:latin typeface="+mn-lt"/>
                          <a:ea typeface="+mn-ea"/>
                          <a:cs typeface="+mn-cs"/>
                        </a:rPr>
                        <a:t>-Fest. Programming includes a language workshop, discussion on food sovereignty, and an introduction to Powwow. </a:t>
                      </a:r>
                    </a:p>
                  </a:txBody>
                  <a:tcPr/>
                </a:tc>
                <a:extLst>
                  <a:ext uri="{0D108BD9-81ED-4DB2-BD59-A6C34878D82A}">
                    <a16:rowId xmlns:a16="http://schemas.microsoft.com/office/drawing/2014/main" val="3923274028"/>
                  </a:ext>
                </a:extLst>
              </a:tr>
            </a:tbl>
          </a:graphicData>
        </a:graphic>
      </p:graphicFrame>
    </p:spTree>
    <p:extLst>
      <p:ext uri="{BB962C8B-B14F-4D97-AF65-F5344CB8AC3E}">
        <p14:creationId xmlns:p14="http://schemas.microsoft.com/office/powerpoint/2010/main" val="506822299"/>
      </p:ext>
    </p:extLst>
  </p:cSld>
  <p:clrMapOvr>
    <a:masterClrMapping/>
  </p:clrMapOvr>
  <p:transition spd="slow" advTm="30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6881F8C5-F326-4DD8-BE33-B50C010BE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1">
            <a:extLst>
              <a:ext uri="{FF2B5EF4-FFF2-40B4-BE49-F238E27FC236}">
                <a16:creationId xmlns:a16="http://schemas.microsoft.com/office/drawing/2014/main" id="{20D169B2-2992-4316-A570-5300AB036660}"/>
              </a:ext>
            </a:extLst>
          </p:cNvPr>
          <p:cNvSpPr/>
          <p:nvPr/>
        </p:nvSpPr>
        <p:spPr>
          <a:xfrm>
            <a:off x="570216" y="2961094"/>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1</a:t>
            </a:r>
          </a:p>
        </p:txBody>
      </p:sp>
      <p:sp>
        <p:nvSpPr>
          <p:cNvPr id="12" name="Title 10">
            <a:extLst>
              <a:ext uri="{FF2B5EF4-FFF2-40B4-BE49-F238E27FC236}">
                <a16:creationId xmlns:a16="http://schemas.microsoft.com/office/drawing/2014/main" id="{D71C5384-1D26-AD38-047B-18E79768E81B}"/>
              </a:ext>
            </a:extLst>
          </p:cNvPr>
          <p:cNvSpPr txBox="1">
            <a:spLocks/>
          </p:cNvSpPr>
          <p:nvPr/>
        </p:nvSpPr>
        <p:spPr>
          <a:xfrm>
            <a:off x="3573491" y="341453"/>
            <a:ext cx="7157817" cy="14343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0065A4"/>
                </a:solidFill>
                <a:latin typeface="Calibri Light" panose="020F0302020204030204"/>
              </a:rPr>
              <a:t> </a:t>
            </a:r>
            <a:endParaRPr kumimoji="0" lang="en-US" b="1" i="0" u="none" strike="noStrike" kern="1200" cap="none" spc="0" normalizeH="0" baseline="0" noProof="0" dirty="0">
              <a:ln>
                <a:noFill/>
              </a:ln>
              <a:solidFill>
                <a:srgbClr val="0065A4"/>
              </a:solidFill>
              <a:effectLst/>
              <a:uLnTx/>
              <a:uFillTx/>
              <a:latin typeface="Calibri Light" panose="020F0302020204030204"/>
              <a:ea typeface="+mj-ea"/>
              <a:cs typeface="+mj-cs"/>
            </a:endParaRPr>
          </a:p>
        </p:txBody>
      </p:sp>
      <p:sp>
        <p:nvSpPr>
          <p:cNvPr id="8" name="TextBox 7">
            <a:extLst>
              <a:ext uri="{FF2B5EF4-FFF2-40B4-BE49-F238E27FC236}">
                <a16:creationId xmlns:a16="http://schemas.microsoft.com/office/drawing/2014/main" id="{83B1D4BC-D840-DC59-98AB-F0CE1B94BE66}"/>
              </a:ext>
            </a:extLst>
          </p:cNvPr>
          <p:cNvSpPr txBox="1"/>
          <p:nvPr/>
        </p:nvSpPr>
        <p:spPr>
          <a:xfrm>
            <a:off x="4095577" y="341453"/>
            <a:ext cx="6914681" cy="867930"/>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Amasis MT Pro Black" panose="02040A04050005020304" pitchFamily="18" charset="0"/>
              </a:rPr>
              <a:t>New Internship and Employment Opportunities</a:t>
            </a:r>
          </a:p>
        </p:txBody>
      </p:sp>
      <p:sp>
        <p:nvSpPr>
          <p:cNvPr id="7" name="TextBox 6">
            <a:extLst>
              <a:ext uri="{FF2B5EF4-FFF2-40B4-BE49-F238E27FC236}">
                <a16:creationId xmlns:a16="http://schemas.microsoft.com/office/drawing/2014/main" id="{45E243F1-FF5B-21C0-E879-770AC4F8632F}"/>
              </a:ext>
            </a:extLst>
          </p:cNvPr>
          <p:cNvSpPr txBox="1"/>
          <p:nvPr/>
        </p:nvSpPr>
        <p:spPr>
          <a:xfrm>
            <a:off x="3573491" y="1209383"/>
            <a:ext cx="8322810" cy="6186309"/>
          </a:xfrm>
          <a:prstGeom prst="rect">
            <a:avLst/>
          </a:prstGeom>
          <a:noFill/>
        </p:spPr>
        <p:txBody>
          <a:bodyPr wrap="square" rtlCol="0">
            <a:spAutoFit/>
          </a:bodyPr>
          <a:lstStyle/>
          <a:p>
            <a:pPr algn="l">
              <a:buFont typeface="Arial" panose="020B0604020202020204" pitchFamily="34" charset="0"/>
              <a:buChar char="•"/>
            </a:pPr>
            <a:r>
              <a:rPr lang="en-US" b="1" i="0" u="none" strike="noStrike" cap="all" dirty="0">
                <a:solidFill>
                  <a:srgbClr val="0000FF"/>
                </a:solidFill>
                <a:effectLst/>
                <a:latin typeface="Lato" panose="020F0502020204030203" pitchFamily="34" charset="0"/>
                <a:hlinkClick r:id="rId4" tooltip="Summer Internship  - ScenicStays "/>
              </a:rPr>
              <a:t> Summer Internship</a:t>
            </a:r>
            <a:endParaRPr lang="en-US" b="1" i="0" cap="all" dirty="0">
              <a:solidFill>
                <a:srgbClr val="737373"/>
              </a:solidFill>
              <a:effectLst/>
              <a:latin typeface="Lato" panose="020F0502020204030203" pitchFamily="34" charset="0"/>
            </a:endParaRPr>
          </a:p>
          <a:p>
            <a:pPr algn="l">
              <a:buFont typeface="Arial" panose="020B0604020202020204" pitchFamily="34" charset="0"/>
              <a:buChar char="•"/>
            </a:pPr>
            <a:r>
              <a:rPr lang="en-US" b="0" i="0" dirty="0" err="1">
                <a:solidFill>
                  <a:srgbClr val="767676"/>
                </a:solidFill>
                <a:effectLst/>
                <a:latin typeface="Lato" panose="020F0502020204030203" pitchFamily="34" charset="0"/>
              </a:rPr>
              <a:t>ScenicStays</a:t>
            </a:r>
            <a:r>
              <a:rPr lang="en-US" b="0" i="0" dirty="0">
                <a:solidFill>
                  <a:srgbClr val="767676"/>
                </a:solidFill>
                <a:effectLst/>
                <a:latin typeface="Lato" panose="020F0502020204030203" pitchFamily="34" charset="0"/>
              </a:rPr>
              <a:t> - Destin, Florida</a:t>
            </a:r>
          </a:p>
          <a:p>
            <a:pPr algn="l">
              <a:buFont typeface="Arial" panose="020B0604020202020204" pitchFamily="34" charset="0"/>
              <a:buChar char="•"/>
            </a:pPr>
            <a:r>
              <a:rPr lang="en-US" b="0" i="0" dirty="0">
                <a:solidFill>
                  <a:srgbClr val="232323"/>
                </a:solidFill>
                <a:effectLst/>
                <a:latin typeface="Lato" panose="020F0502020204030203" pitchFamily="34" charset="0"/>
              </a:rPr>
              <a:t>Application Deadline: 3/1/25</a:t>
            </a:r>
            <a:br>
              <a:rPr lang="en-US" b="0" i="0" dirty="0">
                <a:solidFill>
                  <a:srgbClr val="232323"/>
                </a:solidFill>
                <a:effectLst/>
                <a:latin typeface="Lato" panose="020F0502020204030203" pitchFamily="34" charset="0"/>
              </a:rPr>
            </a:br>
            <a:r>
              <a:rPr lang="en-US" b="0" i="0" dirty="0">
                <a:solidFill>
                  <a:srgbClr val="232323"/>
                </a:solidFill>
                <a:effectLst/>
                <a:latin typeface="Lato" panose="020F0502020204030203" pitchFamily="34" charset="0"/>
              </a:rPr>
              <a:t>Posted: 11/14/24</a:t>
            </a:r>
          </a:p>
          <a:p>
            <a:pPr algn="l">
              <a:buFont typeface="Arial" panose="020B0604020202020204" pitchFamily="34" charset="0"/>
              <a:buChar char="•"/>
            </a:pPr>
            <a:endParaRPr lang="en-US" b="0" i="0" dirty="0">
              <a:solidFill>
                <a:srgbClr val="232323"/>
              </a:solidFill>
              <a:effectLst/>
              <a:latin typeface="Lato" panose="020F0502020204030203" pitchFamily="34" charset="0"/>
            </a:endParaRPr>
          </a:p>
          <a:p>
            <a:pPr algn="l">
              <a:buFont typeface="Arial" panose="020B0604020202020204" pitchFamily="34" charset="0"/>
              <a:buChar char="•"/>
            </a:pPr>
            <a:r>
              <a:rPr lang="en-US" b="1" i="0" u="none" strike="noStrike" cap="all" dirty="0">
                <a:solidFill>
                  <a:srgbClr val="0000FF"/>
                </a:solidFill>
                <a:effectLst/>
                <a:latin typeface="Lato" panose="020F0502020204030203" pitchFamily="34" charset="0"/>
                <a:hlinkClick r:id="rId5" tooltip="Dishwasher/Steward, Kalamazoo Country Club | FT - Greenleaf Hospitality"/>
              </a:rPr>
              <a:t> Dishwasher/Steward, Kalamazoo Country Club | FT</a:t>
            </a:r>
            <a:endParaRPr lang="en-US" b="1" i="0" cap="all" dirty="0">
              <a:solidFill>
                <a:srgbClr val="737373"/>
              </a:solidFill>
              <a:effectLst/>
              <a:latin typeface="Lato" panose="020F0502020204030203" pitchFamily="34" charset="0"/>
            </a:endParaRPr>
          </a:p>
          <a:p>
            <a:pPr algn="l">
              <a:buFont typeface="Arial" panose="020B0604020202020204" pitchFamily="34" charset="0"/>
              <a:buChar char="•"/>
            </a:pPr>
            <a:r>
              <a:rPr lang="en-US" b="0" i="0" dirty="0">
                <a:solidFill>
                  <a:srgbClr val="767676"/>
                </a:solidFill>
                <a:effectLst/>
                <a:latin typeface="Lato" panose="020F0502020204030203" pitchFamily="34" charset="0"/>
              </a:rPr>
              <a:t>Greenleaf Hospitality - Kalamazoo, Michigan</a:t>
            </a:r>
          </a:p>
          <a:p>
            <a:pPr algn="l">
              <a:buFont typeface="Arial" panose="020B0604020202020204" pitchFamily="34" charset="0"/>
              <a:buChar char="•"/>
            </a:pPr>
            <a:r>
              <a:rPr lang="en-US" b="0" i="0" dirty="0">
                <a:solidFill>
                  <a:srgbClr val="232323"/>
                </a:solidFill>
                <a:effectLst/>
                <a:latin typeface="Lato" panose="020F0502020204030203" pitchFamily="34" charset="0"/>
              </a:rPr>
              <a:t>Application Deadline: 12/12/2024</a:t>
            </a:r>
            <a:br>
              <a:rPr lang="en-US" b="0" i="0" dirty="0">
                <a:solidFill>
                  <a:srgbClr val="232323"/>
                </a:solidFill>
                <a:effectLst/>
                <a:latin typeface="Lato" panose="020F0502020204030203" pitchFamily="34" charset="0"/>
              </a:rPr>
            </a:br>
            <a:r>
              <a:rPr lang="en-US" b="0" i="0" dirty="0">
                <a:solidFill>
                  <a:srgbClr val="232323"/>
                </a:solidFill>
                <a:effectLst/>
                <a:latin typeface="Lato" panose="020F0502020204030203" pitchFamily="34" charset="0"/>
              </a:rPr>
              <a:t>Posted: 11/13/24</a:t>
            </a:r>
          </a:p>
          <a:p>
            <a:pPr algn="l">
              <a:buFont typeface="Arial" panose="020B0604020202020204" pitchFamily="34" charset="0"/>
              <a:buChar char="•"/>
            </a:pPr>
            <a:endParaRPr lang="en-US" b="0" i="0" dirty="0">
              <a:solidFill>
                <a:srgbClr val="232323"/>
              </a:solidFill>
              <a:effectLst/>
              <a:latin typeface="Lato" panose="020F0502020204030203" pitchFamily="34" charset="0"/>
            </a:endParaRPr>
          </a:p>
          <a:p>
            <a:pPr algn="l">
              <a:buFont typeface="Arial" panose="020B0604020202020204" pitchFamily="34" charset="0"/>
              <a:buChar char="•"/>
            </a:pPr>
            <a:r>
              <a:rPr lang="en-US" b="1" i="0" u="none" strike="noStrike" cap="all" dirty="0">
                <a:solidFill>
                  <a:srgbClr val="0000FF"/>
                </a:solidFill>
                <a:effectLst/>
                <a:latin typeface="Lato" panose="020F0502020204030203" pitchFamily="34" charset="0"/>
                <a:hlinkClick r:id="rId6" tooltip="Buffet Attendant / Prep Cook - The Morning Dish - Greenleaf Hospitality"/>
              </a:rPr>
              <a:t> Buffet Attendant / Prep Cook - The Morning Dish</a:t>
            </a:r>
            <a:endParaRPr lang="en-US" b="1" i="0" cap="all" dirty="0">
              <a:solidFill>
                <a:srgbClr val="737373"/>
              </a:solidFill>
              <a:effectLst/>
              <a:latin typeface="Lato" panose="020F0502020204030203" pitchFamily="34" charset="0"/>
            </a:endParaRPr>
          </a:p>
          <a:p>
            <a:pPr algn="l">
              <a:buFont typeface="Arial" panose="020B0604020202020204" pitchFamily="34" charset="0"/>
              <a:buChar char="•"/>
            </a:pPr>
            <a:r>
              <a:rPr lang="en-US" b="0" i="0" dirty="0">
                <a:solidFill>
                  <a:srgbClr val="767676"/>
                </a:solidFill>
                <a:effectLst/>
                <a:latin typeface="Lato" panose="020F0502020204030203" pitchFamily="34" charset="0"/>
              </a:rPr>
              <a:t>Greenleaf Hospitality - Kalamazoo, Michigan</a:t>
            </a:r>
          </a:p>
          <a:p>
            <a:pPr algn="l">
              <a:buFont typeface="Arial" panose="020B0604020202020204" pitchFamily="34" charset="0"/>
              <a:buChar char="•"/>
            </a:pPr>
            <a:r>
              <a:rPr lang="en-US" b="0" i="0" dirty="0">
                <a:solidFill>
                  <a:srgbClr val="232323"/>
                </a:solidFill>
                <a:effectLst/>
                <a:latin typeface="Lato" panose="020F0502020204030203" pitchFamily="34" charset="0"/>
              </a:rPr>
              <a:t>Application Deadline: 12/12/2024</a:t>
            </a:r>
            <a:br>
              <a:rPr lang="en-US" b="0" i="0" dirty="0">
                <a:solidFill>
                  <a:srgbClr val="232323"/>
                </a:solidFill>
                <a:effectLst/>
                <a:latin typeface="Lato" panose="020F0502020204030203" pitchFamily="34" charset="0"/>
              </a:rPr>
            </a:br>
            <a:r>
              <a:rPr lang="en-US" b="0" i="0" dirty="0">
                <a:solidFill>
                  <a:srgbClr val="232323"/>
                </a:solidFill>
                <a:effectLst/>
                <a:latin typeface="Lato" panose="020F0502020204030203" pitchFamily="34" charset="0"/>
              </a:rPr>
              <a:t>Posted: 11/13/24</a:t>
            </a:r>
          </a:p>
          <a:p>
            <a:pPr algn="l">
              <a:buFont typeface="Arial" panose="020B0604020202020204" pitchFamily="34" charset="0"/>
              <a:buChar char="•"/>
            </a:pPr>
            <a:endParaRPr lang="en-US" b="0" i="0" dirty="0">
              <a:solidFill>
                <a:srgbClr val="232323"/>
              </a:solidFill>
              <a:effectLst/>
              <a:latin typeface="Lato" panose="020F0502020204030203" pitchFamily="34" charset="0"/>
            </a:endParaRPr>
          </a:p>
          <a:p>
            <a:pPr algn="l">
              <a:buFont typeface="Arial" panose="020B0604020202020204" pitchFamily="34" charset="0"/>
              <a:buChar char="•"/>
            </a:pPr>
            <a:r>
              <a:rPr lang="en-US" b="1" i="0" u="none" strike="noStrike" cap="all" dirty="0">
                <a:solidFill>
                  <a:srgbClr val="0000FF"/>
                </a:solidFill>
                <a:effectLst/>
                <a:latin typeface="Lato" panose="020F0502020204030203" pitchFamily="34" charset="0"/>
                <a:hlinkClick r:id="rId7" tooltip="Cook - Kalamazoo Country Club - Greenleaf Hospitality"/>
              </a:rPr>
              <a:t> Cook - Kalamazoo Country Club</a:t>
            </a:r>
            <a:endParaRPr lang="en-US" b="1" i="0" cap="all" dirty="0">
              <a:solidFill>
                <a:srgbClr val="737373"/>
              </a:solidFill>
              <a:effectLst/>
              <a:latin typeface="Lato" panose="020F0502020204030203" pitchFamily="34" charset="0"/>
            </a:endParaRPr>
          </a:p>
          <a:p>
            <a:pPr algn="l">
              <a:buFont typeface="Arial" panose="020B0604020202020204" pitchFamily="34" charset="0"/>
              <a:buChar char="•"/>
            </a:pPr>
            <a:r>
              <a:rPr lang="en-US" b="0" i="0" dirty="0">
                <a:solidFill>
                  <a:srgbClr val="767676"/>
                </a:solidFill>
                <a:effectLst/>
                <a:latin typeface="Lato" panose="020F0502020204030203" pitchFamily="34" charset="0"/>
              </a:rPr>
              <a:t>Greenleaf Hospitality - Kalamazoo, Michigan</a:t>
            </a:r>
          </a:p>
          <a:p>
            <a:pPr algn="l">
              <a:buFont typeface="Arial" panose="020B0604020202020204" pitchFamily="34" charset="0"/>
              <a:buChar char="•"/>
            </a:pPr>
            <a:r>
              <a:rPr lang="en-US" b="0" i="0" dirty="0">
                <a:solidFill>
                  <a:srgbClr val="232323"/>
                </a:solidFill>
                <a:effectLst/>
                <a:latin typeface="Lato" panose="020F0502020204030203" pitchFamily="34" charset="0"/>
              </a:rPr>
              <a:t>Application Deadline: 12/12/2024</a:t>
            </a:r>
            <a:br>
              <a:rPr lang="en-US" b="0" i="0" dirty="0">
                <a:solidFill>
                  <a:srgbClr val="232323"/>
                </a:solidFill>
                <a:effectLst/>
                <a:latin typeface="Lato" panose="020F0502020204030203" pitchFamily="34" charset="0"/>
              </a:rPr>
            </a:br>
            <a:r>
              <a:rPr lang="en-US" b="0" i="0" dirty="0">
                <a:solidFill>
                  <a:srgbClr val="232323"/>
                </a:solidFill>
                <a:effectLst/>
                <a:latin typeface="Lato" panose="020F0502020204030203" pitchFamily="34" charset="0"/>
              </a:rPr>
              <a:t>Posted: 11/12/24</a:t>
            </a:r>
          </a:p>
          <a:p>
            <a:pPr algn="l">
              <a:buFont typeface="Arial" panose="020B0604020202020204" pitchFamily="34" charset="0"/>
              <a:buChar char="•"/>
            </a:pPr>
            <a:endParaRPr lang="en-US" b="0" i="0" dirty="0">
              <a:solidFill>
                <a:srgbClr val="232323"/>
              </a:solidFill>
              <a:effectLst/>
              <a:highlight>
                <a:srgbClr val="FFFFFF"/>
              </a:highlight>
              <a:latin typeface="Lato" panose="020F0502020204030203" pitchFamily="34" charset="0"/>
            </a:endParaRPr>
          </a:p>
          <a:p>
            <a:pPr algn="l"/>
            <a:endParaRPr lang="en-US" b="0" i="0" dirty="0">
              <a:solidFill>
                <a:srgbClr val="232323"/>
              </a:solidFill>
              <a:effectLst/>
              <a:highlight>
                <a:srgbClr val="FFFFFF"/>
              </a:highlight>
              <a:latin typeface="Lato" panose="020F0502020204030203" pitchFamily="34" charset="0"/>
            </a:endParaRPr>
          </a:p>
          <a:p>
            <a:pPr algn="l"/>
            <a:endParaRPr lang="en-US" b="0" i="0" dirty="0">
              <a:solidFill>
                <a:srgbClr val="232323"/>
              </a:solidFill>
              <a:effectLst/>
              <a:latin typeface="Lato" panose="020F0502020204030203" pitchFamily="34" charset="0"/>
            </a:endParaRPr>
          </a:p>
        </p:txBody>
      </p:sp>
    </p:spTree>
    <p:extLst>
      <p:ext uri="{BB962C8B-B14F-4D97-AF65-F5344CB8AC3E}">
        <p14:creationId xmlns:p14="http://schemas.microsoft.com/office/powerpoint/2010/main" val="2162396112"/>
      </p:ext>
    </p:extLst>
  </p:cSld>
  <p:clrMapOvr>
    <a:masterClrMapping/>
  </p:clrMapOvr>
  <p:transition spd="slow" advTm="2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557736" y="2826732"/>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2</a:t>
            </a: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604714" y="789111"/>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b="1" dirty="0">
                <a:latin typeface="Amasis MT Pro Black" panose="02040A04050005020304" pitchFamily="18" charset="0"/>
              </a:rPr>
              <a:t>INTERNATIONAL WINE, BEER, &amp; FOOD FESTIVAL VOLUNTEERS</a:t>
            </a:r>
            <a:endParaRPr kumimoji="0" lang="en-US" sz="3200" b="1" i="0" u="none" strike="noStrike" kern="1200" cap="none" spc="0" normalizeH="0" baseline="0" noProof="0" dirty="0">
              <a:ln>
                <a:noFill/>
              </a:ln>
              <a:effectLst/>
              <a:uLnTx/>
              <a:uFillTx/>
              <a:latin typeface="Amasis MT Pro Black" panose="02040A04050005020304" pitchFamily="18" charset="0"/>
            </a:endParaRPr>
          </a:p>
        </p:txBody>
      </p:sp>
      <p:sp>
        <p:nvSpPr>
          <p:cNvPr id="3" name="TextBox 2">
            <a:extLst>
              <a:ext uri="{FF2B5EF4-FFF2-40B4-BE49-F238E27FC236}">
                <a16:creationId xmlns:a16="http://schemas.microsoft.com/office/drawing/2014/main" id="{FE63A12F-34DE-4FD9-0967-E3F898F5EBAB}"/>
              </a:ext>
            </a:extLst>
          </p:cNvPr>
          <p:cNvSpPr txBox="1"/>
          <p:nvPr/>
        </p:nvSpPr>
        <p:spPr>
          <a:xfrm>
            <a:off x="7330696" y="2006238"/>
            <a:ext cx="4499810" cy="4062651"/>
          </a:xfrm>
          <a:prstGeom prst="rect">
            <a:avLst/>
          </a:prstGeom>
          <a:noFill/>
        </p:spPr>
        <p:txBody>
          <a:bodyPr wrap="square" rtlCol="0">
            <a:spAutoFit/>
          </a:bodyPr>
          <a:lstStyle/>
          <a:p>
            <a:pPr algn="ctr"/>
            <a:endParaRPr lang="en-US" sz="1600" b="0" i="0" dirty="0">
              <a:solidFill>
                <a:srgbClr val="232323"/>
              </a:solidFill>
              <a:effectLst/>
              <a:latin typeface="Lato" panose="020F0502020204030203" pitchFamily="34" charset="0"/>
            </a:endParaRPr>
          </a:p>
          <a:p>
            <a:pPr marL="0" marR="0">
              <a:spcBef>
                <a:spcPts val="0"/>
              </a:spcBef>
              <a:spcAft>
                <a:spcPts val="0"/>
              </a:spcAft>
            </a:pPr>
            <a:r>
              <a:rPr lang="en-US" sz="1600" dirty="0">
                <a:effectLst/>
                <a:latin typeface="Aptos" panose="020B0004020202020204" pitchFamily="34" charset="0"/>
                <a:ea typeface="Aptos" panose="020B0004020202020204" pitchFamily="34" charset="0"/>
                <a:cs typeface="Aptos" panose="020B0004020202020204" pitchFamily="34" charset="0"/>
              </a:rPr>
              <a:t>The Grand Rapids Wine, Beer and Food Festival will be taking place November 22 &amp; 23, at DeVos Place Convention Center and we need your help! </a:t>
            </a:r>
          </a:p>
          <a:p>
            <a:pPr marL="0" marR="0">
              <a:spcBef>
                <a:spcPts val="0"/>
              </a:spcBef>
              <a:spcAft>
                <a:spcPts val="0"/>
              </a:spcAft>
            </a:pPr>
            <a:r>
              <a:rPr lang="en-US" sz="16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600" dirty="0">
                <a:effectLst/>
                <a:latin typeface="Aptos" panose="020B0004020202020204" pitchFamily="34" charset="0"/>
                <a:ea typeface="Aptos" panose="020B0004020202020204" pitchFamily="34" charset="0"/>
                <a:cs typeface="Aptos" panose="020B0004020202020204" pitchFamily="34" charset="0"/>
              </a:rPr>
              <a:t>This is our top fundraiser for the HTM Club each year, and the more people we get to sign up the more money we make, which allows them to do fun things for ALL HTM students!</a:t>
            </a:r>
          </a:p>
          <a:p>
            <a:pPr marL="0" marR="0">
              <a:spcBef>
                <a:spcPts val="0"/>
              </a:spcBef>
              <a:spcAft>
                <a:spcPts val="0"/>
              </a:spcAft>
            </a:pPr>
            <a:r>
              <a:rPr lang="en-US" sz="16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600" dirty="0">
                <a:effectLst/>
                <a:latin typeface="Aptos" panose="020B0004020202020204" pitchFamily="34" charset="0"/>
                <a:ea typeface="Aptos" panose="020B0004020202020204" pitchFamily="34" charset="0"/>
                <a:cs typeface="Aptos" panose="020B0004020202020204" pitchFamily="34" charset="0"/>
              </a:rPr>
              <a:t>In addition to the fundraising, it is a great opportunity to work a huge event in the convention center, work with a winery and learn about what they serve, get experience pouring, working with the public, and networking!</a:t>
            </a:r>
          </a:p>
          <a:p>
            <a:endParaRPr lang="en-US" dirty="0"/>
          </a:p>
        </p:txBody>
      </p:sp>
      <p:pic>
        <p:nvPicPr>
          <p:cNvPr id="5" name="Picture 4" descr="A red and gold sign with white text&#10;&#10;Description automatically generated">
            <a:extLst>
              <a:ext uri="{FF2B5EF4-FFF2-40B4-BE49-F238E27FC236}">
                <a16:creationId xmlns:a16="http://schemas.microsoft.com/office/drawing/2014/main" id="{7F581DCD-C5D7-99D5-6875-CA172D692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8742" y="1606273"/>
            <a:ext cx="3542581" cy="2651765"/>
          </a:xfrm>
          <a:prstGeom prst="rect">
            <a:avLst/>
          </a:prstGeom>
        </p:spPr>
      </p:pic>
      <p:sp>
        <p:nvSpPr>
          <p:cNvPr id="6" name="TextBox 5">
            <a:hlinkClick r:id="rId5"/>
            <a:extLst>
              <a:ext uri="{FF2B5EF4-FFF2-40B4-BE49-F238E27FC236}">
                <a16:creationId xmlns:a16="http://schemas.microsoft.com/office/drawing/2014/main" id="{94CA16B2-2B32-F6ED-A2C0-BD958F98C34D}"/>
              </a:ext>
            </a:extLst>
          </p:cNvPr>
          <p:cNvSpPr txBox="1"/>
          <p:nvPr/>
        </p:nvSpPr>
        <p:spPr>
          <a:xfrm>
            <a:off x="3275013" y="4426444"/>
            <a:ext cx="3732214" cy="2062103"/>
          </a:xfrm>
          <a:prstGeom prst="rect">
            <a:avLst/>
          </a:prstGeom>
          <a:noFill/>
        </p:spPr>
        <p:txBody>
          <a:bodyPr wrap="square" rtlCol="0">
            <a:spAutoFit/>
          </a:bodyPr>
          <a:lstStyle/>
          <a:p>
            <a:pPr algn="ctr"/>
            <a:r>
              <a:rPr lang="en-US" sz="2400" b="1" dirty="0">
                <a:solidFill>
                  <a:srgbClr val="C00000"/>
                </a:solidFill>
                <a:hlinkClick r:id="rId5"/>
              </a:rPr>
              <a:t>SIGN UP HERE!</a:t>
            </a:r>
            <a:endParaRPr lang="en-US" sz="2400" b="1" dirty="0">
              <a:solidFill>
                <a:srgbClr val="C00000"/>
              </a:solidFill>
            </a:endParaRPr>
          </a:p>
          <a:p>
            <a:pPr algn="ctr"/>
            <a:endParaRPr lang="en-US" sz="2400" b="1" dirty="0">
              <a:solidFill>
                <a:srgbClr val="C00000"/>
              </a:solidFill>
            </a:endParaRPr>
          </a:p>
          <a:p>
            <a:pPr algn="ctr"/>
            <a:r>
              <a:rPr lang="en-US" sz="1600" b="1" dirty="0">
                <a:solidFill>
                  <a:srgbClr val="C00000"/>
                </a:solidFill>
              </a:rPr>
              <a:t>When you sign up, select GRAND VALLEY STATE UNIVERSITY HOSPITALTY &amp; TOURISM as the nonprofit group so we can track accurate payment. TIPS training will be offered for all pouring volunteers. </a:t>
            </a:r>
          </a:p>
        </p:txBody>
      </p:sp>
    </p:spTree>
    <p:extLst>
      <p:ext uri="{BB962C8B-B14F-4D97-AF65-F5344CB8AC3E}">
        <p14:creationId xmlns:p14="http://schemas.microsoft.com/office/powerpoint/2010/main" val="2885162939"/>
      </p:ext>
    </p:extLst>
  </p:cSld>
  <p:clrMapOvr>
    <a:masterClrMapping/>
  </p:clrMapOvr>
  <p:transition spd="slow" advTm="2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557736" y="2826732"/>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3</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604714" y="789111"/>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b="1" dirty="0">
                <a:latin typeface="Amasis MT Pro Black" panose="02040A04050005020304" pitchFamily="18" charset="0"/>
              </a:rPr>
              <a:t>SUMMER INTERNSHIP</a:t>
            </a:r>
            <a:endParaRPr kumimoji="0" lang="en-US" sz="3200" b="1" i="0" u="none" strike="noStrike" kern="1200" cap="none" spc="0" normalizeH="0" baseline="0" noProof="0" dirty="0">
              <a:ln>
                <a:noFill/>
              </a:ln>
              <a:effectLst/>
              <a:uLnTx/>
              <a:uFillTx/>
              <a:latin typeface="Amasis MT Pro Black" panose="02040A04050005020304" pitchFamily="18" charset="0"/>
            </a:endParaRPr>
          </a:p>
        </p:txBody>
      </p:sp>
      <p:sp>
        <p:nvSpPr>
          <p:cNvPr id="3" name="TextBox 2">
            <a:extLst>
              <a:ext uri="{FF2B5EF4-FFF2-40B4-BE49-F238E27FC236}">
                <a16:creationId xmlns:a16="http://schemas.microsoft.com/office/drawing/2014/main" id="{FE63A12F-34DE-4FD9-0967-E3F898F5EBAB}"/>
              </a:ext>
            </a:extLst>
          </p:cNvPr>
          <p:cNvSpPr txBox="1"/>
          <p:nvPr/>
        </p:nvSpPr>
        <p:spPr>
          <a:xfrm>
            <a:off x="7246475" y="1498601"/>
            <a:ext cx="4499810" cy="5016758"/>
          </a:xfrm>
          <a:prstGeom prst="rect">
            <a:avLst/>
          </a:prstGeom>
          <a:noFill/>
        </p:spPr>
        <p:txBody>
          <a:bodyPr wrap="square" rtlCol="0">
            <a:spAutoFit/>
          </a:bodyPr>
          <a:lstStyle/>
          <a:p>
            <a:pPr algn="ctr"/>
            <a:endParaRPr lang="en-US" sz="1600" b="0" i="0" dirty="0">
              <a:solidFill>
                <a:srgbClr val="232323"/>
              </a:solidFill>
              <a:effectLst/>
              <a:latin typeface="Aptos" panose="020B0004020202020204" pitchFamily="34" charset="0"/>
            </a:endParaRPr>
          </a:p>
          <a:p>
            <a:pPr marL="0" marR="0">
              <a:spcBef>
                <a:spcPts val="0"/>
              </a:spcBef>
              <a:spcAft>
                <a:spcPts val="0"/>
              </a:spcAft>
            </a:pPr>
            <a:r>
              <a:rPr lang="en-US" sz="1600" dirty="0" err="1">
                <a:latin typeface="Aptos" panose="020B0004020202020204" pitchFamily="34" charset="0"/>
                <a:ea typeface="Aptos" panose="020B0004020202020204" pitchFamily="34" charset="0"/>
                <a:cs typeface="Aptos" panose="020B0004020202020204" pitchFamily="34" charset="0"/>
              </a:rPr>
              <a:t>ScenicStays</a:t>
            </a:r>
            <a:r>
              <a:rPr lang="en-US" sz="1600" dirty="0">
                <a:latin typeface="Aptos" panose="020B0004020202020204" pitchFamily="34" charset="0"/>
                <a:ea typeface="Aptos" panose="020B0004020202020204" pitchFamily="34" charset="0"/>
                <a:cs typeface="Aptos" panose="020B0004020202020204" pitchFamily="34" charset="0"/>
              </a:rPr>
              <a:t> offers a 12-week paid internship program in Northwest Florida. The goal is </a:t>
            </a:r>
            <a:r>
              <a:rPr lang="en-US" sz="1600" b="0" i="0" dirty="0">
                <a:solidFill>
                  <a:srgbClr val="4B4F58"/>
                </a:solidFill>
                <a:effectLst/>
                <a:latin typeface="Aptos" panose="020B0004020202020204" pitchFamily="34" charset="0"/>
              </a:rPr>
              <a:t>to share an overall understanding of the Vacation Rental Business and the Hospitality Industry through hands-on experience with opportunities to shadow. </a:t>
            </a:r>
          </a:p>
          <a:p>
            <a:pPr marL="0" marR="0">
              <a:spcBef>
                <a:spcPts val="0"/>
              </a:spcBef>
              <a:spcAft>
                <a:spcPts val="0"/>
              </a:spcAft>
            </a:pPr>
            <a:endParaRPr lang="en-US" sz="1600" b="1" dirty="0">
              <a:solidFill>
                <a:srgbClr val="4B4F58"/>
              </a:solidFill>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600" b="1" dirty="0">
                <a:solidFill>
                  <a:srgbClr val="4B4F58"/>
                </a:solidFill>
                <a:effectLst/>
                <a:latin typeface="Aptos" panose="020B0004020202020204" pitchFamily="34" charset="0"/>
                <a:ea typeface="Aptos" panose="020B0004020202020204" pitchFamily="34" charset="0"/>
                <a:cs typeface="Aptos" panose="020B0004020202020204" pitchFamily="34" charset="0"/>
              </a:rPr>
              <a:t>You can expect:</a:t>
            </a:r>
          </a:p>
          <a:p>
            <a:pPr marL="0" marR="0">
              <a:spcBef>
                <a:spcPts val="0"/>
              </a:spcBef>
              <a:spcAft>
                <a:spcPts val="0"/>
              </a:spcAft>
            </a:pPr>
            <a:endParaRPr lang="en-US" sz="1600" dirty="0">
              <a:solidFill>
                <a:srgbClr val="4B4F58"/>
              </a:solidFill>
              <a:effectLst/>
              <a:latin typeface="Aptos" panose="020B0004020202020204" pitchFamily="34" charset="0"/>
              <a:ea typeface="Aptos" panose="020B0004020202020204" pitchFamily="34" charset="0"/>
              <a:cs typeface="Aptos" panose="020B0004020202020204" pitchFamily="34" charset="0"/>
            </a:endParaRPr>
          </a:p>
          <a:p>
            <a:pPr algn="l" fontAlgn="base">
              <a:buFont typeface="Arial" panose="020B0604020202020204" pitchFamily="34" charset="0"/>
              <a:buChar char="•"/>
            </a:pPr>
            <a:r>
              <a:rPr lang="en-US" sz="1600" b="0" i="0" dirty="0">
                <a:solidFill>
                  <a:srgbClr val="000000"/>
                </a:solidFill>
                <a:effectLst/>
                <a:latin typeface="Aptos" panose="020B0004020202020204" pitchFamily="34" charset="0"/>
              </a:rPr>
              <a:t>College credit</a:t>
            </a:r>
          </a:p>
          <a:p>
            <a:pPr algn="l" fontAlgn="base">
              <a:buFont typeface="Arial" panose="020B0604020202020204" pitchFamily="34" charset="0"/>
              <a:buChar char="•"/>
            </a:pPr>
            <a:r>
              <a:rPr lang="en-US" sz="1600" b="0" i="0" dirty="0">
                <a:solidFill>
                  <a:srgbClr val="000000"/>
                </a:solidFill>
                <a:effectLst/>
                <a:latin typeface="Aptos" panose="020B0004020202020204" pitchFamily="34" charset="0"/>
              </a:rPr>
              <a:t>Hourly pay</a:t>
            </a:r>
          </a:p>
          <a:p>
            <a:pPr algn="l" fontAlgn="base">
              <a:buFont typeface="Arial" panose="020B0604020202020204" pitchFamily="34" charset="0"/>
              <a:buChar char="•"/>
            </a:pPr>
            <a:r>
              <a:rPr lang="en-US" sz="1600" b="0" i="0" dirty="0">
                <a:solidFill>
                  <a:srgbClr val="000000"/>
                </a:solidFill>
                <a:effectLst/>
                <a:latin typeface="Aptos" panose="020B0004020202020204" pitchFamily="34" charset="0"/>
              </a:rPr>
              <a:t>Housing accommodations</a:t>
            </a:r>
          </a:p>
          <a:p>
            <a:pPr algn="l" fontAlgn="base">
              <a:buFont typeface="Arial" panose="020B0604020202020204" pitchFamily="34" charset="0"/>
              <a:buChar char="•"/>
            </a:pPr>
            <a:r>
              <a:rPr lang="en-US" sz="1600" b="0" i="0" dirty="0">
                <a:solidFill>
                  <a:srgbClr val="000000"/>
                </a:solidFill>
                <a:effectLst/>
                <a:latin typeface="Aptos" panose="020B0004020202020204" pitchFamily="34" charset="0"/>
              </a:rPr>
              <a:t>Robust training and mentorship</a:t>
            </a:r>
          </a:p>
          <a:p>
            <a:pPr algn="l" fontAlgn="base">
              <a:buFont typeface="Arial" panose="020B0604020202020204" pitchFamily="34" charset="0"/>
              <a:buChar char="•"/>
            </a:pPr>
            <a:r>
              <a:rPr lang="en-US" sz="1600" b="0" i="0" dirty="0">
                <a:solidFill>
                  <a:srgbClr val="000000"/>
                </a:solidFill>
                <a:effectLst/>
                <a:latin typeface="Aptos" panose="020B0004020202020204" pitchFamily="34" charset="0"/>
              </a:rPr>
              <a:t>Experience working with luxurious houses and condos in a dream destination</a:t>
            </a:r>
          </a:p>
          <a:p>
            <a:pPr algn="l" fontAlgn="base">
              <a:buFont typeface="Arial" panose="020B0604020202020204" pitchFamily="34" charset="0"/>
              <a:buChar char="•"/>
            </a:pPr>
            <a:r>
              <a:rPr lang="en-US" sz="1600" b="0" i="0" dirty="0">
                <a:solidFill>
                  <a:srgbClr val="000000"/>
                </a:solidFill>
                <a:effectLst/>
                <a:latin typeface="Aptos" panose="020B0004020202020204" pitchFamily="34" charset="0"/>
              </a:rPr>
              <a:t>Cross-department collaboration</a:t>
            </a:r>
          </a:p>
          <a:p>
            <a:pPr algn="l" fontAlgn="base">
              <a:buFont typeface="Arial" panose="020B0604020202020204" pitchFamily="34" charset="0"/>
              <a:buChar char="•"/>
            </a:pPr>
            <a:r>
              <a:rPr lang="en-US" sz="1600" b="0" i="0" dirty="0">
                <a:solidFill>
                  <a:srgbClr val="000000"/>
                </a:solidFill>
                <a:effectLst/>
                <a:latin typeface="Aptos" panose="020B0004020202020204" pitchFamily="34" charset="0"/>
              </a:rPr>
              <a:t>Overall growth and development as a hospitality professional</a:t>
            </a:r>
          </a:p>
          <a:p>
            <a:pPr marL="0" marR="0">
              <a:spcBef>
                <a:spcPts val="0"/>
              </a:spcBef>
              <a:spcAft>
                <a:spcPts val="0"/>
              </a:spcAft>
            </a:pPr>
            <a:endParaRPr lang="en-US" sz="1600" dirty="0">
              <a:effectLst/>
              <a:latin typeface="Aptos" panose="020B0004020202020204" pitchFamily="34" charset="0"/>
              <a:ea typeface="Aptos" panose="020B0004020202020204" pitchFamily="34" charset="0"/>
              <a:cs typeface="Aptos" panose="020B0004020202020204" pitchFamily="34" charset="0"/>
            </a:endParaRPr>
          </a:p>
        </p:txBody>
      </p:sp>
      <p:pic>
        <p:nvPicPr>
          <p:cNvPr id="7" name="Picture 6" descr="A logo of a house&#10;&#10;Description automatically generated">
            <a:extLst>
              <a:ext uri="{FF2B5EF4-FFF2-40B4-BE49-F238E27FC236}">
                <a16:creationId xmlns:a16="http://schemas.microsoft.com/office/drawing/2014/main" id="{E6B4CD90-9EC3-2C2A-323D-00FCE54F3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4714" y="1617268"/>
            <a:ext cx="3288791" cy="2809176"/>
          </a:xfrm>
          <a:prstGeom prst="rect">
            <a:avLst/>
          </a:prstGeom>
        </p:spPr>
      </p:pic>
      <p:sp>
        <p:nvSpPr>
          <p:cNvPr id="9" name="TextBox 8">
            <a:extLst>
              <a:ext uri="{FF2B5EF4-FFF2-40B4-BE49-F238E27FC236}">
                <a16:creationId xmlns:a16="http://schemas.microsoft.com/office/drawing/2014/main" id="{4BAC35D3-40B2-2B4E-FB40-D787642A1AC8}"/>
              </a:ext>
            </a:extLst>
          </p:cNvPr>
          <p:cNvSpPr txBox="1"/>
          <p:nvPr/>
        </p:nvSpPr>
        <p:spPr>
          <a:xfrm>
            <a:off x="2956171" y="4917566"/>
            <a:ext cx="4324389" cy="830997"/>
          </a:xfrm>
          <a:prstGeom prst="rect">
            <a:avLst/>
          </a:prstGeom>
          <a:noFill/>
        </p:spPr>
        <p:txBody>
          <a:bodyPr wrap="none" rtlCol="0">
            <a:spAutoFit/>
          </a:bodyPr>
          <a:lstStyle/>
          <a:p>
            <a:pPr algn="ctr"/>
            <a:r>
              <a:rPr lang="en-US" sz="2800" dirty="0"/>
              <a:t>Apply at </a:t>
            </a:r>
          </a:p>
          <a:p>
            <a:pPr algn="ctr"/>
            <a:r>
              <a:rPr lang="en-US" sz="2000" dirty="0">
                <a:hlinkClick r:id="rId5"/>
              </a:rPr>
              <a:t>https://myscenicstays.com/internships/</a:t>
            </a:r>
            <a:endParaRPr lang="en-US" sz="2000" dirty="0"/>
          </a:p>
        </p:txBody>
      </p:sp>
    </p:spTree>
    <p:extLst>
      <p:ext uri="{BB962C8B-B14F-4D97-AF65-F5344CB8AC3E}">
        <p14:creationId xmlns:p14="http://schemas.microsoft.com/office/powerpoint/2010/main" val="4175848936"/>
      </p:ext>
    </p:extLst>
  </p:cSld>
  <p:clrMapOvr>
    <a:masterClrMapping/>
  </p:clrMapOvr>
  <p:transition spd="slow" advTm="20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557736" y="2826732"/>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4</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396417" y="705308"/>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WORLD OF WINTER VOLUNTEERS</a:t>
            </a:r>
          </a:p>
        </p:txBody>
      </p:sp>
      <p:sp>
        <p:nvSpPr>
          <p:cNvPr id="2" name="TextBox 1">
            <a:extLst>
              <a:ext uri="{FF2B5EF4-FFF2-40B4-BE49-F238E27FC236}">
                <a16:creationId xmlns:a16="http://schemas.microsoft.com/office/drawing/2014/main" id="{52554552-375C-2C0F-AF99-39F0FA0AF1C5}"/>
              </a:ext>
            </a:extLst>
          </p:cNvPr>
          <p:cNvSpPr txBox="1"/>
          <p:nvPr/>
        </p:nvSpPr>
        <p:spPr>
          <a:xfrm>
            <a:off x="7952893" y="2068846"/>
            <a:ext cx="3786187" cy="3970318"/>
          </a:xfrm>
          <a:prstGeom prst="rect">
            <a:avLst/>
          </a:prstGeom>
          <a:noFill/>
        </p:spPr>
        <p:txBody>
          <a:bodyPr wrap="square" rtlCol="0">
            <a:spAutoFit/>
          </a:bodyPr>
          <a:lstStyle/>
          <a:p>
            <a:pPr marL="0" marR="0" algn="ctr">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Downtown Grand Rapids Inc. is seeking enthusiastic and dedicated volunteers to help us create an unforgettable experience for our community at the </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4"/>
              </a:rPr>
              <a:t>World of Winter </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event. </a:t>
            </a:r>
            <a:r>
              <a:rPr lang="en-US" dirty="0">
                <a:solidFill>
                  <a:srgbClr val="000000"/>
                </a:solidFill>
                <a:latin typeface="Aptos" panose="020B0004020202020204" pitchFamily="34" charset="0"/>
                <a:ea typeface="Aptos" panose="020B0004020202020204" pitchFamily="34" charset="0"/>
                <a:cs typeface="Aptos" panose="020B0004020202020204" pitchFamily="34" charset="0"/>
              </a:rPr>
              <a:t>Volunteers help </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create a winter festival that will warm hearts and create lasting memories for all who attend.</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endParaRPr lang="en-US" sz="1800" i="1"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t>Ready to share in the fun?</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Use the sign-up link here: </a:t>
            </a:r>
            <a:r>
              <a:rPr lang="en-US" sz="1800"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5"/>
              </a:rPr>
              <a:t>https://forms.gle/ra7Dm3sjVMM8gB2U8</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pic>
        <p:nvPicPr>
          <p:cNvPr id="6" name="Picture 5" descr="A statue of an elephant with a red light&#10;&#10;Description automatically generated">
            <a:extLst>
              <a:ext uri="{FF2B5EF4-FFF2-40B4-BE49-F238E27FC236}">
                <a16:creationId xmlns:a16="http://schemas.microsoft.com/office/drawing/2014/main" id="{C5BE79F6-7C53-D12F-307B-C8B61824A1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7085" y="1464851"/>
            <a:ext cx="4085643" cy="2723762"/>
          </a:xfrm>
          <a:prstGeom prst="rect">
            <a:avLst/>
          </a:prstGeom>
        </p:spPr>
      </p:pic>
      <p:sp>
        <p:nvSpPr>
          <p:cNvPr id="7" name="TextBox 6">
            <a:extLst>
              <a:ext uri="{FF2B5EF4-FFF2-40B4-BE49-F238E27FC236}">
                <a16:creationId xmlns:a16="http://schemas.microsoft.com/office/drawing/2014/main" id="{819BDB11-8A81-E673-6DED-0E5B5E388F66}"/>
              </a:ext>
            </a:extLst>
          </p:cNvPr>
          <p:cNvSpPr txBox="1"/>
          <p:nvPr/>
        </p:nvSpPr>
        <p:spPr>
          <a:xfrm>
            <a:off x="3197484" y="4549676"/>
            <a:ext cx="4509469" cy="2523768"/>
          </a:xfrm>
          <a:prstGeom prst="rect">
            <a:avLst/>
          </a:prstGeom>
          <a:noFill/>
        </p:spPr>
        <p:txBody>
          <a:bodyPr wrap="square" rtlCol="0">
            <a:spAutoFit/>
          </a:bodyPr>
          <a:lstStyle/>
          <a:p>
            <a:pPr marL="0" marR="0" algn="ctr">
              <a:spcBef>
                <a:spcPts val="0"/>
              </a:spcBef>
              <a:spcAft>
                <a:spcPts val="0"/>
              </a:spcAft>
            </a:pPr>
            <a:r>
              <a:rPr lang="en-US" sz="1400" b="1" u="sng" dirty="0">
                <a:solidFill>
                  <a:srgbClr val="000000"/>
                </a:solidFill>
                <a:effectLst/>
                <a:latin typeface="Aptos" panose="020B0004020202020204" pitchFamily="34" charset="0"/>
                <a:ea typeface="Aptos" panose="020B0004020202020204" pitchFamily="34" charset="0"/>
                <a:cs typeface="Aptos" panose="020B0004020202020204" pitchFamily="34" charset="0"/>
              </a:rPr>
              <a:t>Shifts Available:</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1400" b="1" dirty="0">
                <a:solidFill>
                  <a:srgbClr val="000000"/>
                </a:solidFill>
                <a:effectLst/>
                <a:latin typeface="Aptos" panose="020B0004020202020204" pitchFamily="34" charset="0"/>
                <a:ea typeface="Aptos" panose="020B0004020202020204" pitchFamily="34" charset="0"/>
                <a:cs typeface="Aptos" panose="020B0004020202020204" pitchFamily="34" charset="0"/>
              </a:rPr>
              <a:t>(1/18) Silent Disco @ Calder Plaza - 7PM - 11PM</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1400" dirty="0">
                <a:solidFill>
                  <a:srgbClr val="000000"/>
                </a:solidFill>
                <a:effectLst/>
                <a:latin typeface="Aptos" panose="020B0004020202020204" pitchFamily="34" charset="0"/>
                <a:ea typeface="Aptos" panose="020B0004020202020204" pitchFamily="34" charset="0"/>
                <a:cs typeface="Aptos" panose="020B0004020202020204" pitchFamily="34" charset="0"/>
              </a:rPr>
              <a:t>Volunteers to work headphone stations (7PM - 11PM)</a:t>
            </a:r>
          </a:p>
          <a:p>
            <a:pPr marL="0" marR="0" algn="ctr">
              <a:spcBef>
                <a:spcPts val="0"/>
              </a:spcBef>
              <a:spcAft>
                <a:spcPts val="0"/>
              </a:spcAft>
            </a:pP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1400" b="1" dirty="0">
                <a:solidFill>
                  <a:srgbClr val="000000"/>
                </a:solidFill>
                <a:effectLst/>
                <a:latin typeface="Aptos" panose="020B0004020202020204" pitchFamily="34" charset="0"/>
                <a:ea typeface="Aptos" panose="020B0004020202020204" pitchFamily="34" charset="0"/>
                <a:cs typeface="Aptos" panose="020B0004020202020204" pitchFamily="34" charset="0"/>
              </a:rPr>
              <a:t>(2/16) Paint the Park @ Rosa Parks Circle - 11AM - 5PM </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1400" dirty="0">
                <a:solidFill>
                  <a:srgbClr val="000000"/>
                </a:solidFill>
                <a:effectLst/>
                <a:latin typeface="Aptos" panose="020B0004020202020204" pitchFamily="34" charset="0"/>
                <a:ea typeface="Aptos" panose="020B0004020202020204" pitchFamily="34" charset="0"/>
                <a:cs typeface="Aptos" panose="020B0004020202020204" pitchFamily="34" charset="0"/>
              </a:rPr>
              <a:t>Volunteers for paint table</a:t>
            </a:r>
            <a:br>
              <a:rPr lang="en-US" sz="1400" dirty="0">
                <a:solidFill>
                  <a:srgbClr val="000000"/>
                </a:solidFill>
                <a:effectLst/>
                <a:latin typeface="Aptos" panose="020B0004020202020204" pitchFamily="34" charset="0"/>
                <a:ea typeface="Aptos" panose="020B0004020202020204" pitchFamily="34" charset="0"/>
                <a:cs typeface="Aptos" panose="020B0004020202020204" pitchFamily="34" charset="0"/>
              </a:rPr>
            </a:br>
            <a:r>
              <a:rPr lang="en-US" sz="14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1400" dirty="0">
                <a:solidFill>
                  <a:srgbClr val="000000"/>
                </a:solidFill>
                <a:effectLst/>
                <a:latin typeface="Aptos" panose="020B0004020202020204" pitchFamily="34" charset="0"/>
                <a:ea typeface="Aptos" panose="020B0004020202020204" pitchFamily="34" charset="0"/>
                <a:cs typeface="Aptos" panose="020B0004020202020204" pitchFamily="34" charset="0"/>
              </a:rPr>
              <a:t>* Snacks and drinks will be provided! * </a:t>
            </a:r>
            <a:r>
              <a:rPr lang="en-US" sz="1400" b="1" dirty="0">
                <a:solidFill>
                  <a:srgbClr val="000000"/>
                </a:solidFill>
                <a:effectLst/>
                <a:latin typeface="Aptos" panose="020B0004020202020204" pitchFamily="34" charset="0"/>
                <a:ea typeface="Aptos" panose="020B0004020202020204" pitchFamily="34" charset="0"/>
                <a:cs typeface="Aptos" panose="020B0004020202020204" pitchFamily="34" charset="0"/>
              </a:rPr>
              <a:t>Deadline to sign-up is January 1st. </a:t>
            </a:r>
            <a:endParaRPr lang="en-US" sz="14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1236603292"/>
      </p:ext>
    </p:extLst>
  </p:cSld>
  <p:clrMapOvr>
    <a:masterClrMapping/>
  </p:clrMapOvr>
  <p:transition spd="slow" advTm="20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52164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5</a:t>
            </a: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745333" y="765596"/>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PADNOS INTERNATIONAL CENTER </a:t>
            </a:r>
          </a:p>
        </p:txBody>
      </p:sp>
      <p:sp>
        <p:nvSpPr>
          <p:cNvPr id="2" name="TextBox 1">
            <a:extLst>
              <a:ext uri="{FF2B5EF4-FFF2-40B4-BE49-F238E27FC236}">
                <a16:creationId xmlns:a16="http://schemas.microsoft.com/office/drawing/2014/main" id="{52554552-375C-2C0F-AF99-39F0FA0AF1C5}"/>
              </a:ext>
            </a:extLst>
          </p:cNvPr>
          <p:cNvSpPr txBox="1"/>
          <p:nvPr/>
        </p:nvSpPr>
        <p:spPr>
          <a:xfrm>
            <a:off x="8087841" y="1466090"/>
            <a:ext cx="3786187" cy="3539430"/>
          </a:xfrm>
          <a:prstGeom prst="rect">
            <a:avLst/>
          </a:prstGeom>
          <a:noFill/>
        </p:spPr>
        <p:txBody>
          <a:bodyPr wrap="square" rtlCol="0">
            <a:spAutoFit/>
          </a:bodyPr>
          <a:lstStyle/>
          <a:p>
            <a:pPr algn="ctr"/>
            <a:r>
              <a:rPr lang="en-US" sz="2000" b="0" i="0" dirty="0">
                <a:solidFill>
                  <a:srgbClr val="333333"/>
                </a:solidFill>
                <a:effectLst/>
                <a:latin typeface="Lato" panose="020F0502020204030203" pitchFamily="34" charset="0"/>
              </a:rPr>
              <a:t>Interested in working abroad after graduation? This event is for you! We will cover opportunities such as </a:t>
            </a:r>
            <a:r>
              <a:rPr lang="en-US" sz="2000" b="1" i="0" dirty="0">
                <a:solidFill>
                  <a:srgbClr val="333333"/>
                </a:solidFill>
                <a:effectLst/>
                <a:latin typeface="Lato" panose="020F0502020204030203" pitchFamily="34" charset="0"/>
              </a:rPr>
              <a:t>Peace Corps, Teaching Abroad, Fellowships, Foreign Service, Australia &amp; New Zealand work visa for under 30 year olds,</a:t>
            </a:r>
            <a:r>
              <a:rPr lang="en-US" sz="2000" b="0" i="0" dirty="0">
                <a:solidFill>
                  <a:srgbClr val="333333"/>
                </a:solidFill>
                <a:effectLst/>
                <a:latin typeface="Lato" panose="020F0502020204030203" pitchFamily="34" charset="0"/>
              </a:rPr>
              <a:t> as well as general information for your global job search and preparing to work abroad</a:t>
            </a:r>
            <a:r>
              <a:rPr lang="en-US" sz="2400" b="0" i="0" dirty="0">
                <a:solidFill>
                  <a:srgbClr val="333333"/>
                </a:solidFill>
                <a:effectLst/>
                <a:latin typeface="Lato" panose="020F0502020204030203" pitchFamily="34" charset="0"/>
              </a:rPr>
              <a:t>.</a:t>
            </a:r>
            <a:endParaRPr lang="en-US" sz="2400" b="1" baseline="30000" dirty="0">
              <a:solidFill>
                <a:srgbClr val="7030A0"/>
              </a:solidFill>
              <a:highlight>
                <a:srgbClr val="FFFFFF"/>
              </a:highlight>
              <a:latin typeface="Neue Plak"/>
            </a:endParaRPr>
          </a:p>
        </p:txBody>
      </p:sp>
      <p:pic>
        <p:nvPicPr>
          <p:cNvPr id="7" name="Picture 6" descr="A plane flying in the sky&#10;&#10;Description automatically generated">
            <a:extLst>
              <a:ext uri="{FF2B5EF4-FFF2-40B4-BE49-F238E27FC236}">
                <a16:creationId xmlns:a16="http://schemas.microsoft.com/office/drawing/2014/main" id="{EC7733EF-6D93-E426-9CDA-8C2E377CE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3885" y="1399946"/>
            <a:ext cx="4843956" cy="3671719"/>
          </a:xfrm>
          <a:prstGeom prst="rect">
            <a:avLst/>
          </a:prstGeom>
        </p:spPr>
      </p:pic>
      <p:sp>
        <p:nvSpPr>
          <p:cNvPr id="10" name="TextBox 9">
            <a:extLst>
              <a:ext uri="{FF2B5EF4-FFF2-40B4-BE49-F238E27FC236}">
                <a16:creationId xmlns:a16="http://schemas.microsoft.com/office/drawing/2014/main" id="{A3A0B56C-95F5-9505-AD5A-A7B2744AB089}"/>
              </a:ext>
            </a:extLst>
          </p:cNvPr>
          <p:cNvSpPr txBox="1"/>
          <p:nvPr/>
        </p:nvSpPr>
        <p:spPr>
          <a:xfrm>
            <a:off x="4934235" y="5391910"/>
            <a:ext cx="4300665" cy="1200329"/>
          </a:xfrm>
          <a:prstGeom prst="rect">
            <a:avLst/>
          </a:prstGeom>
          <a:noFill/>
        </p:spPr>
        <p:txBody>
          <a:bodyPr wrap="none" rtlCol="0">
            <a:spAutoFit/>
          </a:bodyPr>
          <a:lstStyle/>
          <a:p>
            <a:pPr algn="ctr"/>
            <a:r>
              <a:rPr lang="en-US" sz="2400" b="1" dirty="0"/>
              <a:t>Wednesday, November 20, 2024</a:t>
            </a:r>
          </a:p>
          <a:p>
            <a:pPr algn="ctr"/>
            <a:r>
              <a:rPr lang="en-US" sz="2400" b="1" dirty="0"/>
              <a:t>12:00 pm – 2:00 pm </a:t>
            </a:r>
          </a:p>
          <a:p>
            <a:pPr algn="ctr"/>
            <a:r>
              <a:rPr lang="en-US" sz="2400" b="1" dirty="0" err="1"/>
              <a:t>Kirkhof</a:t>
            </a:r>
            <a:r>
              <a:rPr lang="en-US" sz="2400" b="1" dirty="0"/>
              <a:t> Center 2264</a:t>
            </a:r>
          </a:p>
        </p:txBody>
      </p:sp>
    </p:spTree>
    <p:extLst>
      <p:ext uri="{BB962C8B-B14F-4D97-AF65-F5344CB8AC3E}">
        <p14:creationId xmlns:p14="http://schemas.microsoft.com/office/powerpoint/2010/main" val="1870981757"/>
      </p:ext>
    </p:extLst>
  </p:cSld>
  <p:clrMapOvr>
    <a:masterClrMapping/>
  </p:clrMapOvr>
  <p:transition spd="slow" advTm="20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557736" y="2826732"/>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4</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456575" y="295816"/>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INDIGI-FEST </a:t>
            </a:r>
          </a:p>
        </p:txBody>
      </p:sp>
      <p:sp>
        <p:nvSpPr>
          <p:cNvPr id="2" name="TextBox 1">
            <a:extLst>
              <a:ext uri="{FF2B5EF4-FFF2-40B4-BE49-F238E27FC236}">
                <a16:creationId xmlns:a16="http://schemas.microsoft.com/office/drawing/2014/main" id="{52554552-375C-2C0F-AF99-39F0FA0AF1C5}"/>
              </a:ext>
            </a:extLst>
          </p:cNvPr>
          <p:cNvSpPr txBox="1"/>
          <p:nvPr/>
        </p:nvSpPr>
        <p:spPr>
          <a:xfrm>
            <a:off x="7502416" y="1460015"/>
            <a:ext cx="3786187" cy="3108543"/>
          </a:xfrm>
          <a:prstGeom prst="rect">
            <a:avLst/>
          </a:prstGeom>
          <a:noFill/>
        </p:spPr>
        <p:txBody>
          <a:bodyPr wrap="square" rtlCol="0">
            <a:spAutoFit/>
          </a:bodyPr>
          <a:lstStyle/>
          <a:p>
            <a:pPr algn="ctr"/>
            <a:r>
              <a:rPr lang="en-US" sz="1400" b="0" i="0" dirty="0">
                <a:solidFill>
                  <a:srgbClr val="333333"/>
                </a:solidFill>
                <a:effectLst/>
                <a:latin typeface="Lato" panose="020F0502020204030203" pitchFamily="34" charset="0"/>
              </a:rPr>
              <a:t>Come and join the local Anishinaabeg Community of GVSU Alumni, current students, faculty, and staff in informative, interactive, and engaging workshops throughout the entire day. We will begin with an opening ceremony by a Representative of the Match-E-Be-Nash-She-Wish Band of Pottawatomi Gun Lake Tribal Council to set the foundation for our celebration of Sovereignty, followed by various workshops on food sovereignty, decolonizing social work and education, Anishinaabemowin Language, an introduction to Powwow, and we finish with a movie and panel discussion.</a:t>
            </a:r>
            <a:endParaRPr lang="en-US" sz="1400" b="1" baseline="30000" dirty="0">
              <a:solidFill>
                <a:srgbClr val="7030A0"/>
              </a:solidFill>
              <a:highlight>
                <a:srgbClr val="FFFFFF"/>
              </a:highlight>
              <a:latin typeface="Neue Plak"/>
            </a:endParaRPr>
          </a:p>
        </p:txBody>
      </p:sp>
      <p:pic>
        <p:nvPicPr>
          <p:cNvPr id="5" name="Picture 4" descr="A poster for a workshop&#10;&#10;Description automatically generated">
            <a:extLst>
              <a:ext uri="{FF2B5EF4-FFF2-40B4-BE49-F238E27FC236}">
                <a16:creationId xmlns:a16="http://schemas.microsoft.com/office/drawing/2014/main" id="{1F9C206E-D8E5-9887-3E92-CE6E6B06D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3776" y="1207352"/>
            <a:ext cx="4070945" cy="5269832"/>
          </a:xfrm>
          <a:prstGeom prst="rect">
            <a:avLst/>
          </a:prstGeom>
        </p:spPr>
      </p:pic>
      <p:sp>
        <p:nvSpPr>
          <p:cNvPr id="9" name="TextBox 8">
            <a:extLst>
              <a:ext uri="{FF2B5EF4-FFF2-40B4-BE49-F238E27FC236}">
                <a16:creationId xmlns:a16="http://schemas.microsoft.com/office/drawing/2014/main" id="{2B19BE99-31FE-7A96-9E8A-FBFEDB39BA69}"/>
              </a:ext>
            </a:extLst>
          </p:cNvPr>
          <p:cNvSpPr txBox="1"/>
          <p:nvPr/>
        </p:nvSpPr>
        <p:spPr>
          <a:xfrm>
            <a:off x="7502416" y="4824663"/>
            <a:ext cx="3879458" cy="1200329"/>
          </a:xfrm>
          <a:prstGeom prst="rect">
            <a:avLst/>
          </a:prstGeom>
          <a:noFill/>
        </p:spPr>
        <p:txBody>
          <a:bodyPr wrap="square" rtlCol="0">
            <a:spAutoFit/>
          </a:bodyPr>
          <a:lstStyle/>
          <a:p>
            <a:pPr algn="ctr"/>
            <a:r>
              <a:rPr lang="en-US" sz="2400" dirty="0"/>
              <a:t>Wednesday, November 20</a:t>
            </a:r>
          </a:p>
          <a:p>
            <a:pPr algn="ctr"/>
            <a:r>
              <a:rPr lang="en-US" sz="2400" dirty="0"/>
              <a:t>10:30 am – 9:00 pm </a:t>
            </a:r>
          </a:p>
          <a:p>
            <a:pPr algn="ctr"/>
            <a:r>
              <a:rPr lang="en-US" sz="2400" dirty="0" err="1"/>
              <a:t>Kirkhof</a:t>
            </a:r>
            <a:r>
              <a:rPr lang="en-US" sz="2400" dirty="0"/>
              <a:t> Grand River Room</a:t>
            </a:r>
          </a:p>
        </p:txBody>
      </p:sp>
    </p:spTree>
    <p:extLst>
      <p:ext uri="{BB962C8B-B14F-4D97-AF65-F5344CB8AC3E}">
        <p14:creationId xmlns:p14="http://schemas.microsoft.com/office/powerpoint/2010/main" val="1748254367"/>
      </p:ext>
    </p:extLst>
  </p:cSld>
  <p:clrMapOvr>
    <a:masterClrMapping/>
  </p:clrMapOvr>
  <p:transition spd="slow" advTm="20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DB65FB2F-07A2-4B8B-9711-ACCAEA9A5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pic>
        <p:nvPicPr>
          <p:cNvPr id="8" name="Picture 7" descr="Decorative image of a hospitality representative smiling out in nature">
            <a:extLst>
              <a:ext uri="{FF2B5EF4-FFF2-40B4-BE49-F238E27FC236}">
                <a16:creationId xmlns:a16="http://schemas.microsoft.com/office/drawing/2014/main" id="{AE5A036F-0694-4C29-B037-C162DD4BE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22" y="2424113"/>
            <a:ext cx="2444051" cy="2310350"/>
          </a:xfrm>
          <a:prstGeom prst="rect">
            <a:avLst/>
          </a:prstGeom>
        </p:spPr>
      </p:pic>
      <p:pic>
        <p:nvPicPr>
          <p:cNvPr id="12" name="Picture 11" descr="Logo for Grand Valley State University Hospitality and Tourism Management">
            <a:extLst>
              <a:ext uri="{FF2B5EF4-FFF2-40B4-BE49-F238E27FC236}">
                <a16:creationId xmlns:a16="http://schemas.microsoft.com/office/drawing/2014/main" id="{99AF70AE-65AD-4904-8A10-7BBA8836F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857" y="4881433"/>
            <a:ext cx="2464979" cy="1829596"/>
          </a:xfrm>
          <a:prstGeom prst="rect">
            <a:avLst/>
          </a:prstGeom>
        </p:spPr>
      </p:pic>
      <p:sp>
        <p:nvSpPr>
          <p:cNvPr id="9" name="Title 8">
            <a:extLst>
              <a:ext uri="{FF2B5EF4-FFF2-40B4-BE49-F238E27FC236}">
                <a16:creationId xmlns:a16="http://schemas.microsoft.com/office/drawing/2014/main" id="{DC58F342-BC9E-45A2-843C-C7F826FDE0E5}"/>
              </a:ext>
            </a:extLst>
          </p:cNvPr>
          <p:cNvSpPr>
            <a:spLocks noGrp="1"/>
          </p:cNvSpPr>
          <p:nvPr>
            <p:ph type="ctrTitle"/>
          </p:nvPr>
        </p:nvSpPr>
        <p:spPr>
          <a:xfrm>
            <a:off x="3889565" y="776061"/>
            <a:ext cx="6667392" cy="611488"/>
          </a:xfrm>
        </p:spPr>
        <p:txBody>
          <a:bodyPr>
            <a:normAutofit fontScale="90000"/>
          </a:bodyPr>
          <a:lstStyle/>
          <a:p>
            <a:r>
              <a:rPr lang="en-US" sz="3600" b="1" dirty="0">
                <a:latin typeface="Amasis MT Pro Black" panose="02040A04050005020304" pitchFamily="18" charset="0"/>
              </a:rPr>
              <a:t>IMPORTANT STUDENT RESOURCES</a:t>
            </a:r>
          </a:p>
        </p:txBody>
      </p:sp>
      <p:sp>
        <p:nvSpPr>
          <p:cNvPr id="11" name="TextBox 10">
            <a:extLst>
              <a:ext uri="{FF2B5EF4-FFF2-40B4-BE49-F238E27FC236}">
                <a16:creationId xmlns:a16="http://schemas.microsoft.com/office/drawing/2014/main" id="{22D05A16-F93B-4588-9FA6-35A51C21B0E3}"/>
              </a:ext>
            </a:extLst>
          </p:cNvPr>
          <p:cNvSpPr txBox="1"/>
          <p:nvPr/>
        </p:nvSpPr>
        <p:spPr>
          <a:xfrm>
            <a:off x="8295227" y="1759051"/>
            <a:ext cx="3409275" cy="406265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It is important that all students are given the resources they need to thrive here at GVSU.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Learn more about the resources available to you on campus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many of which are available to students </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at</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NO COST.</a:t>
            </a:r>
          </a:p>
          <a:p>
            <a:pPr marL="0" marR="0" lvl="0" indent="0"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a:endParaRPr>
          </a:p>
          <a:p>
            <a:pPr lvl="0">
              <a:defRPr/>
            </a:pPr>
            <a:r>
              <a:rPr kumimoji="0" lang="en-US" b="1" i="0" u="none" strike="noStrike" kern="1200" cap="none" spc="0" normalizeH="0" baseline="0" noProof="0" dirty="0">
                <a:ln>
                  <a:noFill/>
                </a:ln>
                <a:solidFill>
                  <a:srgbClr val="0065A4"/>
                </a:solidFill>
                <a:effectLst/>
                <a:uLnTx/>
                <a:uFillTx/>
                <a:latin typeface="Calibri" panose="020F0502020204030204"/>
                <a:ea typeface="+mn-ea"/>
                <a:cs typeface="+mn-cs"/>
              </a:rPr>
              <a:t>Available Resources Include</a:t>
            </a:r>
            <a:r>
              <a:rPr kumimoji="0" lang="en-US" i="0" u="none" strike="noStrike" kern="1200" cap="none" spc="0" normalizeH="0" baseline="0" noProof="0" dirty="0">
                <a:ln>
                  <a:noFill/>
                </a:ln>
                <a:effectLst/>
                <a:uLnTx/>
                <a:uFillTx/>
                <a:latin typeface="Calibri" panose="020F0502020204030204"/>
                <a:ea typeface="+mn-ea"/>
                <a:cs typeface="+mn-cs"/>
              </a:rPr>
              <a:t>: Academics, Academic Support, Belonging and Campus Climate, Campus Safety, Finances, and Wellness</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anose="020F0502020204030204"/>
            </a:endParaRPr>
          </a:p>
        </p:txBody>
      </p:sp>
      <p:pic>
        <p:nvPicPr>
          <p:cNvPr id="3" name="Picture 2" descr="A blue and white poster with text&#10;&#10;Description automatically generated">
            <a:extLst>
              <a:ext uri="{FF2B5EF4-FFF2-40B4-BE49-F238E27FC236}">
                <a16:creationId xmlns:a16="http://schemas.microsoft.com/office/drawing/2014/main" id="{19C97585-3C42-A1A8-106A-CEDD2C26C3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4431" y="1629308"/>
            <a:ext cx="4452631" cy="4452631"/>
          </a:xfrm>
          <a:prstGeom prst="rect">
            <a:avLst/>
          </a:prstGeom>
        </p:spPr>
      </p:pic>
    </p:spTree>
    <p:extLst>
      <p:ext uri="{BB962C8B-B14F-4D97-AF65-F5344CB8AC3E}">
        <p14:creationId xmlns:p14="http://schemas.microsoft.com/office/powerpoint/2010/main" val="1353343421"/>
      </p:ext>
    </p:extLst>
  </p:cSld>
  <p:clrMapOvr>
    <a:masterClrMapping/>
  </p:clrMapOvr>
  <p:transition spd="slow" advTm="15000">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06a1fdb-e05e-4d05-8a92-c507d9ba44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C60E6957C7B147A384766A5A8ADF58" ma:contentTypeVersion="10" ma:contentTypeDescription="Create a new document." ma:contentTypeScope="" ma:versionID="2c4a8326472b1e1300cd25f96a5f3bee">
  <xsd:schema xmlns:xsd="http://www.w3.org/2001/XMLSchema" xmlns:xs="http://www.w3.org/2001/XMLSchema" xmlns:p="http://schemas.microsoft.com/office/2006/metadata/properties" xmlns:ns3="706a1fdb-e05e-4d05-8a92-c507d9ba4407" xmlns:ns4="c1b4432d-8151-4eb7-b52e-30dfaae51a85" targetNamespace="http://schemas.microsoft.com/office/2006/metadata/properties" ma:root="true" ma:fieldsID="25a2533c32aff71658a0f5a19b5ec020" ns3:_="" ns4:_="">
    <xsd:import namespace="706a1fdb-e05e-4d05-8a92-c507d9ba4407"/>
    <xsd:import namespace="c1b4432d-8151-4eb7-b52e-30dfaae51a8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a1fdb-e05e-4d05-8a92-c507d9ba4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b4432d-8151-4eb7-b52e-30dfaae51a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C8BBB0-426B-41B1-927F-098F78F0ED73}">
  <ds:schemaRefs>
    <ds:schemaRef ds:uri="http://schemas.microsoft.com/sharepoint/v3/contenttype/forms"/>
  </ds:schemaRefs>
</ds:datastoreItem>
</file>

<file path=customXml/itemProps2.xml><?xml version="1.0" encoding="utf-8"?>
<ds:datastoreItem xmlns:ds="http://schemas.openxmlformats.org/officeDocument/2006/customXml" ds:itemID="{6D9C2033-6564-4DA6-BF02-086189AF332F}">
  <ds:schemaRefs>
    <ds:schemaRef ds:uri="http://purl.org/dc/dcmitype/"/>
    <ds:schemaRef ds:uri="http://purl.org/dc/elements/1.1/"/>
    <ds:schemaRef ds:uri="http://schemas.microsoft.com/office/2006/metadata/properties"/>
    <ds:schemaRef ds:uri="706a1fdb-e05e-4d05-8a92-c507d9ba4407"/>
    <ds:schemaRef ds:uri="http://www.w3.org/XML/1998/namespace"/>
    <ds:schemaRef ds:uri="http://purl.org/dc/terms/"/>
    <ds:schemaRef ds:uri="c1b4432d-8151-4eb7-b52e-30dfaae51a85"/>
    <ds:schemaRef ds:uri="http://schemas.microsoft.com/office/infopath/2007/PartnerControl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FC3F2F74-CFDA-40ED-9B65-301128C78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6a1fdb-e05e-4d05-8a92-c507d9ba4407"/>
    <ds:schemaRef ds:uri="c1b4432d-8151-4eb7-b52e-30dfaae51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3148</TotalTime>
  <Words>975</Words>
  <Application>Microsoft Office PowerPoint</Application>
  <PresentationFormat>Widescreen</PresentationFormat>
  <Paragraphs>97</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Amasis MT Pro Black</vt:lpstr>
      <vt:lpstr>Aptos</vt:lpstr>
      <vt:lpstr>Arial</vt:lpstr>
      <vt:lpstr>Calibri</vt:lpstr>
      <vt:lpstr>Calibri Light</vt:lpstr>
      <vt:lpstr>Lato</vt:lpstr>
      <vt:lpstr>Neue Plak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STUDENT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Witsaman</dc:creator>
  <cp:lastModifiedBy>Kirsten Rydzewski</cp:lastModifiedBy>
  <cp:revision>88</cp:revision>
  <dcterms:created xsi:type="dcterms:W3CDTF">2022-01-28T19:37:52Z</dcterms:created>
  <dcterms:modified xsi:type="dcterms:W3CDTF">2024-11-15T17:37:46Z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0x01010090C60E6957C7B147A384766A5A8ADF58</vt:lpwstr>
  </property>
</Properties>
</file>