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2"/>
  </p:notesMasterIdLst>
  <p:sldIdLst>
    <p:sldId id="257" r:id="rId5"/>
    <p:sldId id="279" r:id="rId6"/>
    <p:sldId id="284" r:id="rId7"/>
    <p:sldId id="260" r:id="rId8"/>
    <p:sldId id="285" r:id="rId9"/>
    <p:sldId id="264" r:id="rId10"/>
    <p:sldId id="27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5C4"/>
    <a:srgbClr val="0072C4"/>
    <a:srgbClr val="0065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8" autoAdjust="0"/>
    <p:restoredTop sz="86446" autoAdjust="0"/>
  </p:normalViewPr>
  <p:slideViewPr>
    <p:cSldViewPr snapToGrid="0">
      <p:cViewPr varScale="1">
        <p:scale>
          <a:sx n="69" d="100"/>
          <a:sy n="69" d="100"/>
        </p:scale>
        <p:origin x="354" y="6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2AD23E-8178-4FEC-AE09-B69DA7034BF0}" type="datetimeFigureOut">
              <a:rPr lang="en-US" smtClean="0"/>
              <a:t>9/12/2024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91ED14-5FCB-47DA-9A59-896B02B7CC08}" type="slidenum">
              <a:rPr lang="en-US" smtClean="0"/>
              <a:t>‹#›</a:t>
            </a:fld>
            <a:endParaRPr lang="en-US"/>
          </a:p>
        </p:txBody>
      </p:sp>
    </p:spTree>
    <p:extLst>
      <p:ext uri="{BB962C8B-B14F-4D97-AF65-F5344CB8AC3E}">
        <p14:creationId xmlns:p14="http://schemas.microsoft.com/office/powerpoint/2010/main" val="3272769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247F12-033E-43EF-ABFE-C5912C64A5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8344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91ED14-5FCB-47DA-9A59-896B02B7CC08}" type="slidenum">
              <a:rPr lang="en-US" smtClean="0"/>
              <a:t>2</a:t>
            </a:fld>
            <a:endParaRPr lang="en-US"/>
          </a:p>
        </p:txBody>
      </p:sp>
    </p:spTree>
    <p:extLst>
      <p:ext uri="{BB962C8B-B14F-4D97-AF65-F5344CB8AC3E}">
        <p14:creationId xmlns:p14="http://schemas.microsoft.com/office/powerpoint/2010/main" val="3394777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91ED14-5FCB-47DA-9A59-896B02B7CC08}" type="slidenum">
              <a:rPr lang="en-US" smtClean="0"/>
              <a:t>3</a:t>
            </a:fld>
            <a:endParaRPr lang="en-US"/>
          </a:p>
        </p:txBody>
      </p:sp>
    </p:spTree>
    <p:extLst>
      <p:ext uri="{BB962C8B-B14F-4D97-AF65-F5344CB8AC3E}">
        <p14:creationId xmlns:p14="http://schemas.microsoft.com/office/powerpoint/2010/main" val="1375138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91ED14-5FCB-47DA-9A59-896B02B7CC08}" type="slidenum">
              <a:rPr lang="en-US" smtClean="0"/>
              <a:t>4</a:t>
            </a:fld>
            <a:endParaRPr lang="en-US"/>
          </a:p>
        </p:txBody>
      </p:sp>
    </p:spTree>
    <p:extLst>
      <p:ext uri="{BB962C8B-B14F-4D97-AF65-F5344CB8AC3E}">
        <p14:creationId xmlns:p14="http://schemas.microsoft.com/office/powerpoint/2010/main" val="4080527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91ED14-5FCB-47DA-9A59-896B02B7CC08}" type="slidenum">
              <a:rPr lang="en-US" smtClean="0"/>
              <a:t>5</a:t>
            </a:fld>
            <a:endParaRPr lang="en-US"/>
          </a:p>
        </p:txBody>
      </p:sp>
    </p:spTree>
    <p:extLst>
      <p:ext uri="{BB962C8B-B14F-4D97-AF65-F5344CB8AC3E}">
        <p14:creationId xmlns:p14="http://schemas.microsoft.com/office/powerpoint/2010/main" val="1000924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91ED14-5FCB-47DA-9A59-896B02B7CC08}" type="slidenum">
              <a:rPr lang="en-US" smtClean="0"/>
              <a:t>7</a:t>
            </a:fld>
            <a:endParaRPr lang="en-US"/>
          </a:p>
        </p:txBody>
      </p:sp>
    </p:spTree>
    <p:extLst>
      <p:ext uri="{BB962C8B-B14F-4D97-AF65-F5344CB8AC3E}">
        <p14:creationId xmlns:p14="http://schemas.microsoft.com/office/powerpoint/2010/main" val="1214428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B2171-0DCD-41C7-BE1B-DF4AE26F64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A32AE1-9C69-43AE-995C-1B2C5FEE1B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109A57-4E3E-4E65-9E42-0766E86CDB34}"/>
              </a:ext>
            </a:extLst>
          </p:cNvPr>
          <p:cNvSpPr>
            <a:spLocks noGrp="1"/>
          </p:cNvSpPr>
          <p:nvPr>
            <p:ph type="dt" sz="half" idx="10"/>
          </p:nvPr>
        </p:nvSpPr>
        <p:spPr/>
        <p:txBody>
          <a:bodyPr/>
          <a:lstStyle/>
          <a:p>
            <a:fld id="{5586B75A-687E-405C-8A0B-8D00578BA2C3}" type="datetimeFigureOut">
              <a:rPr lang="en-US" smtClean="0"/>
              <a:pPr/>
              <a:t>9/12/2024</a:t>
            </a:fld>
            <a:endParaRPr lang="en-US"/>
          </a:p>
        </p:txBody>
      </p:sp>
      <p:sp>
        <p:nvSpPr>
          <p:cNvPr id="5" name="Footer Placeholder 4">
            <a:extLst>
              <a:ext uri="{FF2B5EF4-FFF2-40B4-BE49-F238E27FC236}">
                <a16:creationId xmlns:a16="http://schemas.microsoft.com/office/drawing/2014/main" id="{F1532904-0D40-41CF-90D9-F81FF639C7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1C1C19-6BB5-4ACB-882D-F1F5A72EEEED}"/>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530621578"/>
      </p:ext>
    </p:extLst>
  </p:cSld>
  <p:clrMapOvr>
    <a:masterClrMapping/>
  </p:clrMapOvr>
  <p:transition spd="slow" advTm="2000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1D03F-9581-488E-B87E-ADC0011AE5D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A4580FB-778B-4B66-A013-D4D537CED1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70AAA-4C55-4A2F-9BAE-3E859434DD2A}"/>
              </a:ext>
            </a:extLst>
          </p:cNvPr>
          <p:cNvSpPr>
            <a:spLocks noGrp="1"/>
          </p:cNvSpPr>
          <p:nvPr>
            <p:ph type="dt" sz="half" idx="10"/>
          </p:nvPr>
        </p:nvSpPr>
        <p:spPr/>
        <p:txBody>
          <a:bodyPr/>
          <a:lstStyle/>
          <a:p>
            <a:fld id="{5586B75A-687E-405C-8A0B-8D00578BA2C3}" type="datetimeFigureOut">
              <a:rPr lang="en-US" smtClean="0"/>
              <a:pPr/>
              <a:t>9/12/2024</a:t>
            </a:fld>
            <a:endParaRPr lang="en-US"/>
          </a:p>
        </p:txBody>
      </p:sp>
      <p:sp>
        <p:nvSpPr>
          <p:cNvPr id="5" name="Footer Placeholder 4">
            <a:extLst>
              <a:ext uri="{FF2B5EF4-FFF2-40B4-BE49-F238E27FC236}">
                <a16:creationId xmlns:a16="http://schemas.microsoft.com/office/drawing/2014/main" id="{9C278D52-CA5C-43D7-B00F-A9A33E2AC6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00BAAA-AADB-40C1-B5B2-00CBFFEF3BDC}"/>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39901002"/>
      </p:ext>
    </p:extLst>
  </p:cSld>
  <p:clrMapOvr>
    <a:masterClrMapping/>
  </p:clrMapOvr>
  <p:transition spd="slow" advTm="2000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413C02-B5E6-42D9-86F4-ACF18BADE9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FBFBE2D-3ED3-4C93-836F-89B3737160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2197C3-4F81-45BE-97F8-BEBCE4C4C578}"/>
              </a:ext>
            </a:extLst>
          </p:cNvPr>
          <p:cNvSpPr>
            <a:spLocks noGrp="1"/>
          </p:cNvSpPr>
          <p:nvPr>
            <p:ph type="dt" sz="half" idx="10"/>
          </p:nvPr>
        </p:nvSpPr>
        <p:spPr/>
        <p:txBody>
          <a:bodyPr/>
          <a:lstStyle/>
          <a:p>
            <a:fld id="{5586B75A-687E-405C-8A0B-8D00578BA2C3}" type="datetimeFigureOut">
              <a:rPr lang="en-US" smtClean="0"/>
              <a:pPr/>
              <a:t>9/12/2024</a:t>
            </a:fld>
            <a:endParaRPr lang="en-US"/>
          </a:p>
        </p:txBody>
      </p:sp>
      <p:sp>
        <p:nvSpPr>
          <p:cNvPr id="5" name="Footer Placeholder 4">
            <a:extLst>
              <a:ext uri="{FF2B5EF4-FFF2-40B4-BE49-F238E27FC236}">
                <a16:creationId xmlns:a16="http://schemas.microsoft.com/office/drawing/2014/main" id="{D37B7F91-E458-4E36-B3B3-23F4A9DEA1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9CB50D-D884-4FF4-86F6-C540D296C7B3}"/>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901783118"/>
      </p:ext>
    </p:extLst>
  </p:cSld>
  <p:clrMapOvr>
    <a:masterClrMapping/>
  </p:clrMapOvr>
  <p:transition spd="slow" advTm="2000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77B96-394E-4CE4-B09E-826FA945F7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71DE3D-C168-45F1-88B9-AC92AC197C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B9D8B1-617B-4FCC-B87A-C96B146724FF}"/>
              </a:ext>
            </a:extLst>
          </p:cNvPr>
          <p:cNvSpPr>
            <a:spLocks noGrp="1"/>
          </p:cNvSpPr>
          <p:nvPr>
            <p:ph type="dt" sz="half" idx="10"/>
          </p:nvPr>
        </p:nvSpPr>
        <p:spPr/>
        <p:txBody>
          <a:bodyPr/>
          <a:lstStyle/>
          <a:p>
            <a:fld id="{5586B75A-687E-405C-8A0B-8D00578BA2C3}" type="datetimeFigureOut">
              <a:rPr lang="en-US" smtClean="0"/>
              <a:pPr/>
              <a:t>9/12/2024</a:t>
            </a:fld>
            <a:endParaRPr lang="en-US"/>
          </a:p>
        </p:txBody>
      </p:sp>
      <p:sp>
        <p:nvSpPr>
          <p:cNvPr id="5" name="Footer Placeholder 4">
            <a:extLst>
              <a:ext uri="{FF2B5EF4-FFF2-40B4-BE49-F238E27FC236}">
                <a16:creationId xmlns:a16="http://schemas.microsoft.com/office/drawing/2014/main" id="{CCDA66E8-77FF-4F87-AB7A-2E635F02C1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BAD3B7-52C9-452E-996F-ECC8CADC8984}"/>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15200929"/>
      </p:ext>
    </p:extLst>
  </p:cSld>
  <p:clrMapOvr>
    <a:masterClrMapping/>
  </p:clrMapOvr>
  <p:transition spd="slow" advTm="2000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95D13-909E-436E-8EE2-9036CF037A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BB0352E-02D3-41E8-AE4E-A0F401C1A1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30FC01-C781-492D-996F-2C8A9ECEAEC5}"/>
              </a:ext>
            </a:extLst>
          </p:cNvPr>
          <p:cNvSpPr>
            <a:spLocks noGrp="1"/>
          </p:cNvSpPr>
          <p:nvPr>
            <p:ph type="dt" sz="half" idx="10"/>
          </p:nvPr>
        </p:nvSpPr>
        <p:spPr/>
        <p:txBody>
          <a:bodyPr/>
          <a:lstStyle/>
          <a:p>
            <a:fld id="{5586B75A-687E-405C-8A0B-8D00578BA2C3}" type="datetimeFigureOut">
              <a:rPr lang="en-US" smtClean="0"/>
              <a:pPr/>
              <a:t>9/12/2024</a:t>
            </a:fld>
            <a:endParaRPr lang="en-US"/>
          </a:p>
        </p:txBody>
      </p:sp>
      <p:sp>
        <p:nvSpPr>
          <p:cNvPr id="5" name="Footer Placeholder 4">
            <a:extLst>
              <a:ext uri="{FF2B5EF4-FFF2-40B4-BE49-F238E27FC236}">
                <a16:creationId xmlns:a16="http://schemas.microsoft.com/office/drawing/2014/main" id="{D2A05DBC-A993-49DE-8F4F-D8E404B2DB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45B453-940B-4510-B138-71CCD74A10AE}"/>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875412839"/>
      </p:ext>
    </p:extLst>
  </p:cSld>
  <p:clrMapOvr>
    <a:masterClrMapping/>
  </p:clrMapOvr>
  <p:transition spd="slow" advTm="2000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ED053-3762-4128-BE0F-9DBFA2C34D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28D58A-4C98-4EA8-B534-A2C9F860199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3026D5-A901-4B8C-BD76-D8411DB120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7479DB-D01C-4EE5-8069-27280D0E0F82}"/>
              </a:ext>
            </a:extLst>
          </p:cNvPr>
          <p:cNvSpPr>
            <a:spLocks noGrp="1"/>
          </p:cNvSpPr>
          <p:nvPr>
            <p:ph type="dt" sz="half" idx="10"/>
          </p:nvPr>
        </p:nvSpPr>
        <p:spPr/>
        <p:txBody>
          <a:bodyPr/>
          <a:lstStyle/>
          <a:p>
            <a:fld id="{5586B75A-687E-405C-8A0B-8D00578BA2C3}" type="datetimeFigureOut">
              <a:rPr lang="en-US" smtClean="0"/>
              <a:pPr/>
              <a:t>9/12/2024</a:t>
            </a:fld>
            <a:endParaRPr lang="en-US"/>
          </a:p>
        </p:txBody>
      </p:sp>
      <p:sp>
        <p:nvSpPr>
          <p:cNvPr id="6" name="Footer Placeholder 5">
            <a:extLst>
              <a:ext uri="{FF2B5EF4-FFF2-40B4-BE49-F238E27FC236}">
                <a16:creationId xmlns:a16="http://schemas.microsoft.com/office/drawing/2014/main" id="{D3637DA8-8135-4F52-8EA7-D7377C43D7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ECE4CD-3C4D-43D9-B314-0A88ED79035D}"/>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3652300340"/>
      </p:ext>
    </p:extLst>
  </p:cSld>
  <p:clrMapOvr>
    <a:masterClrMapping/>
  </p:clrMapOvr>
  <p:transition spd="slow" advTm="2000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9EC43-B580-477A-89E4-CB241A3C996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536C67C-264F-4A2D-9B0B-8A1DD4DBBE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9C5C01-95D0-4911-9000-506E6DE948A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5039B1-5859-459B-A56B-687AF64F86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2AC665-2112-4C50-99D8-C9BA15AB2AB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54113A2-682F-4732-9DB8-1E8FF26AEFD7}"/>
              </a:ext>
            </a:extLst>
          </p:cNvPr>
          <p:cNvSpPr>
            <a:spLocks noGrp="1"/>
          </p:cNvSpPr>
          <p:nvPr>
            <p:ph type="dt" sz="half" idx="10"/>
          </p:nvPr>
        </p:nvSpPr>
        <p:spPr/>
        <p:txBody>
          <a:bodyPr/>
          <a:lstStyle/>
          <a:p>
            <a:fld id="{5586B75A-687E-405C-8A0B-8D00578BA2C3}" type="datetimeFigureOut">
              <a:rPr lang="en-US" smtClean="0"/>
              <a:pPr/>
              <a:t>9/12/2024</a:t>
            </a:fld>
            <a:endParaRPr lang="en-US"/>
          </a:p>
        </p:txBody>
      </p:sp>
      <p:sp>
        <p:nvSpPr>
          <p:cNvPr id="8" name="Footer Placeholder 7">
            <a:extLst>
              <a:ext uri="{FF2B5EF4-FFF2-40B4-BE49-F238E27FC236}">
                <a16:creationId xmlns:a16="http://schemas.microsoft.com/office/drawing/2014/main" id="{ED051D8E-C9D3-4D7D-82B4-581027B464B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8E6791-5E62-455D-90D9-4A7BA49948A6}"/>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286232122"/>
      </p:ext>
    </p:extLst>
  </p:cSld>
  <p:clrMapOvr>
    <a:masterClrMapping/>
  </p:clrMapOvr>
  <p:transition spd="slow" advTm="2000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098D8-B732-4EA2-BA01-247F250B459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FE02FCB-87BD-41EA-A49C-92EB00A72573}"/>
              </a:ext>
            </a:extLst>
          </p:cNvPr>
          <p:cNvSpPr>
            <a:spLocks noGrp="1"/>
          </p:cNvSpPr>
          <p:nvPr>
            <p:ph type="dt" sz="half" idx="10"/>
          </p:nvPr>
        </p:nvSpPr>
        <p:spPr/>
        <p:txBody>
          <a:bodyPr/>
          <a:lstStyle/>
          <a:p>
            <a:fld id="{5586B75A-687E-405C-8A0B-8D00578BA2C3}" type="datetimeFigureOut">
              <a:rPr lang="en-US" smtClean="0"/>
              <a:pPr/>
              <a:t>9/12/2024</a:t>
            </a:fld>
            <a:endParaRPr lang="en-US"/>
          </a:p>
        </p:txBody>
      </p:sp>
      <p:sp>
        <p:nvSpPr>
          <p:cNvPr id="4" name="Footer Placeholder 3">
            <a:extLst>
              <a:ext uri="{FF2B5EF4-FFF2-40B4-BE49-F238E27FC236}">
                <a16:creationId xmlns:a16="http://schemas.microsoft.com/office/drawing/2014/main" id="{205503AA-B453-47B9-95CD-3036D55DB9B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413A442-20E8-43A8-90A6-BD2B6A8744DE}"/>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748085889"/>
      </p:ext>
    </p:extLst>
  </p:cSld>
  <p:clrMapOvr>
    <a:masterClrMapping/>
  </p:clrMapOvr>
  <p:transition spd="slow" advTm="2000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AEB87A-8053-4534-9826-38FB43680B73}"/>
              </a:ext>
            </a:extLst>
          </p:cNvPr>
          <p:cNvSpPr>
            <a:spLocks noGrp="1"/>
          </p:cNvSpPr>
          <p:nvPr>
            <p:ph type="dt" sz="half" idx="10"/>
          </p:nvPr>
        </p:nvSpPr>
        <p:spPr/>
        <p:txBody>
          <a:bodyPr/>
          <a:lstStyle/>
          <a:p>
            <a:fld id="{5586B75A-687E-405C-8A0B-8D00578BA2C3}" type="datetimeFigureOut">
              <a:rPr lang="en-US" smtClean="0"/>
              <a:pPr/>
              <a:t>9/12/2024</a:t>
            </a:fld>
            <a:endParaRPr lang="en-US"/>
          </a:p>
        </p:txBody>
      </p:sp>
      <p:sp>
        <p:nvSpPr>
          <p:cNvPr id="3" name="Footer Placeholder 2">
            <a:extLst>
              <a:ext uri="{FF2B5EF4-FFF2-40B4-BE49-F238E27FC236}">
                <a16:creationId xmlns:a16="http://schemas.microsoft.com/office/drawing/2014/main" id="{F99C87FF-166F-4B49-AEFA-16BF220DF1E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76BC02-3769-4DC0-B43E-FDE69BDF0050}"/>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4101229970"/>
      </p:ext>
    </p:extLst>
  </p:cSld>
  <p:clrMapOvr>
    <a:masterClrMapping/>
  </p:clrMapOvr>
  <p:transition spd="slow" advTm="2000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5941F-8F1D-4E30-A1D9-AE323CA35B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9FA7FFE-8CC7-48E1-A739-F139AEA66E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82DB43E-1CD8-4EBD-9A60-A7A3A69433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765AF8-34F8-48A5-A065-0D0B371CD5D7}"/>
              </a:ext>
            </a:extLst>
          </p:cNvPr>
          <p:cNvSpPr>
            <a:spLocks noGrp="1"/>
          </p:cNvSpPr>
          <p:nvPr>
            <p:ph type="dt" sz="half" idx="10"/>
          </p:nvPr>
        </p:nvSpPr>
        <p:spPr/>
        <p:txBody>
          <a:bodyPr/>
          <a:lstStyle/>
          <a:p>
            <a:fld id="{5586B75A-687E-405C-8A0B-8D00578BA2C3}" type="datetimeFigureOut">
              <a:rPr lang="en-US" smtClean="0"/>
              <a:pPr/>
              <a:t>9/12/2024</a:t>
            </a:fld>
            <a:endParaRPr lang="en-US"/>
          </a:p>
        </p:txBody>
      </p:sp>
      <p:sp>
        <p:nvSpPr>
          <p:cNvPr id="6" name="Footer Placeholder 5">
            <a:extLst>
              <a:ext uri="{FF2B5EF4-FFF2-40B4-BE49-F238E27FC236}">
                <a16:creationId xmlns:a16="http://schemas.microsoft.com/office/drawing/2014/main" id="{2E3B979F-902D-40F4-9D6F-363762296C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8F530E-E881-403B-94AD-48851D478C57}"/>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04760633"/>
      </p:ext>
    </p:extLst>
  </p:cSld>
  <p:clrMapOvr>
    <a:masterClrMapping/>
  </p:clrMapOvr>
  <p:transition spd="slow" advTm="2000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A7D47-0449-461D-8FCE-DD8103ECBA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518FF4D-9E5C-4FDA-B77E-39E02F0541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6070CB6-0969-46F1-A497-2AF4164AB6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AA4A6A-B561-4721-A9E5-6E2EEB9C87A7}"/>
              </a:ext>
            </a:extLst>
          </p:cNvPr>
          <p:cNvSpPr>
            <a:spLocks noGrp="1"/>
          </p:cNvSpPr>
          <p:nvPr>
            <p:ph type="dt" sz="half" idx="10"/>
          </p:nvPr>
        </p:nvSpPr>
        <p:spPr/>
        <p:txBody>
          <a:bodyPr/>
          <a:lstStyle/>
          <a:p>
            <a:fld id="{5586B75A-687E-405C-8A0B-8D00578BA2C3}" type="datetimeFigureOut">
              <a:rPr lang="en-US" smtClean="0"/>
              <a:pPr/>
              <a:t>9/12/2024</a:t>
            </a:fld>
            <a:endParaRPr lang="en-US"/>
          </a:p>
        </p:txBody>
      </p:sp>
      <p:sp>
        <p:nvSpPr>
          <p:cNvPr id="6" name="Footer Placeholder 5">
            <a:extLst>
              <a:ext uri="{FF2B5EF4-FFF2-40B4-BE49-F238E27FC236}">
                <a16:creationId xmlns:a16="http://schemas.microsoft.com/office/drawing/2014/main" id="{4A185054-B435-47DA-96FA-DDEDCC3911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DF78B6-37FB-48E5-8723-15E3BEBDBE12}"/>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4292943833"/>
      </p:ext>
    </p:extLst>
  </p:cSld>
  <p:clrMapOvr>
    <a:masterClrMapping/>
  </p:clrMapOvr>
  <p:transition spd="slow" advTm="2000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64F607-B368-4E10-8109-A0674B214B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DB2FF6-5D54-4CEF-A228-F9826D86FF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FE8B61-6EC1-480C-B9BE-973038BBEB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86B75A-687E-405C-8A0B-8D00578BA2C3}" type="datetimeFigureOut">
              <a:rPr lang="en-US" smtClean="0"/>
              <a:pPr/>
              <a:t>9/12/2024</a:t>
            </a:fld>
            <a:endParaRPr lang="en-US"/>
          </a:p>
        </p:txBody>
      </p:sp>
      <p:sp>
        <p:nvSpPr>
          <p:cNvPr id="5" name="Footer Placeholder 4">
            <a:extLst>
              <a:ext uri="{FF2B5EF4-FFF2-40B4-BE49-F238E27FC236}">
                <a16:creationId xmlns:a16="http://schemas.microsoft.com/office/drawing/2014/main" id="{0AAA1655-9447-43F8-A1DE-6DAFCB7DC7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D9C629F-5D86-4CEA-AAD2-3EB45DB102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31294043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Tm="20000">
    <p:push dir="u"/>
  </p:transition>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mailto:rydzewki@gvsu.edu"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hyperlink" Target="https://www.gvsu.edu/htm/opportunities-index.htm" TargetMode="External"/><Relationship Id="rId5" Type="http://schemas.openxmlformats.org/officeDocument/2006/relationships/hyperlink" Target="https://www.gvsu.edu/htm/"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hyperlink" Target="https://www.gvsu.edu/htm/opportunities-detail.htm?opportunityId=A0F69EEA-0396-9B73-CD68530147D3DEA7" TargetMode="External"/><Relationship Id="rId3" Type="http://schemas.openxmlformats.org/officeDocument/2006/relationships/image" Target="../media/image1.png"/><Relationship Id="rId7" Type="http://schemas.openxmlformats.org/officeDocument/2006/relationships/hyperlink" Target="https://www.gvsu.edu/htm/opportunities-detail.htm?opportunityId=A0C0BBCE-B70B-E8B7-17B4A0C22E00BC8D"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www.gvsu.edu/htm/opportunities-detail.htm?opportunityId=D6473192-BC4C-F685-A50C520CC2764661" TargetMode="External"/><Relationship Id="rId5" Type="http://schemas.openxmlformats.org/officeDocument/2006/relationships/hyperlink" Target="https://www.gvsu.edu/htm/opportunities-detail.htm?opportunityId=1E76D683-D71C-8C1A-9589D89FAA56AE3D" TargetMode="External"/><Relationship Id="rId4" Type="http://schemas.openxmlformats.org/officeDocument/2006/relationships/hyperlink" Target="https://www.gvsu.edu/htm/opportunities-detail.htm?opportunityId=9A8B8EFF-F8C9-BD29-125F8B7A04D1E441"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hyperlink" Target="https://gvsu.joinhandshake.com/events/1589700/share_preview" TargetMode="Externa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https://www.eventbrite.com/e/uncon-hr-2024-tickets-759661216147?aff=oddtdtcreator" TargetMode="Externa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s://www.gvsu.edu/catering/louies-lunchbox-food-truck-33.htm"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gvsu.edu/sustainableagproject/" TargetMode="External"/><Relationship Id="rId5" Type="http://schemas.openxmlformats.org/officeDocument/2006/relationships/hyperlink" Target="https://www.gvsu.edu/studentaffairs/student-resources-29.htm" TargetMode="Externa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hyperlink" Target="https://www.gvsu.edu/familyweekend/family-weekend-kickoff-60.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67A571F-AA01-466C-8C82-974CED1AC862}"/>
              </a:ext>
              <a:ext uri="{C183D7F6-B498-43B3-948B-1728B52AA6E4}">
                <adec:decorative xmlns:adec="http://schemas.microsoft.com/office/drawing/2017/decorative" val="1"/>
              </a:ext>
            </a:extLst>
          </p:cNvPr>
          <p:cNvSpPr/>
          <p:nvPr/>
        </p:nvSpPr>
        <p:spPr>
          <a:xfrm>
            <a:off x="0" y="0"/>
            <a:ext cx="2963506" cy="6858000"/>
          </a:xfrm>
          <a:prstGeom prst="rect">
            <a:avLst/>
          </a:prstGeom>
          <a:solidFill>
            <a:srgbClr val="0065A4"/>
          </a:solidFill>
          <a:ln>
            <a:solidFill>
              <a:srgbClr val="0065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descr="&quot;HTM WEEKLY&#10;Let's Connect Lakers!&quot;">
            <a:extLst>
              <a:ext uri="{FF2B5EF4-FFF2-40B4-BE49-F238E27FC236}">
                <a16:creationId xmlns:a16="http://schemas.microsoft.com/office/drawing/2014/main" id="{8372838F-431C-49BC-AEFF-D831E8F902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20" y="179504"/>
            <a:ext cx="2938585" cy="2052345"/>
          </a:xfrm>
          <a:prstGeom prst="rect">
            <a:avLst/>
          </a:prstGeom>
        </p:spPr>
      </p:pic>
      <p:sp>
        <p:nvSpPr>
          <p:cNvPr id="42" name="Date">
            <a:extLst>
              <a:ext uri="{FF2B5EF4-FFF2-40B4-BE49-F238E27FC236}">
                <a16:creationId xmlns:a16="http://schemas.microsoft.com/office/drawing/2014/main" id="{07E73960-6B7A-5C43-8B96-F81BEDC5C552}"/>
              </a:ext>
            </a:extLst>
          </p:cNvPr>
          <p:cNvSpPr txBox="1"/>
          <p:nvPr/>
        </p:nvSpPr>
        <p:spPr>
          <a:xfrm>
            <a:off x="589702" y="2656308"/>
            <a:ext cx="165157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9.16.2024</a:t>
            </a: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Picture 16" descr="GVSU HTM students gather together for a photo at the DeVos Campus in downtown Grand Rapids">
            <a:extLst>
              <a:ext uri="{FF2B5EF4-FFF2-40B4-BE49-F238E27FC236}">
                <a16:creationId xmlns:a16="http://schemas.microsoft.com/office/drawing/2014/main" id="{25E25657-18BF-4EA5-B307-8D069D084D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788" y="3056418"/>
            <a:ext cx="2649927" cy="2666699"/>
          </a:xfrm>
          <a:prstGeom prst="rect">
            <a:avLst/>
          </a:prstGeom>
        </p:spPr>
      </p:pic>
      <p:sp>
        <p:nvSpPr>
          <p:cNvPr id="24" name="Date">
            <a:extLst>
              <a:ext uri="{FF2B5EF4-FFF2-40B4-BE49-F238E27FC236}">
                <a16:creationId xmlns:a16="http://schemas.microsoft.com/office/drawing/2014/main" id="{24B647C3-6C44-4DEA-BA3E-9B921E594C54}"/>
              </a:ext>
            </a:extLst>
          </p:cNvPr>
          <p:cNvSpPr txBox="1"/>
          <p:nvPr/>
        </p:nvSpPr>
        <p:spPr>
          <a:xfrm>
            <a:off x="12460" y="5657671"/>
            <a:ext cx="2938585" cy="1200329"/>
          </a:xfrm>
          <a:prstGeom prst="rect">
            <a:avLst/>
          </a:prstGeom>
          <a:noFill/>
        </p:spPr>
        <p:txBody>
          <a:bodyPr wrap="square" rtlCol="0">
            <a:spAutoFit/>
          </a:bodyPr>
          <a:lstStyle/>
          <a:p>
            <a:pPr lvl="0" algn="ctr">
              <a:defRPr/>
            </a:pPr>
            <a:r>
              <a:rPr lang="en-US" b="1" dirty="0">
                <a:solidFill>
                  <a:schemeClr val="bg1"/>
                </a:solidFill>
                <a:hlinkClick r:id="rId5">
                  <a:extLst>
                    <a:ext uri="{A12FA001-AC4F-418D-AE19-62706E023703}">
                      <ahyp:hlinkClr xmlns:ahyp="http://schemas.microsoft.com/office/drawing/2018/hyperlinkcolor" val="tx"/>
                    </a:ext>
                  </a:extLst>
                </a:hlinkClick>
              </a:rPr>
              <a:t>Click here to learn more about all GVSU HTM opportunities available to you</a:t>
            </a:r>
            <a:endParaRPr kumimoji="0" lang="en-US" b="0" i="0" u="none" strike="noStrike" kern="1200" cap="none" spc="0" normalizeH="0" baseline="0" noProof="0" dirty="0">
              <a:ln>
                <a:noFill/>
              </a:ln>
              <a:solidFill>
                <a:schemeClr val="bg1"/>
              </a:solidFill>
              <a:effectLst/>
              <a:uLnTx/>
              <a:uFillTx/>
              <a:latin typeface="Calibri" panose="020F0502020204030204"/>
            </a:endParaRPr>
          </a:p>
        </p:txBody>
      </p:sp>
      <p:graphicFrame>
        <p:nvGraphicFramePr>
          <p:cNvPr id="5" name="Table 27">
            <a:extLst>
              <a:ext uri="{FF2B5EF4-FFF2-40B4-BE49-F238E27FC236}">
                <a16:creationId xmlns:a16="http://schemas.microsoft.com/office/drawing/2014/main" id="{FFC6EDB4-5708-A4D6-B5BB-3F03B51110A6}"/>
              </a:ext>
            </a:extLst>
          </p:cNvPr>
          <p:cNvGraphicFramePr>
            <a:graphicFrameLocks noGrp="1"/>
          </p:cNvGraphicFramePr>
          <p:nvPr>
            <p:extLst>
              <p:ext uri="{D42A27DB-BD31-4B8C-83A1-F6EECF244321}">
                <p14:modId xmlns:p14="http://schemas.microsoft.com/office/powerpoint/2010/main" val="3250787095"/>
              </p:ext>
            </p:extLst>
          </p:nvPr>
        </p:nvGraphicFramePr>
        <p:xfrm>
          <a:off x="3306645" y="789359"/>
          <a:ext cx="8295653" cy="5279281"/>
        </p:xfrm>
        <a:graphic>
          <a:graphicData uri="http://schemas.openxmlformats.org/drawingml/2006/table">
            <a:tbl>
              <a:tblPr firstRow="1" bandRow="1">
                <a:tableStyleId>{5C22544A-7EE6-4342-B048-85BDC9FD1C3A}</a:tableStyleId>
              </a:tblPr>
              <a:tblGrid>
                <a:gridCol w="4347255">
                  <a:extLst>
                    <a:ext uri="{9D8B030D-6E8A-4147-A177-3AD203B41FA5}">
                      <a16:colId xmlns:a16="http://schemas.microsoft.com/office/drawing/2014/main" val="4238054465"/>
                    </a:ext>
                  </a:extLst>
                </a:gridCol>
                <a:gridCol w="3948398">
                  <a:extLst>
                    <a:ext uri="{9D8B030D-6E8A-4147-A177-3AD203B41FA5}">
                      <a16:colId xmlns:a16="http://schemas.microsoft.com/office/drawing/2014/main" val="1521058076"/>
                    </a:ext>
                  </a:extLst>
                </a:gridCol>
              </a:tblGrid>
              <a:tr h="550511">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247085685"/>
                  </a:ext>
                </a:extLst>
              </a:tr>
              <a:tr h="8042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t>1.  </a:t>
                      </a:r>
                      <a:r>
                        <a:rPr lang="en-US" sz="1200" b="1" dirty="0"/>
                        <a:t>RECENT JOB/INTERNSHP OPENINGS </a:t>
                      </a: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New week, new opportunities to learn and grow as an HTM professional. </a:t>
                      </a:r>
                      <a:r>
                        <a:rPr kumimoji="0" lang="en-US" sz="1200" b="0" i="0" u="none" strike="noStrike" kern="1200" cap="none" spc="0" normalizeH="0" baseline="0" noProof="0" dirty="0">
                          <a:ln>
                            <a:noFill/>
                          </a:ln>
                          <a:solidFill>
                            <a:schemeClr val="tx1"/>
                          </a:solidFill>
                          <a:effectLst/>
                          <a:uLnTx/>
                          <a:uFillTx/>
                          <a:latin typeface="+mn-lt"/>
                          <a:ea typeface="+mn-ea"/>
                          <a:cs typeface="+mn-cs"/>
                          <a:hlinkClick r:id="rId6"/>
                        </a:rPr>
                        <a:t>Check out the listings for jobs and internships! </a:t>
                      </a:r>
                      <a:endParaRPr kumimoji="0" lang="en-US" sz="1200" b="0" i="0" u="none" strike="noStrike" kern="1200" cap="none" spc="0" normalizeH="0" baseline="0" noProof="0" dirty="0">
                        <a:ln>
                          <a:noFill/>
                        </a:ln>
                        <a:solidFill>
                          <a:schemeClr val="tx1"/>
                        </a:solidFill>
                        <a:effectLst/>
                        <a:uLnTx/>
                        <a:uFillTx/>
                        <a:latin typeface="+mn-lt"/>
                        <a:ea typeface="+mn-ea"/>
                        <a:cs typeface="+mn-cs"/>
                      </a:endParaRPr>
                    </a:p>
                  </a:txBody>
                  <a:tcPr/>
                </a:tc>
                <a:extLst>
                  <a:ext uri="{0D108BD9-81ED-4DB2-BD59-A6C34878D82A}">
                    <a16:rowId xmlns:a16="http://schemas.microsoft.com/office/drawing/2014/main" val="316912366"/>
                  </a:ext>
                </a:extLst>
              </a:tr>
              <a:tr h="7240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mn-lt"/>
                          <a:ea typeface="Calibri"/>
                          <a:cs typeface="Calibri"/>
                        </a:rPr>
                        <a:t>2. INTERNATIONAL HOSPITALITY STUDENT DAY </a:t>
                      </a:r>
                    </a:p>
                  </a:txBody>
                  <a:tcPr anchor="ctr"/>
                </a:tc>
                <a:tc>
                  <a:txBody>
                    <a:bodyPr/>
                    <a:lstStyle/>
                    <a:p>
                      <a:r>
                        <a:rPr lang="en-US" sz="1200" b="0" i="0" u="none" strike="noStrike" kern="1200" baseline="0" dirty="0">
                          <a:solidFill>
                            <a:schemeClr val="dk1"/>
                          </a:solidFill>
                          <a:latin typeface="+mn-lt"/>
                          <a:ea typeface="+mn-ea"/>
                          <a:cs typeface="+mn-cs"/>
                        </a:rPr>
                        <a:t>Hospitality Today Live is thrilled to unveil the first-ever International Hospitality Students Day(IHSD24), hosted by Grand Valley State University in Grand Rapids, Michigan!</a:t>
                      </a:r>
                      <a:r>
                        <a:rPr lang="en-US" sz="1800" b="0" i="0" u="none" strike="noStrike" kern="1200" baseline="0" dirty="0">
                          <a:solidFill>
                            <a:schemeClr val="dk1"/>
                          </a:solidFill>
                          <a:latin typeface="+mn-lt"/>
                          <a:ea typeface="+mn-ea"/>
                          <a:cs typeface="+mn-cs"/>
                        </a:rPr>
                        <a:t>	</a:t>
                      </a:r>
                    </a:p>
                  </a:txBody>
                  <a:tcPr/>
                </a:tc>
                <a:extLst>
                  <a:ext uri="{0D108BD9-81ED-4DB2-BD59-A6C34878D82A}">
                    <a16:rowId xmlns:a16="http://schemas.microsoft.com/office/drawing/2014/main" val="3653673106"/>
                  </a:ext>
                </a:extLst>
              </a:tr>
              <a:tr h="7240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3. </a:t>
                      </a:r>
                      <a:r>
                        <a:rPr kumimoji="0" lang="en-US" sz="1200" b="1" i="0" u="none" strike="noStrike" kern="1200" cap="none" spc="0" normalizeH="0" baseline="0" noProof="0" dirty="0">
                          <a:ln>
                            <a:noFill/>
                          </a:ln>
                          <a:solidFill>
                            <a:schemeClr val="tx1"/>
                          </a:solidFill>
                          <a:effectLst/>
                          <a:uLnTx/>
                          <a:uFillTx/>
                          <a:latin typeface="+mn-lt"/>
                          <a:ea typeface="+mn-ea"/>
                          <a:cs typeface="+mn-cs"/>
                        </a:rPr>
                        <a:t>UnCon HR 2024</a:t>
                      </a:r>
                      <a:endParaRPr kumimoji="0" lang="en-US" sz="1200" b="1" i="0" u="none" strike="noStrike" kern="1200" cap="none" spc="0" normalizeH="0" baseline="0" noProof="0" dirty="0">
                        <a:ln>
                          <a:noFill/>
                        </a:ln>
                        <a:solidFill>
                          <a:schemeClr val="tx1"/>
                        </a:solidFill>
                        <a:effectLst/>
                        <a:uLnTx/>
                        <a:uFillTx/>
                        <a:latin typeface="+mn-lt"/>
                        <a:ea typeface="Calibri"/>
                        <a:cs typeface="Calibri"/>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chemeClr val="tx1"/>
                          </a:solidFill>
                          <a:effectLst/>
                          <a:latin typeface="+mn-lt"/>
                        </a:rPr>
                        <a:t>UnCon is a non-traditional HR conference set up for people specifically in the hospitality industry. GVSU HTM students can attend for free! Use code UNCON24 at check out. </a:t>
                      </a:r>
                    </a:p>
                  </a:txBody>
                  <a:tcPr/>
                </a:tc>
                <a:extLst>
                  <a:ext uri="{0D108BD9-81ED-4DB2-BD59-A6C34878D82A}">
                    <a16:rowId xmlns:a16="http://schemas.microsoft.com/office/drawing/2014/main" val="2693886519"/>
                  </a:ext>
                </a:extLst>
              </a:tr>
              <a:tr h="56666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4. STUDY ABROAD FAIR </a:t>
                      </a:r>
                      <a:endParaRPr kumimoji="0" lang="en-US" sz="1200" b="1" i="0" u="none" strike="noStrike" kern="1200" cap="none" spc="0" normalizeH="0" baseline="0" noProof="0" dirty="0">
                        <a:ln>
                          <a:noFill/>
                        </a:ln>
                        <a:solidFill>
                          <a:prstClr val="black"/>
                        </a:solidFill>
                        <a:effectLst/>
                        <a:uLnTx/>
                        <a:uFillTx/>
                        <a:latin typeface="+mn-lt"/>
                        <a:ea typeface="Calibri"/>
                        <a:cs typeface="Calibri"/>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Start your adventure at the Study Abroad Fair - the Padnos International Center’s biggest event of the year! Browse study abroad programs around the world! Sept. 18, Kirkhof.</a:t>
                      </a:r>
                      <a:endParaRPr lang="en-US" sz="1200" b="0" i="0" dirty="0">
                        <a:solidFill>
                          <a:schemeClr val="tx1"/>
                        </a:solidFill>
                        <a:effectLst/>
                        <a:latin typeface="+mn-lt"/>
                      </a:endParaRPr>
                    </a:p>
                  </a:txBody>
                  <a:tcPr/>
                </a:tc>
                <a:extLst>
                  <a:ext uri="{0D108BD9-81ED-4DB2-BD59-A6C34878D82A}">
                    <a16:rowId xmlns:a16="http://schemas.microsoft.com/office/drawing/2014/main" val="272847697"/>
                  </a:ext>
                </a:extLst>
              </a:tr>
              <a:tr h="933097">
                <a:tc>
                  <a:txBody>
                    <a:bodyPr/>
                    <a:lstStyle/>
                    <a:p>
                      <a:pPr algn="ctr"/>
                      <a:r>
                        <a:rPr lang="en-US" sz="1200" b="1" dirty="0"/>
                        <a:t>5. </a:t>
                      </a:r>
                      <a:r>
                        <a:rPr kumimoji="0" lang="en-US" sz="1200" b="1" i="0" u="none" strike="noStrike" kern="1200" cap="none" spc="0" normalizeH="0" baseline="0" noProof="0" dirty="0">
                          <a:ln>
                            <a:noFill/>
                          </a:ln>
                          <a:solidFill>
                            <a:schemeClr val="tx1"/>
                          </a:solidFill>
                          <a:effectLst/>
                          <a:uLnTx/>
                          <a:uFillTx/>
                          <a:latin typeface="+mn-lt"/>
                          <a:ea typeface="+mn-ea"/>
                          <a:cs typeface="+mn-cs"/>
                        </a:rPr>
                        <a:t>RECOMMENDATIONS: RESOURCES  </a:t>
                      </a:r>
                      <a:endParaRPr lang="en-US" sz="1200" b="1"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This semester the weekly announcements will feature a helpful campus resources for students to utilize as well as local restaurants to visit! If you have a resource or restaurant that you would like to share with the GVSU HTM community, feel free to email </a:t>
                      </a:r>
                      <a:r>
                        <a:rPr kumimoji="0" lang="en-US" sz="1200" b="0" i="0" u="none" strike="noStrike" kern="1200" cap="none" spc="0" normalizeH="0" baseline="0" noProof="0" dirty="0">
                          <a:ln>
                            <a:noFill/>
                          </a:ln>
                          <a:solidFill>
                            <a:prstClr val="black"/>
                          </a:solidFill>
                          <a:effectLst/>
                          <a:uLnTx/>
                          <a:uFillTx/>
                          <a:latin typeface="+mn-lt"/>
                          <a:ea typeface="+mn-ea"/>
                          <a:cs typeface="+mn-cs"/>
                          <a:hlinkClick r:id="rId7"/>
                        </a:rPr>
                        <a:t>rydzewki@gvsu.edu</a:t>
                      </a:r>
                      <a:r>
                        <a:rPr kumimoji="0" lang="en-US" sz="1200" b="0" i="0" u="none" strike="noStrike" kern="1200" cap="none" spc="0" normalizeH="0" baseline="0" noProof="0" dirty="0">
                          <a:ln>
                            <a:noFill/>
                          </a:ln>
                          <a:solidFill>
                            <a:prstClr val="black"/>
                          </a:solidFill>
                          <a:effectLst/>
                          <a:uLnTx/>
                          <a:uFillTx/>
                          <a:latin typeface="+mn-lt"/>
                          <a:ea typeface="+mn-ea"/>
                          <a:cs typeface="+mn-cs"/>
                        </a:rPr>
                        <a:t>  to share on the weekly announcements.</a:t>
                      </a:r>
                    </a:p>
                  </a:txBody>
                  <a:tcPr/>
                </a:tc>
                <a:extLst>
                  <a:ext uri="{0D108BD9-81ED-4DB2-BD59-A6C34878D82A}">
                    <a16:rowId xmlns:a16="http://schemas.microsoft.com/office/drawing/2014/main" val="2752168905"/>
                  </a:ext>
                </a:extLst>
              </a:tr>
              <a:tr h="46061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t>6.</a:t>
                      </a:r>
                      <a:r>
                        <a:rPr kumimoji="0" lang="en-US" sz="1200" b="1" i="0" u="none" strike="noStrike" kern="1200" cap="none" spc="0" normalizeH="0" baseline="0" noProof="0" dirty="0">
                          <a:ln>
                            <a:noFill/>
                          </a:ln>
                          <a:solidFill>
                            <a:prstClr val="black"/>
                          </a:solidFill>
                          <a:effectLst/>
                          <a:uLnTx/>
                          <a:uFillTx/>
                          <a:latin typeface="+mn-lt"/>
                          <a:ea typeface="+mn-ea"/>
                          <a:cs typeface="+mn-cs"/>
                        </a:rPr>
                        <a:t> </a:t>
                      </a:r>
                      <a:r>
                        <a:rPr kumimoji="0" lang="en-US" sz="1200" b="1" i="0" u="none" strike="noStrike" kern="1200" cap="none" spc="0" normalizeH="0" baseline="0" noProof="0" dirty="0">
                          <a:ln>
                            <a:noFill/>
                          </a:ln>
                          <a:solidFill>
                            <a:schemeClr val="tx1"/>
                          </a:solidFill>
                          <a:effectLst/>
                          <a:uLnTx/>
                          <a:uFillTx/>
                          <a:latin typeface="+mn-lt"/>
                          <a:ea typeface="+mn-ea"/>
                          <a:cs typeface="+mn-cs"/>
                        </a:rPr>
                        <a:t>STUDENT ACTIVITY: LAKER FAMILY WEEKEND </a:t>
                      </a: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algn="ctr"/>
                      <a:endParaRPr lang="en-US" sz="1000" b="1"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22222"/>
                          </a:solidFill>
                          <a:effectLst/>
                          <a:uLnTx/>
                          <a:uFillTx/>
                          <a:latin typeface="Calibri" panose="020F0502020204030204" pitchFamily="34" charset="0"/>
                          <a:ea typeface="+mn-ea"/>
                          <a:cs typeface="Calibri" panose="020F0502020204030204" pitchFamily="34" charset="0"/>
                        </a:rPr>
                        <a:t>A full weekend of events for Laker Family and friend! The kickoff event on Friday evening starts with a picnic, dessert food trucks, lawn games, and GVSU giveaways. </a:t>
                      </a:r>
                    </a:p>
                  </a:txBody>
                  <a:tcPr/>
                </a:tc>
                <a:extLst>
                  <a:ext uri="{0D108BD9-81ED-4DB2-BD59-A6C34878D82A}">
                    <a16:rowId xmlns:a16="http://schemas.microsoft.com/office/drawing/2014/main" val="916439104"/>
                  </a:ext>
                </a:extLst>
              </a:tr>
            </a:tbl>
          </a:graphicData>
        </a:graphic>
      </p:graphicFrame>
    </p:spTree>
    <p:extLst>
      <p:ext uri="{BB962C8B-B14F-4D97-AF65-F5344CB8AC3E}">
        <p14:creationId xmlns:p14="http://schemas.microsoft.com/office/powerpoint/2010/main" val="506822299"/>
      </p:ext>
    </p:extLst>
  </p:cSld>
  <p:clrMapOvr>
    <a:masterClrMapping/>
  </p:clrMapOvr>
  <p:transition spd="slow" advTm="30000">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67A571F-AA01-466C-8C82-974CED1AC862}"/>
              </a:ext>
              <a:ext uri="{C183D7F6-B498-43B3-948B-1728B52AA6E4}">
                <adec:decorative xmlns:adec="http://schemas.microsoft.com/office/drawing/2017/decorative" val="1"/>
              </a:ext>
            </a:extLst>
          </p:cNvPr>
          <p:cNvSpPr/>
          <p:nvPr/>
        </p:nvSpPr>
        <p:spPr>
          <a:xfrm>
            <a:off x="0" y="0"/>
            <a:ext cx="2914660" cy="6858000"/>
          </a:xfrm>
          <a:prstGeom prst="rect">
            <a:avLst/>
          </a:prstGeom>
          <a:solidFill>
            <a:srgbClr val="0065A4"/>
          </a:solidFill>
          <a:ln>
            <a:solidFill>
              <a:srgbClr val="0065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 name="Picture 10" descr="&quot;HTM WEEKLY&#10;Let's Connect Lakers!&quot;">
            <a:extLst>
              <a:ext uri="{FF2B5EF4-FFF2-40B4-BE49-F238E27FC236}">
                <a16:creationId xmlns:a16="http://schemas.microsoft.com/office/drawing/2014/main" id="{6881F8C5-F326-4DD8-BE33-B50C010BE3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21" y="179504"/>
            <a:ext cx="2889740" cy="2018231"/>
          </a:xfrm>
          <a:prstGeom prst="rect">
            <a:avLst/>
          </a:prstGeom>
        </p:spPr>
      </p:pic>
      <p:sp>
        <p:nvSpPr>
          <p:cNvPr id="14" name="Oval 13" descr="1">
            <a:extLst>
              <a:ext uri="{FF2B5EF4-FFF2-40B4-BE49-F238E27FC236}">
                <a16:creationId xmlns:a16="http://schemas.microsoft.com/office/drawing/2014/main" id="{20D169B2-2992-4316-A570-5300AB036660}"/>
              </a:ext>
            </a:extLst>
          </p:cNvPr>
          <p:cNvSpPr/>
          <p:nvPr/>
        </p:nvSpPr>
        <p:spPr>
          <a:xfrm>
            <a:off x="570216" y="2961094"/>
            <a:ext cx="1824106" cy="1830103"/>
          </a:xfrm>
          <a:prstGeom prst="ellipse">
            <a:avLst/>
          </a:prstGeom>
          <a:solidFill>
            <a:srgbClr val="0065A4"/>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w="0"/>
                <a:solidFill>
                  <a:prstClr val="black"/>
                </a:solidFill>
                <a:effectLst>
                  <a:outerShdw blurRad="63500" sx="102000" sy="102000" algn="ctr" rotWithShape="0">
                    <a:prstClr val="black">
                      <a:alpha val="40000"/>
                    </a:prstClr>
                  </a:outerShdw>
                </a:effectLst>
                <a:uLnTx/>
                <a:uFillTx/>
                <a:latin typeface="Calibri" panose="020F0502020204030204"/>
                <a:ea typeface="+mn-ea"/>
                <a:cs typeface="+mn-cs"/>
              </a:rPr>
              <a:t>1</a:t>
            </a:r>
          </a:p>
        </p:txBody>
      </p:sp>
      <p:sp>
        <p:nvSpPr>
          <p:cNvPr id="12" name="Title 10">
            <a:extLst>
              <a:ext uri="{FF2B5EF4-FFF2-40B4-BE49-F238E27FC236}">
                <a16:creationId xmlns:a16="http://schemas.microsoft.com/office/drawing/2014/main" id="{D71C5384-1D26-AD38-047B-18E79768E81B}"/>
              </a:ext>
            </a:extLst>
          </p:cNvPr>
          <p:cNvSpPr txBox="1">
            <a:spLocks/>
          </p:cNvSpPr>
          <p:nvPr/>
        </p:nvSpPr>
        <p:spPr>
          <a:xfrm>
            <a:off x="3573491" y="341453"/>
            <a:ext cx="7157817" cy="143433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b="1" dirty="0">
                <a:solidFill>
                  <a:srgbClr val="0065A4"/>
                </a:solidFill>
                <a:latin typeface="Calibri Light" panose="020F0302020204030204"/>
              </a:rPr>
              <a:t> </a:t>
            </a:r>
            <a:endParaRPr kumimoji="0" lang="en-US" b="1" i="0" u="none" strike="noStrike" kern="1200" cap="none" spc="0" normalizeH="0" baseline="0" noProof="0" dirty="0">
              <a:ln>
                <a:noFill/>
              </a:ln>
              <a:solidFill>
                <a:srgbClr val="0065A4"/>
              </a:solidFill>
              <a:effectLst/>
              <a:uLnTx/>
              <a:uFillTx/>
              <a:latin typeface="Calibri Light" panose="020F0302020204030204"/>
              <a:ea typeface="+mj-ea"/>
              <a:cs typeface="+mj-cs"/>
            </a:endParaRPr>
          </a:p>
        </p:txBody>
      </p:sp>
      <p:sp>
        <p:nvSpPr>
          <p:cNvPr id="8" name="TextBox 7">
            <a:extLst>
              <a:ext uri="{FF2B5EF4-FFF2-40B4-BE49-F238E27FC236}">
                <a16:creationId xmlns:a16="http://schemas.microsoft.com/office/drawing/2014/main" id="{83B1D4BC-D840-DC59-98AB-F0CE1B94BE66}"/>
              </a:ext>
            </a:extLst>
          </p:cNvPr>
          <p:cNvSpPr txBox="1"/>
          <p:nvPr/>
        </p:nvSpPr>
        <p:spPr>
          <a:xfrm>
            <a:off x="4095577" y="341453"/>
            <a:ext cx="6914681" cy="867930"/>
          </a:xfrm>
          <a:prstGeom prst="rect">
            <a:avLst/>
          </a:prstGeom>
          <a:noFill/>
        </p:spPr>
        <p:txBody>
          <a:bodyPr wrap="square" rtlCol="0">
            <a:sp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effectLst/>
                <a:uLnTx/>
                <a:uFillTx/>
                <a:latin typeface="Amasis MT Pro Black" panose="02040A04050005020304" pitchFamily="18" charset="0"/>
              </a:rPr>
              <a:t>New Internship and Employment Opportunities</a:t>
            </a:r>
          </a:p>
        </p:txBody>
      </p:sp>
      <p:sp>
        <p:nvSpPr>
          <p:cNvPr id="7" name="TextBox 6">
            <a:extLst>
              <a:ext uri="{FF2B5EF4-FFF2-40B4-BE49-F238E27FC236}">
                <a16:creationId xmlns:a16="http://schemas.microsoft.com/office/drawing/2014/main" id="{45E243F1-FF5B-21C0-E879-770AC4F8632F}"/>
              </a:ext>
            </a:extLst>
          </p:cNvPr>
          <p:cNvSpPr txBox="1"/>
          <p:nvPr/>
        </p:nvSpPr>
        <p:spPr>
          <a:xfrm>
            <a:off x="3573491" y="1270674"/>
            <a:ext cx="8322810" cy="5355312"/>
          </a:xfrm>
          <a:prstGeom prst="rect">
            <a:avLst/>
          </a:prstGeom>
          <a:noFill/>
        </p:spPr>
        <p:txBody>
          <a:bodyPr wrap="square" rtlCol="0">
            <a:spAutoFit/>
          </a:bodyPr>
          <a:lstStyle/>
          <a:p>
            <a:pPr algn="l">
              <a:buFont typeface="Arial" panose="020B0604020202020204" pitchFamily="34" charset="0"/>
              <a:buChar char="•"/>
            </a:pPr>
            <a:r>
              <a:rPr lang="en-US" b="1" i="0" u="none" strike="noStrike" cap="all" dirty="0">
                <a:solidFill>
                  <a:srgbClr val="0000FF"/>
                </a:solidFill>
                <a:effectLst/>
                <a:highlight>
                  <a:srgbClr val="FFFFFF"/>
                </a:highlight>
                <a:latin typeface="Lato" panose="020F0502020204030203" pitchFamily="34" charset="0"/>
                <a:hlinkClick r:id="rId4" tooltip="Venue Assistant  - Ivy House "/>
              </a:rPr>
              <a:t> </a:t>
            </a:r>
            <a:r>
              <a:rPr lang="en-US" b="1" i="0" u="none" strike="noStrike" cap="all" dirty="0">
                <a:solidFill>
                  <a:srgbClr val="0000FF"/>
                </a:solidFill>
                <a:effectLst/>
                <a:highlight>
                  <a:srgbClr val="FFFFFF"/>
                </a:highlight>
                <a:latin typeface="Lato" panose="020F0502020204030203" pitchFamily="34" charset="0"/>
              </a:rPr>
              <a:t> </a:t>
            </a:r>
            <a:r>
              <a:rPr lang="en-US" b="1" i="0" u="none" strike="noStrike" cap="all" dirty="0">
                <a:solidFill>
                  <a:srgbClr val="0000FF"/>
                </a:solidFill>
                <a:effectLst/>
                <a:highlight>
                  <a:srgbClr val="FFFFFF"/>
                </a:highlight>
                <a:latin typeface="Lato" panose="020F0502020204030203" pitchFamily="34" charset="0"/>
                <a:hlinkClick r:id="rId5" tooltip="Student Assistant - Communications and Marketing - State of Michigan "/>
              </a:rPr>
              <a:t>Student Assistant - Communications and Marketing</a:t>
            </a:r>
            <a:endParaRPr lang="en-US" b="1" i="0" cap="all" dirty="0">
              <a:solidFill>
                <a:srgbClr val="737373"/>
              </a:solidFill>
              <a:effectLst/>
              <a:highlight>
                <a:srgbClr val="FFFFFF"/>
              </a:highlight>
              <a:latin typeface="Lato" panose="020F0502020204030203" pitchFamily="34" charset="0"/>
            </a:endParaRPr>
          </a:p>
          <a:p>
            <a:pPr algn="l">
              <a:buFont typeface="Arial" panose="020B0604020202020204" pitchFamily="34" charset="0"/>
              <a:buChar char="•"/>
            </a:pPr>
            <a:r>
              <a:rPr lang="en-US" b="0" i="0" dirty="0">
                <a:solidFill>
                  <a:srgbClr val="767676"/>
                </a:solidFill>
                <a:effectLst/>
                <a:highlight>
                  <a:srgbClr val="FFFFFF"/>
                </a:highlight>
                <a:latin typeface="Lato" panose="020F0502020204030203" pitchFamily="34" charset="0"/>
              </a:rPr>
              <a:t> State of Michigan - Lansing , Michigan</a:t>
            </a:r>
          </a:p>
          <a:p>
            <a:pPr algn="l">
              <a:buFont typeface="Arial" panose="020B0604020202020204" pitchFamily="34" charset="0"/>
              <a:buChar char="•"/>
            </a:pPr>
            <a:r>
              <a:rPr lang="en-US" b="0" i="0" dirty="0">
                <a:solidFill>
                  <a:srgbClr val="232323"/>
                </a:solidFill>
                <a:effectLst/>
                <a:highlight>
                  <a:srgbClr val="FFFFFF"/>
                </a:highlight>
                <a:latin typeface="Lato" panose="020F0502020204030203" pitchFamily="34" charset="0"/>
              </a:rPr>
              <a:t> Application Deadline: 09/25/2024</a:t>
            </a:r>
            <a:br>
              <a:rPr lang="en-US" b="0" i="0" dirty="0">
                <a:solidFill>
                  <a:srgbClr val="232323"/>
                </a:solidFill>
                <a:effectLst/>
                <a:highlight>
                  <a:srgbClr val="FFFFFF"/>
                </a:highlight>
                <a:latin typeface="Lato" panose="020F0502020204030203" pitchFamily="34" charset="0"/>
              </a:rPr>
            </a:br>
            <a:r>
              <a:rPr lang="en-US" b="0" i="0" dirty="0">
                <a:solidFill>
                  <a:srgbClr val="232323"/>
                </a:solidFill>
                <a:effectLst/>
                <a:highlight>
                  <a:srgbClr val="FFFFFF"/>
                </a:highlight>
                <a:latin typeface="Lato" panose="020F0502020204030203" pitchFamily="34" charset="0"/>
              </a:rPr>
              <a:t>Posted: 9/12/24</a:t>
            </a:r>
          </a:p>
          <a:p>
            <a:pPr algn="l">
              <a:buFont typeface="Arial" panose="020B0604020202020204" pitchFamily="34" charset="0"/>
              <a:buChar char="•"/>
            </a:pPr>
            <a:endParaRPr lang="en-US" b="0" i="0" dirty="0">
              <a:solidFill>
                <a:srgbClr val="232323"/>
              </a:solidFill>
              <a:effectLst/>
              <a:highlight>
                <a:srgbClr val="FFFFFF"/>
              </a:highlight>
              <a:latin typeface="Lato" panose="020F0502020204030203" pitchFamily="34" charset="0"/>
            </a:endParaRPr>
          </a:p>
          <a:p>
            <a:pPr algn="l">
              <a:buFont typeface="Arial" panose="020B0604020202020204" pitchFamily="34" charset="0"/>
              <a:buChar char="•"/>
            </a:pPr>
            <a:r>
              <a:rPr lang="en-US" b="1" i="0" u="none" strike="noStrike" cap="all" dirty="0">
                <a:solidFill>
                  <a:srgbClr val="0000FF"/>
                </a:solidFill>
                <a:effectLst/>
                <a:highlight>
                  <a:srgbClr val="FFFFFF"/>
                </a:highlight>
                <a:latin typeface="Lato" panose="020F0502020204030203" pitchFamily="34" charset="0"/>
                <a:hlinkClick r:id="rId6" tooltip="Supervisor - The Morning Dish - Greenleaf Hospitality"/>
              </a:rPr>
              <a:t> Supervisor - The Morning Dish</a:t>
            </a:r>
            <a:endParaRPr lang="en-US" b="1" i="0" cap="all" dirty="0">
              <a:solidFill>
                <a:srgbClr val="737373"/>
              </a:solidFill>
              <a:effectLst/>
              <a:highlight>
                <a:srgbClr val="FFFFFF"/>
              </a:highlight>
              <a:latin typeface="Lato" panose="020F0502020204030203" pitchFamily="34" charset="0"/>
            </a:endParaRPr>
          </a:p>
          <a:p>
            <a:pPr algn="l">
              <a:buFont typeface="Arial" panose="020B0604020202020204" pitchFamily="34" charset="0"/>
              <a:buChar char="•"/>
            </a:pPr>
            <a:r>
              <a:rPr lang="en-US" b="0" i="0" dirty="0">
                <a:solidFill>
                  <a:srgbClr val="767676"/>
                </a:solidFill>
                <a:effectLst/>
                <a:highlight>
                  <a:srgbClr val="FFFFFF"/>
                </a:highlight>
                <a:latin typeface="Lato" panose="020F0502020204030203" pitchFamily="34" charset="0"/>
              </a:rPr>
              <a:t> Greenleaf Hospitality - Kalamazoo, Michigan</a:t>
            </a:r>
          </a:p>
          <a:p>
            <a:pPr algn="l">
              <a:buFont typeface="Arial" panose="020B0604020202020204" pitchFamily="34" charset="0"/>
              <a:buChar char="•"/>
            </a:pPr>
            <a:r>
              <a:rPr lang="en-US" b="0" i="0" dirty="0">
                <a:solidFill>
                  <a:srgbClr val="232323"/>
                </a:solidFill>
                <a:effectLst/>
                <a:highlight>
                  <a:srgbClr val="FFFFFF"/>
                </a:highlight>
                <a:latin typeface="Lato" panose="020F0502020204030203" pitchFamily="34" charset="0"/>
              </a:rPr>
              <a:t> Application Deadline: 11/6/2024</a:t>
            </a:r>
            <a:br>
              <a:rPr lang="en-US" b="0" i="0" dirty="0">
                <a:solidFill>
                  <a:srgbClr val="232323"/>
                </a:solidFill>
                <a:effectLst/>
                <a:highlight>
                  <a:srgbClr val="FFFFFF"/>
                </a:highlight>
                <a:latin typeface="Lato" panose="020F0502020204030203" pitchFamily="34" charset="0"/>
              </a:rPr>
            </a:br>
            <a:r>
              <a:rPr lang="en-US" b="0" i="0" dirty="0">
                <a:solidFill>
                  <a:srgbClr val="232323"/>
                </a:solidFill>
                <a:effectLst/>
                <a:highlight>
                  <a:srgbClr val="FFFFFF"/>
                </a:highlight>
                <a:latin typeface="Lato" panose="020F0502020204030203" pitchFamily="34" charset="0"/>
              </a:rPr>
              <a:t>Posted: 9/6/24</a:t>
            </a:r>
          </a:p>
          <a:p>
            <a:pPr algn="l">
              <a:buFont typeface="Arial" panose="020B0604020202020204" pitchFamily="34" charset="0"/>
              <a:buChar char="•"/>
            </a:pPr>
            <a:endParaRPr lang="en-US" b="0" i="0" dirty="0">
              <a:solidFill>
                <a:srgbClr val="232323"/>
              </a:solidFill>
              <a:effectLst/>
              <a:highlight>
                <a:srgbClr val="FFFFFF"/>
              </a:highlight>
              <a:latin typeface="Lato" panose="020F0502020204030203" pitchFamily="34" charset="0"/>
            </a:endParaRPr>
          </a:p>
          <a:p>
            <a:pPr algn="l">
              <a:buFont typeface="Arial" panose="020B0604020202020204" pitchFamily="34" charset="0"/>
              <a:buChar char="•"/>
            </a:pPr>
            <a:r>
              <a:rPr lang="en-US" b="1" i="0" u="none" strike="noStrike" cap="all" dirty="0">
                <a:solidFill>
                  <a:srgbClr val="0000FF"/>
                </a:solidFill>
                <a:effectLst/>
                <a:highlight>
                  <a:srgbClr val="FFFFFF"/>
                </a:highlight>
                <a:latin typeface="Lato" panose="020F0502020204030203" pitchFamily="34" charset="0"/>
                <a:hlinkClick r:id="rId7" tooltip="Community Programs &amp; Events Intern - Artists Creating Together"/>
              </a:rPr>
              <a:t> Community Programs &amp; Events Intern</a:t>
            </a:r>
            <a:endParaRPr lang="en-US" b="1" i="0" cap="all" dirty="0">
              <a:solidFill>
                <a:srgbClr val="737373"/>
              </a:solidFill>
              <a:effectLst/>
              <a:highlight>
                <a:srgbClr val="FFFFFF"/>
              </a:highlight>
              <a:latin typeface="Lato" panose="020F0502020204030203" pitchFamily="34" charset="0"/>
            </a:endParaRPr>
          </a:p>
          <a:p>
            <a:pPr algn="l">
              <a:buFont typeface="Arial" panose="020B0604020202020204" pitchFamily="34" charset="0"/>
              <a:buChar char="•"/>
            </a:pPr>
            <a:r>
              <a:rPr lang="en-US" b="0" i="0" dirty="0">
                <a:solidFill>
                  <a:srgbClr val="767676"/>
                </a:solidFill>
                <a:effectLst/>
                <a:highlight>
                  <a:srgbClr val="FFFFFF"/>
                </a:highlight>
                <a:latin typeface="Lato" panose="020F0502020204030203" pitchFamily="34" charset="0"/>
              </a:rPr>
              <a:t> Artists Creating Together - Grand Rapids, Michigan</a:t>
            </a:r>
          </a:p>
          <a:p>
            <a:pPr algn="l">
              <a:buFont typeface="Arial" panose="020B0604020202020204" pitchFamily="34" charset="0"/>
              <a:buChar char="•"/>
            </a:pPr>
            <a:r>
              <a:rPr lang="en-US" b="0" i="0" dirty="0">
                <a:solidFill>
                  <a:srgbClr val="232323"/>
                </a:solidFill>
                <a:effectLst/>
                <a:highlight>
                  <a:srgbClr val="FFFFFF"/>
                </a:highlight>
                <a:latin typeface="Lato" panose="020F0502020204030203" pitchFamily="34" charset="0"/>
              </a:rPr>
              <a:t> Application Deadline: Until filled</a:t>
            </a:r>
            <a:br>
              <a:rPr lang="en-US" b="0" i="0" dirty="0">
                <a:solidFill>
                  <a:srgbClr val="232323"/>
                </a:solidFill>
                <a:effectLst/>
                <a:highlight>
                  <a:srgbClr val="FFFFFF"/>
                </a:highlight>
                <a:latin typeface="Lato" panose="020F0502020204030203" pitchFamily="34" charset="0"/>
              </a:rPr>
            </a:br>
            <a:r>
              <a:rPr lang="en-US" b="0" i="0" dirty="0">
                <a:solidFill>
                  <a:srgbClr val="232323"/>
                </a:solidFill>
                <a:effectLst/>
                <a:highlight>
                  <a:srgbClr val="FFFFFF"/>
                </a:highlight>
                <a:latin typeface="Lato" panose="020F0502020204030203" pitchFamily="34" charset="0"/>
              </a:rPr>
              <a:t>Posted: 9/6/24</a:t>
            </a:r>
          </a:p>
          <a:p>
            <a:pPr algn="l">
              <a:buFont typeface="Arial" panose="020B0604020202020204" pitchFamily="34" charset="0"/>
              <a:buChar char="•"/>
            </a:pPr>
            <a:endParaRPr lang="en-US" b="0" i="0" dirty="0">
              <a:solidFill>
                <a:srgbClr val="232323"/>
              </a:solidFill>
              <a:effectLst/>
              <a:highlight>
                <a:srgbClr val="FFFFFF"/>
              </a:highlight>
              <a:latin typeface="Lato" panose="020F0502020204030203" pitchFamily="34" charset="0"/>
            </a:endParaRPr>
          </a:p>
          <a:p>
            <a:pPr algn="l">
              <a:buFont typeface="Arial" panose="020B0604020202020204" pitchFamily="34" charset="0"/>
              <a:buChar char="•"/>
            </a:pPr>
            <a:r>
              <a:rPr lang="en-US" b="1" i="0" u="none" strike="noStrike" cap="all" dirty="0">
                <a:solidFill>
                  <a:srgbClr val="0000FF"/>
                </a:solidFill>
                <a:effectLst/>
                <a:highlight>
                  <a:srgbClr val="FFFFFF"/>
                </a:highlight>
                <a:latin typeface="Lato" panose="020F0502020204030203" pitchFamily="34" charset="0"/>
                <a:hlinkClick r:id="rId8" tooltip="Development &amp; Event Planning Intern - Artists Creating Together"/>
              </a:rPr>
              <a:t> Development &amp; Event Planning Intern</a:t>
            </a:r>
            <a:endParaRPr lang="en-US" b="1" i="0" cap="all" dirty="0">
              <a:solidFill>
                <a:srgbClr val="737373"/>
              </a:solidFill>
              <a:effectLst/>
              <a:highlight>
                <a:srgbClr val="FFFFFF"/>
              </a:highlight>
              <a:latin typeface="Lato" panose="020F0502020204030203" pitchFamily="34" charset="0"/>
            </a:endParaRPr>
          </a:p>
          <a:p>
            <a:pPr algn="l">
              <a:buFont typeface="Arial" panose="020B0604020202020204" pitchFamily="34" charset="0"/>
              <a:buChar char="•"/>
            </a:pPr>
            <a:r>
              <a:rPr lang="en-US" b="0" i="0" dirty="0">
                <a:solidFill>
                  <a:srgbClr val="767676"/>
                </a:solidFill>
                <a:effectLst/>
                <a:highlight>
                  <a:srgbClr val="FFFFFF"/>
                </a:highlight>
                <a:latin typeface="Lato" panose="020F0502020204030203" pitchFamily="34" charset="0"/>
              </a:rPr>
              <a:t> Artists Creating Together - Grand Rapids, Michigan</a:t>
            </a:r>
          </a:p>
          <a:p>
            <a:pPr algn="l">
              <a:buFont typeface="Arial" panose="020B0604020202020204" pitchFamily="34" charset="0"/>
              <a:buChar char="•"/>
            </a:pPr>
            <a:r>
              <a:rPr lang="en-US" b="0" i="0" dirty="0">
                <a:solidFill>
                  <a:srgbClr val="232323"/>
                </a:solidFill>
                <a:effectLst/>
                <a:highlight>
                  <a:srgbClr val="FFFFFF"/>
                </a:highlight>
                <a:latin typeface="Lato" panose="020F0502020204030203" pitchFamily="34" charset="0"/>
              </a:rPr>
              <a:t> Application Deadline: Until filled</a:t>
            </a:r>
            <a:br>
              <a:rPr lang="en-US" b="0" i="0" dirty="0">
                <a:solidFill>
                  <a:srgbClr val="232323"/>
                </a:solidFill>
                <a:effectLst/>
                <a:highlight>
                  <a:srgbClr val="FFFFFF"/>
                </a:highlight>
                <a:latin typeface="Lato" panose="020F0502020204030203" pitchFamily="34" charset="0"/>
              </a:rPr>
            </a:br>
            <a:r>
              <a:rPr lang="en-US" b="0" i="0" dirty="0">
                <a:solidFill>
                  <a:srgbClr val="232323"/>
                </a:solidFill>
                <a:effectLst/>
                <a:highlight>
                  <a:srgbClr val="FFFFFF"/>
                </a:highlight>
                <a:latin typeface="Lato" panose="020F0502020204030203" pitchFamily="34" charset="0"/>
              </a:rPr>
              <a:t>Posted: 9/6/24</a:t>
            </a:r>
          </a:p>
        </p:txBody>
      </p:sp>
    </p:spTree>
    <p:extLst>
      <p:ext uri="{BB962C8B-B14F-4D97-AF65-F5344CB8AC3E}">
        <p14:creationId xmlns:p14="http://schemas.microsoft.com/office/powerpoint/2010/main" val="2162396112"/>
      </p:ext>
    </p:extLst>
  </p:cSld>
  <p:clrMapOvr>
    <a:masterClrMapping/>
  </p:clrMapOvr>
  <p:transition spd="slow" advTm="20000">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67A571F-AA01-466C-8C82-974CED1AC862}"/>
              </a:ext>
              <a:ext uri="{C183D7F6-B498-43B3-948B-1728B52AA6E4}">
                <adec:decorative xmlns:adec="http://schemas.microsoft.com/office/drawing/2017/decorative" val="1"/>
              </a:ext>
            </a:extLst>
          </p:cNvPr>
          <p:cNvSpPr/>
          <p:nvPr/>
        </p:nvSpPr>
        <p:spPr>
          <a:xfrm>
            <a:off x="-9697" y="0"/>
            <a:ext cx="2914660" cy="6858000"/>
          </a:xfrm>
          <a:prstGeom prst="rect">
            <a:avLst/>
          </a:prstGeom>
          <a:solidFill>
            <a:srgbClr val="0065A4"/>
          </a:solidFill>
          <a:ln>
            <a:solidFill>
              <a:srgbClr val="0065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 name="Picture 10" descr="&quot;HTM WEEKLY&#10;Let's Connect Lakers!&quot;">
            <a:extLst>
              <a:ext uri="{FF2B5EF4-FFF2-40B4-BE49-F238E27FC236}">
                <a16:creationId xmlns:a16="http://schemas.microsoft.com/office/drawing/2014/main" id="{6881F8C5-F326-4DD8-BE33-B50C010BE3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21" y="179504"/>
            <a:ext cx="2889740" cy="2018231"/>
          </a:xfrm>
          <a:prstGeom prst="rect">
            <a:avLst/>
          </a:prstGeom>
        </p:spPr>
      </p:pic>
      <p:sp>
        <p:nvSpPr>
          <p:cNvPr id="14" name="Oval 13" descr="7">
            <a:extLst>
              <a:ext uri="{FF2B5EF4-FFF2-40B4-BE49-F238E27FC236}">
                <a16:creationId xmlns:a16="http://schemas.microsoft.com/office/drawing/2014/main" id="{20D169B2-2992-4316-A570-5300AB036660}"/>
              </a:ext>
            </a:extLst>
          </p:cNvPr>
          <p:cNvSpPr/>
          <p:nvPr/>
        </p:nvSpPr>
        <p:spPr>
          <a:xfrm>
            <a:off x="545278" y="2961094"/>
            <a:ext cx="1824106" cy="1830103"/>
          </a:xfrm>
          <a:prstGeom prst="ellipse">
            <a:avLst/>
          </a:prstGeom>
          <a:solidFill>
            <a:srgbClr val="0065A4"/>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600" dirty="0">
                <a:ln w="0"/>
                <a:solidFill>
                  <a:prstClr val="black"/>
                </a:solidFill>
                <a:effectLst>
                  <a:outerShdw blurRad="63500" sx="102000" sy="102000" algn="ctr" rotWithShape="0">
                    <a:prstClr val="black">
                      <a:alpha val="40000"/>
                    </a:prstClr>
                  </a:outerShdw>
                </a:effectLst>
                <a:latin typeface="Calibri" panose="020F0502020204030204"/>
              </a:rPr>
              <a:t>2</a:t>
            </a:r>
            <a:endParaRPr kumimoji="0" lang="en-US" sz="6600" b="0" i="0" u="none" strike="noStrike" kern="1200" cap="none" spc="0" normalizeH="0" baseline="0" noProof="0" dirty="0">
              <a:ln w="0"/>
              <a:solidFill>
                <a:prstClr val="black"/>
              </a:solidFill>
              <a:effectLst>
                <a:outerShdw blurRad="63500" sx="102000" sy="102000" algn="ctr" rotWithShape="0">
                  <a:prstClr val="black">
                    <a:alpha val="40000"/>
                  </a:prstClr>
                </a:outerShdw>
              </a:effectLst>
              <a:uLnTx/>
              <a:uFillTx/>
              <a:latin typeface="Calibri" panose="020F0502020204030204"/>
              <a:ea typeface="+mn-ea"/>
              <a:cs typeface="+mn-cs"/>
            </a:endParaRPr>
          </a:p>
        </p:txBody>
      </p:sp>
      <p:sp>
        <p:nvSpPr>
          <p:cNvPr id="6" name="Title 8">
            <a:extLst>
              <a:ext uri="{FF2B5EF4-FFF2-40B4-BE49-F238E27FC236}">
                <a16:creationId xmlns:a16="http://schemas.microsoft.com/office/drawing/2014/main" id="{62B7C65A-AC26-3E10-BC0F-B1C3B575024E}"/>
              </a:ext>
            </a:extLst>
          </p:cNvPr>
          <p:cNvSpPr>
            <a:spLocks noGrp="1"/>
          </p:cNvSpPr>
          <p:nvPr>
            <p:ph type="ctrTitle"/>
          </p:nvPr>
        </p:nvSpPr>
        <p:spPr>
          <a:xfrm>
            <a:off x="3258735" y="448474"/>
            <a:ext cx="7834074" cy="611488"/>
          </a:xfrm>
        </p:spPr>
        <p:txBody>
          <a:bodyPr>
            <a:noAutofit/>
          </a:bodyPr>
          <a:lstStyle/>
          <a:p>
            <a:r>
              <a:rPr lang="en-US" sz="2800" b="1" dirty="0">
                <a:latin typeface="Amasis MT Pro Black" panose="02040A04050005020304" pitchFamily="18" charset="0"/>
              </a:rPr>
              <a:t>INTERNATIONAL HOSPITALITY STUDENT DAY</a:t>
            </a:r>
          </a:p>
        </p:txBody>
      </p:sp>
      <p:sp>
        <p:nvSpPr>
          <p:cNvPr id="2" name="TextBox 1">
            <a:extLst>
              <a:ext uri="{FF2B5EF4-FFF2-40B4-BE49-F238E27FC236}">
                <a16:creationId xmlns:a16="http://schemas.microsoft.com/office/drawing/2014/main" id="{6770C0A2-7C88-C769-2C1F-C0016B2FA6ED}"/>
              </a:ext>
            </a:extLst>
          </p:cNvPr>
          <p:cNvSpPr txBox="1"/>
          <p:nvPr/>
        </p:nvSpPr>
        <p:spPr>
          <a:xfrm>
            <a:off x="6663571" y="1188619"/>
            <a:ext cx="4702929" cy="1661993"/>
          </a:xfrm>
          <a:prstGeom prst="rect">
            <a:avLst/>
          </a:prstGeom>
          <a:noFill/>
        </p:spPr>
        <p:txBody>
          <a:bodyPr wrap="square" rtlCol="0">
            <a:spAutoFit/>
          </a:bodyPr>
          <a:lstStyle/>
          <a:p>
            <a:pPr marR="0" algn="ctr">
              <a:spcBef>
                <a:spcPts val="0"/>
              </a:spcBef>
              <a:spcAft>
                <a:spcPts val="0"/>
              </a:spcAft>
              <a:buClr>
                <a:schemeClr val="tx1"/>
              </a:buClr>
            </a:pPr>
            <a:r>
              <a:rPr lang="en-US" sz="2800" b="1" dirty="0">
                <a:solidFill>
                  <a:srgbClr val="0072C4"/>
                </a:solidFill>
              </a:rPr>
              <a:t>FRIDAY, OCTOBER 4, 2024 </a:t>
            </a:r>
          </a:p>
          <a:p>
            <a:pPr marR="0" algn="ctr">
              <a:spcBef>
                <a:spcPts val="0"/>
              </a:spcBef>
              <a:spcAft>
                <a:spcPts val="0"/>
              </a:spcAft>
              <a:buClr>
                <a:schemeClr val="tx1"/>
              </a:buClr>
            </a:pPr>
            <a:r>
              <a:rPr lang="en-US" sz="2800" b="1" dirty="0">
                <a:solidFill>
                  <a:srgbClr val="0072C4"/>
                </a:solidFill>
              </a:rPr>
              <a:t>9 AM – 8 PM EDT </a:t>
            </a:r>
          </a:p>
          <a:p>
            <a:pPr algn="ctr">
              <a:spcBef>
                <a:spcPts val="0"/>
              </a:spcBef>
              <a:spcAft>
                <a:spcPts val="0"/>
              </a:spcAft>
            </a:pPr>
            <a:r>
              <a:rPr lang="en-US" sz="2800" b="1" dirty="0">
                <a:solidFill>
                  <a:srgbClr val="0072C4"/>
                </a:solidFill>
                <a:ea typeface="Times New Roman" panose="02020603050405020304" pitchFamily="18" charset="0"/>
              </a:rPr>
              <a:t>Virtual Event </a:t>
            </a:r>
            <a:endParaRPr lang="en-US" sz="2800" b="1" dirty="0">
              <a:solidFill>
                <a:srgbClr val="0072C4"/>
              </a:solidFill>
              <a:effectLst/>
              <a:ea typeface="Calibri" panose="020F0502020204030204" pitchFamily="34" charset="0"/>
            </a:endParaRPr>
          </a:p>
          <a:p>
            <a:pPr marL="285750" marR="0" indent="-285750">
              <a:spcBef>
                <a:spcPts val="0"/>
              </a:spcBef>
              <a:spcAft>
                <a:spcPts val="0"/>
              </a:spcAft>
              <a:buClr>
                <a:schemeClr val="tx1"/>
              </a:buClr>
              <a:buFont typeface="Wingdings" panose="05000000000000000000" pitchFamily="2" charset="2"/>
              <a:buChar char="§"/>
            </a:pPr>
            <a:endParaRPr lang="en-US" dirty="0">
              <a:solidFill>
                <a:schemeClr val="tx1">
                  <a:lumMod val="95000"/>
                  <a:lumOff val="5000"/>
                </a:schemeClr>
              </a:solidFill>
            </a:endParaRPr>
          </a:p>
        </p:txBody>
      </p:sp>
      <p:pic>
        <p:nvPicPr>
          <p:cNvPr id="8" name="Picture 7" descr="A group of people with their names&#10;&#10;Description automatically generated">
            <a:extLst>
              <a:ext uri="{FF2B5EF4-FFF2-40B4-BE49-F238E27FC236}">
                <a16:creationId xmlns:a16="http://schemas.microsoft.com/office/drawing/2014/main" id="{E3ED158C-1B9B-9DE1-DD52-C0AB769719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9636" y="737129"/>
            <a:ext cx="2395793" cy="5989482"/>
          </a:xfrm>
          <a:prstGeom prst="rect">
            <a:avLst/>
          </a:prstGeom>
        </p:spPr>
      </p:pic>
      <p:sp>
        <p:nvSpPr>
          <p:cNvPr id="9" name="TextBox 8">
            <a:extLst>
              <a:ext uri="{FF2B5EF4-FFF2-40B4-BE49-F238E27FC236}">
                <a16:creationId xmlns:a16="http://schemas.microsoft.com/office/drawing/2014/main" id="{C0B76EDD-E33B-57A4-5325-2236EFD46CE2}"/>
              </a:ext>
            </a:extLst>
          </p:cNvPr>
          <p:cNvSpPr txBox="1"/>
          <p:nvPr/>
        </p:nvSpPr>
        <p:spPr>
          <a:xfrm>
            <a:off x="9207500" y="4038600"/>
            <a:ext cx="184731" cy="369332"/>
          </a:xfrm>
          <a:prstGeom prst="rect">
            <a:avLst/>
          </a:prstGeom>
          <a:noFill/>
        </p:spPr>
        <p:txBody>
          <a:bodyPr wrap="none" rtlCol="0">
            <a:spAutoFit/>
          </a:bodyPr>
          <a:lstStyle/>
          <a:p>
            <a:endParaRPr lang="en-US" dirty="0"/>
          </a:p>
        </p:txBody>
      </p:sp>
      <p:sp>
        <p:nvSpPr>
          <p:cNvPr id="12" name="TextBox 11">
            <a:extLst>
              <a:ext uri="{FF2B5EF4-FFF2-40B4-BE49-F238E27FC236}">
                <a16:creationId xmlns:a16="http://schemas.microsoft.com/office/drawing/2014/main" id="{75D042DC-C34F-92C2-C4DC-9C70366D62CA}"/>
              </a:ext>
            </a:extLst>
          </p:cNvPr>
          <p:cNvSpPr txBox="1"/>
          <p:nvPr/>
        </p:nvSpPr>
        <p:spPr>
          <a:xfrm>
            <a:off x="6096001" y="2531541"/>
            <a:ext cx="5270500" cy="2031325"/>
          </a:xfrm>
          <a:prstGeom prst="rect">
            <a:avLst/>
          </a:prstGeom>
          <a:noFill/>
        </p:spPr>
        <p:txBody>
          <a:bodyPr wrap="square" rtlCol="0">
            <a:spAutoFit/>
          </a:bodyPr>
          <a:lstStyle/>
          <a:p>
            <a:pPr algn="ctr"/>
            <a:r>
              <a:rPr lang="en-US" b="0" i="0" dirty="0">
                <a:effectLst/>
                <a:highlight>
                  <a:srgbClr val="FFFFFF"/>
                </a:highlight>
                <a:latin typeface="Suisse Int'l"/>
              </a:rPr>
              <a:t>Hospitality Today Live is thrilled to unveil the first-ever </a:t>
            </a:r>
            <a:r>
              <a:rPr lang="en-US" b="1" i="0" dirty="0">
                <a:effectLst/>
                <a:highlight>
                  <a:srgbClr val="FFFFFF"/>
                </a:highlight>
                <a:latin typeface="Suisse Int'l"/>
              </a:rPr>
              <a:t>International Hospitality Students Day</a:t>
            </a:r>
            <a:r>
              <a:rPr lang="en-US" b="0" i="0" dirty="0">
                <a:effectLst/>
                <a:highlight>
                  <a:srgbClr val="FFFFFF"/>
                </a:highlight>
                <a:latin typeface="Suisse Int'l"/>
              </a:rPr>
              <a:t> (IHSD24), hosted by Grand Valley State University in Grand Rapids, Michigan! This landmark event is set to ignite a global celebration dedicated to educating and propelling the next generation of hospitality and tourism professionals.</a:t>
            </a:r>
            <a:endParaRPr lang="en-US" dirty="0"/>
          </a:p>
        </p:txBody>
      </p:sp>
      <p:sp>
        <p:nvSpPr>
          <p:cNvPr id="13" name="TextBox 12">
            <a:extLst>
              <a:ext uri="{FF2B5EF4-FFF2-40B4-BE49-F238E27FC236}">
                <a16:creationId xmlns:a16="http://schemas.microsoft.com/office/drawing/2014/main" id="{AD5C0AD2-2AA4-C4B6-5BDF-38630604EF2B}"/>
              </a:ext>
            </a:extLst>
          </p:cNvPr>
          <p:cNvSpPr txBox="1"/>
          <p:nvPr/>
        </p:nvSpPr>
        <p:spPr>
          <a:xfrm>
            <a:off x="6096000" y="4562866"/>
            <a:ext cx="5359400" cy="923330"/>
          </a:xfrm>
          <a:prstGeom prst="rect">
            <a:avLst/>
          </a:prstGeom>
          <a:noFill/>
        </p:spPr>
        <p:txBody>
          <a:bodyPr wrap="square" rtlCol="0">
            <a:spAutoFit/>
          </a:bodyPr>
          <a:lstStyle/>
          <a:p>
            <a:pPr algn="ctr"/>
            <a:r>
              <a:rPr lang="en-US" dirty="0"/>
              <a:t>Listen to 12 speakers from various areas of the hospitality industry! This is aa drop-in event; join for as many speakers as you like! </a:t>
            </a:r>
          </a:p>
        </p:txBody>
      </p:sp>
      <p:sp>
        <p:nvSpPr>
          <p:cNvPr id="15" name="TextBox 14">
            <a:extLst>
              <a:ext uri="{FF2B5EF4-FFF2-40B4-BE49-F238E27FC236}">
                <a16:creationId xmlns:a16="http://schemas.microsoft.com/office/drawing/2014/main" id="{DE24B34D-9436-D0BC-C780-C54E8F601E25}"/>
              </a:ext>
            </a:extLst>
          </p:cNvPr>
          <p:cNvSpPr txBox="1"/>
          <p:nvPr/>
        </p:nvSpPr>
        <p:spPr>
          <a:xfrm>
            <a:off x="6414635" y="5641130"/>
            <a:ext cx="4678174" cy="646331"/>
          </a:xfrm>
          <a:prstGeom prst="rect">
            <a:avLst/>
          </a:prstGeom>
          <a:noFill/>
        </p:spPr>
        <p:txBody>
          <a:bodyPr wrap="square" rtlCol="0">
            <a:spAutoFit/>
          </a:bodyPr>
          <a:lstStyle/>
          <a:p>
            <a:pPr algn="ctr"/>
            <a:r>
              <a:rPr lang="en-US" dirty="0"/>
              <a:t>Find further information and registration details on Handshake. </a:t>
            </a:r>
            <a:r>
              <a:rPr lang="en-US" sz="1800" u="sng" dirty="0">
                <a:solidFill>
                  <a:srgbClr val="96607D"/>
                </a:solidFill>
                <a:effectLst/>
                <a:latin typeface="Arial" panose="020B0604020202020204" pitchFamily="34" charset="0"/>
                <a:ea typeface="Times New Roman" panose="02020603050405020304" pitchFamily="18" charset="0"/>
                <a:hlinkClick r:id="rId5"/>
              </a:rPr>
              <a:t>Event Link</a:t>
            </a:r>
            <a:endParaRPr lang="en-US" dirty="0"/>
          </a:p>
        </p:txBody>
      </p:sp>
    </p:spTree>
    <p:extLst>
      <p:ext uri="{BB962C8B-B14F-4D97-AF65-F5344CB8AC3E}">
        <p14:creationId xmlns:p14="http://schemas.microsoft.com/office/powerpoint/2010/main" val="2993740648"/>
      </p:ext>
    </p:extLst>
  </p:cSld>
  <p:clrMapOvr>
    <a:masterClrMapping/>
  </p:clrMapOvr>
  <p:transition spd="slow" advTm="30000">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67A571F-AA01-466C-8C82-974CED1AC862}"/>
              </a:ext>
              <a:ext uri="{C183D7F6-B498-43B3-948B-1728B52AA6E4}">
                <adec:decorative xmlns:adec="http://schemas.microsoft.com/office/drawing/2017/decorative" val="1"/>
              </a:ext>
            </a:extLst>
          </p:cNvPr>
          <p:cNvSpPr/>
          <p:nvPr/>
        </p:nvSpPr>
        <p:spPr>
          <a:xfrm>
            <a:off x="-11962" y="0"/>
            <a:ext cx="2963506" cy="6858000"/>
          </a:xfrm>
          <a:prstGeom prst="rect">
            <a:avLst/>
          </a:prstGeom>
          <a:solidFill>
            <a:srgbClr val="0065A4"/>
          </a:solidFill>
          <a:ln>
            <a:solidFill>
              <a:srgbClr val="0065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quot;HTM WEEKLY&#10;Let's Connect Lakers!&quot;">
            <a:extLst>
              <a:ext uri="{FF2B5EF4-FFF2-40B4-BE49-F238E27FC236}">
                <a16:creationId xmlns:a16="http://schemas.microsoft.com/office/drawing/2014/main" id="{362F77D2-18D6-4239-968B-19C1FCAC4B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85" y="179504"/>
            <a:ext cx="2926624" cy="2055696"/>
          </a:xfrm>
          <a:prstGeom prst="rect">
            <a:avLst/>
          </a:prstGeom>
        </p:spPr>
      </p:pic>
      <p:sp>
        <p:nvSpPr>
          <p:cNvPr id="13" name="Oval 12" descr="2">
            <a:extLst>
              <a:ext uri="{FF2B5EF4-FFF2-40B4-BE49-F238E27FC236}">
                <a16:creationId xmlns:a16="http://schemas.microsoft.com/office/drawing/2014/main" id="{BFAA05DD-DA14-4294-BE84-40719C473882}"/>
              </a:ext>
            </a:extLst>
          </p:cNvPr>
          <p:cNvSpPr/>
          <p:nvPr/>
        </p:nvSpPr>
        <p:spPr>
          <a:xfrm>
            <a:off x="557736" y="2826732"/>
            <a:ext cx="1824106" cy="1830103"/>
          </a:xfrm>
          <a:prstGeom prst="ellipse">
            <a:avLst/>
          </a:prstGeom>
          <a:solidFill>
            <a:srgbClr val="0065A4"/>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600" dirty="0">
                <a:ln w="0"/>
                <a:solidFill>
                  <a:prstClr val="black"/>
                </a:solidFill>
                <a:effectLst>
                  <a:outerShdw blurRad="63500" sx="102000" sy="102000" algn="ctr" rotWithShape="0">
                    <a:prstClr val="black">
                      <a:alpha val="40000"/>
                    </a:prstClr>
                  </a:outerShdw>
                </a:effectLst>
                <a:latin typeface="Calibri" panose="020F0502020204030204"/>
              </a:rPr>
              <a:t>3</a:t>
            </a:r>
            <a:endParaRPr kumimoji="0" lang="en-US" sz="6600" b="0" i="0" u="none" strike="noStrike" kern="1200" cap="none" spc="0" normalizeH="0" baseline="0" noProof="0" dirty="0">
              <a:ln w="0"/>
              <a:solidFill>
                <a:prstClr val="black"/>
              </a:solidFill>
              <a:effectLst>
                <a:outerShdw blurRad="63500" sx="102000" sy="102000" algn="ctr" rotWithShape="0">
                  <a:prstClr val="black">
                    <a:alpha val="40000"/>
                  </a:prstClr>
                </a:outerShdw>
              </a:effectLst>
              <a:uLnTx/>
              <a:uFillTx/>
              <a:latin typeface="Calibri" panose="020F0502020204030204"/>
              <a:ea typeface="+mn-ea"/>
              <a:cs typeface="+mn-cs"/>
            </a:endParaRPr>
          </a:p>
        </p:txBody>
      </p:sp>
      <p:sp>
        <p:nvSpPr>
          <p:cNvPr id="11" name="Title 10">
            <a:extLst>
              <a:ext uri="{FF2B5EF4-FFF2-40B4-BE49-F238E27FC236}">
                <a16:creationId xmlns:a16="http://schemas.microsoft.com/office/drawing/2014/main" id="{2C5B8017-8B75-4525-A896-3E37D6F10DF0}"/>
              </a:ext>
            </a:extLst>
          </p:cNvPr>
          <p:cNvSpPr txBox="1">
            <a:spLocks/>
          </p:cNvSpPr>
          <p:nvPr/>
        </p:nvSpPr>
        <p:spPr>
          <a:xfrm>
            <a:off x="3456575" y="295816"/>
            <a:ext cx="7572623" cy="62530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effectLst/>
                <a:uLnTx/>
                <a:uFillTx/>
                <a:latin typeface="Amasis MT Pro Black" panose="02040A04050005020304" pitchFamily="18" charset="0"/>
              </a:rPr>
              <a:t>UnCon HR 2024 </a:t>
            </a:r>
          </a:p>
        </p:txBody>
      </p:sp>
      <p:pic>
        <p:nvPicPr>
          <p:cNvPr id="3" name="Picture 2" descr="A poster of a group of people&#10;&#10;Description automatically generated">
            <a:extLst>
              <a:ext uri="{FF2B5EF4-FFF2-40B4-BE49-F238E27FC236}">
                <a16:creationId xmlns:a16="http://schemas.microsoft.com/office/drawing/2014/main" id="{B7059292-FBFE-D2E7-2C8C-2972FDFA6D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6618" y="921123"/>
            <a:ext cx="4453082" cy="5762811"/>
          </a:xfrm>
          <a:prstGeom prst="rect">
            <a:avLst/>
          </a:prstGeom>
        </p:spPr>
      </p:pic>
      <p:sp>
        <p:nvSpPr>
          <p:cNvPr id="2" name="TextBox 1">
            <a:extLst>
              <a:ext uri="{FF2B5EF4-FFF2-40B4-BE49-F238E27FC236}">
                <a16:creationId xmlns:a16="http://schemas.microsoft.com/office/drawing/2014/main" id="{52554552-375C-2C0F-AF99-39F0FA0AF1C5}"/>
              </a:ext>
            </a:extLst>
          </p:cNvPr>
          <p:cNvSpPr txBox="1"/>
          <p:nvPr/>
        </p:nvSpPr>
        <p:spPr>
          <a:xfrm>
            <a:off x="8014238" y="921123"/>
            <a:ext cx="3620026" cy="5632311"/>
          </a:xfrm>
          <a:prstGeom prst="rect">
            <a:avLst/>
          </a:prstGeom>
          <a:noFill/>
        </p:spPr>
        <p:txBody>
          <a:bodyPr wrap="square" rtlCol="0">
            <a:spAutoFit/>
          </a:bodyPr>
          <a:lstStyle/>
          <a:p>
            <a:pPr algn="ctr"/>
            <a:r>
              <a:rPr lang="en-US" b="0" i="0" dirty="0">
                <a:effectLst/>
                <a:highlight>
                  <a:srgbClr val="FFFFFF"/>
                </a:highlight>
                <a:latin typeface="Neue Plak"/>
              </a:rPr>
              <a:t>You’ve attended all the traditional HR conferences—the ones with the cookie-cutter content and boring industry buzzwords that don’t translate to your workflow. This is not that. This is a conference for owners, supervisors, managers, hospitality professionals, restaurant employees, hoteliers, HR staff, and so many more – focused solely on the restaurant and hospitality industries. </a:t>
            </a:r>
          </a:p>
          <a:p>
            <a:pPr algn="ctr"/>
            <a:endParaRPr lang="en-US" dirty="0">
              <a:solidFill>
                <a:srgbClr val="6F7287"/>
              </a:solidFill>
              <a:highlight>
                <a:srgbClr val="FFFFFF"/>
              </a:highlight>
              <a:latin typeface="Neue Plak"/>
            </a:endParaRPr>
          </a:p>
          <a:p>
            <a:pPr algn="ctr"/>
            <a:r>
              <a:rPr lang="en-US" dirty="0"/>
              <a:t>Free admission for HTM students at: </a:t>
            </a:r>
            <a:r>
              <a:rPr lang="en-US" sz="1800" u="sng" dirty="0">
                <a:solidFill>
                  <a:srgbClr val="000000"/>
                </a:solidFill>
                <a:effectLst/>
                <a:latin typeface="Aptos" panose="020B0004020202020204" pitchFamily="34" charset="0"/>
                <a:ea typeface="Times New Roman" panose="02020603050405020304" pitchFamily="18" charset="0"/>
                <a:cs typeface="Aptos" panose="020B0004020202020204" pitchFamily="34" charset="0"/>
                <a:hlinkClick r:id="rId5"/>
              </a:rPr>
              <a:t>https://www.eventbrite.com/e/uncon-hr-2024-tickets-759661216147?aff=oddtdtcreator</a:t>
            </a:r>
            <a:endParaRPr lang="en-US" sz="1800" u="sng" dirty="0">
              <a:solidFill>
                <a:srgbClr val="000000"/>
              </a:solidFill>
              <a:effectLst/>
              <a:latin typeface="Aptos" panose="020B0004020202020204" pitchFamily="34" charset="0"/>
              <a:ea typeface="Times New Roman" panose="02020603050405020304" pitchFamily="18" charset="0"/>
              <a:cs typeface="Aptos" panose="020B0004020202020204" pitchFamily="34" charset="0"/>
            </a:endParaRPr>
          </a:p>
          <a:p>
            <a:pPr algn="ctr"/>
            <a:endParaRPr lang="en-US" u="sng" dirty="0">
              <a:latin typeface="Aptos" panose="020B0004020202020204" pitchFamily="34" charset="0"/>
            </a:endParaRPr>
          </a:p>
          <a:p>
            <a:pPr algn="ctr"/>
            <a:r>
              <a:rPr lang="en-US" dirty="0">
                <a:latin typeface="Aptos" panose="020B0004020202020204" pitchFamily="34" charset="0"/>
              </a:rPr>
              <a:t>Use code UNCON24 for 100% discount</a:t>
            </a:r>
            <a:endParaRPr lang="en-US" dirty="0"/>
          </a:p>
        </p:txBody>
      </p:sp>
    </p:spTree>
    <p:extLst>
      <p:ext uri="{BB962C8B-B14F-4D97-AF65-F5344CB8AC3E}">
        <p14:creationId xmlns:p14="http://schemas.microsoft.com/office/powerpoint/2010/main" val="3054756726"/>
      </p:ext>
    </p:extLst>
  </p:cSld>
  <p:clrMapOvr>
    <a:masterClrMapping/>
  </p:clrMapOvr>
  <p:transition spd="slow" advTm="20000">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67A571F-AA01-466C-8C82-974CED1AC862}"/>
              </a:ext>
              <a:ext uri="{C183D7F6-B498-43B3-948B-1728B52AA6E4}">
                <adec:decorative xmlns:adec="http://schemas.microsoft.com/office/drawing/2017/decorative" val="1"/>
              </a:ext>
            </a:extLst>
          </p:cNvPr>
          <p:cNvSpPr/>
          <p:nvPr/>
        </p:nvSpPr>
        <p:spPr>
          <a:xfrm>
            <a:off x="-11962" y="0"/>
            <a:ext cx="2963506" cy="6858000"/>
          </a:xfrm>
          <a:prstGeom prst="rect">
            <a:avLst/>
          </a:prstGeom>
          <a:solidFill>
            <a:srgbClr val="0065A4"/>
          </a:solidFill>
          <a:ln>
            <a:solidFill>
              <a:srgbClr val="0065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quot;HTM WEEKLY&#10;Let's Connect Lakers!&quot;">
            <a:extLst>
              <a:ext uri="{FF2B5EF4-FFF2-40B4-BE49-F238E27FC236}">
                <a16:creationId xmlns:a16="http://schemas.microsoft.com/office/drawing/2014/main" id="{362F77D2-18D6-4239-968B-19C1FCAC4B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85" y="179504"/>
            <a:ext cx="2926624" cy="2055696"/>
          </a:xfrm>
          <a:prstGeom prst="rect">
            <a:avLst/>
          </a:prstGeom>
        </p:spPr>
      </p:pic>
      <p:sp>
        <p:nvSpPr>
          <p:cNvPr id="13" name="Oval 12" descr="2">
            <a:extLst>
              <a:ext uri="{FF2B5EF4-FFF2-40B4-BE49-F238E27FC236}">
                <a16:creationId xmlns:a16="http://schemas.microsoft.com/office/drawing/2014/main" id="{BFAA05DD-DA14-4294-BE84-40719C473882}"/>
              </a:ext>
            </a:extLst>
          </p:cNvPr>
          <p:cNvSpPr/>
          <p:nvPr/>
        </p:nvSpPr>
        <p:spPr>
          <a:xfrm>
            <a:off x="515533" y="2792698"/>
            <a:ext cx="1824106" cy="1830103"/>
          </a:xfrm>
          <a:prstGeom prst="ellipse">
            <a:avLst/>
          </a:prstGeom>
          <a:solidFill>
            <a:srgbClr val="0065A4"/>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600" dirty="0">
                <a:ln w="0"/>
                <a:solidFill>
                  <a:prstClr val="black"/>
                </a:solidFill>
                <a:effectLst>
                  <a:outerShdw blurRad="63500" sx="102000" sy="102000" algn="ctr" rotWithShape="0">
                    <a:prstClr val="black">
                      <a:alpha val="40000"/>
                    </a:prstClr>
                  </a:outerShdw>
                </a:effectLst>
                <a:latin typeface="Calibri" panose="020F0502020204030204"/>
              </a:rPr>
              <a:t>4</a:t>
            </a:r>
            <a:endParaRPr kumimoji="0" lang="en-US" sz="6600" b="0" i="0" u="none" strike="noStrike" kern="1200" cap="none" spc="0" normalizeH="0" baseline="0" noProof="0" dirty="0">
              <a:ln w="0"/>
              <a:solidFill>
                <a:prstClr val="black"/>
              </a:solidFill>
              <a:effectLst>
                <a:outerShdw blurRad="63500" sx="102000" sy="102000" algn="ctr" rotWithShape="0">
                  <a:prstClr val="black">
                    <a:alpha val="40000"/>
                  </a:prstClr>
                </a:outerShdw>
              </a:effectLst>
              <a:uLnTx/>
              <a:uFillTx/>
              <a:latin typeface="Calibri" panose="020F0502020204030204"/>
              <a:ea typeface="+mn-ea"/>
              <a:cs typeface="+mn-cs"/>
            </a:endParaRPr>
          </a:p>
        </p:txBody>
      </p:sp>
      <p:sp>
        <p:nvSpPr>
          <p:cNvPr id="11" name="Title 10">
            <a:extLst>
              <a:ext uri="{FF2B5EF4-FFF2-40B4-BE49-F238E27FC236}">
                <a16:creationId xmlns:a16="http://schemas.microsoft.com/office/drawing/2014/main" id="{2C5B8017-8B75-4525-A896-3E37D6F10DF0}"/>
              </a:ext>
            </a:extLst>
          </p:cNvPr>
          <p:cNvSpPr txBox="1">
            <a:spLocks/>
          </p:cNvSpPr>
          <p:nvPr/>
        </p:nvSpPr>
        <p:spPr>
          <a:xfrm>
            <a:off x="3512846" y="582045"/>
            <a:ext cx="7572623" cy="62530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3600" b="1" dirty="0">
                <a:latin typeface="Amasis MT Pro Black" panose="02040A04050005020304" pitchFamily="18" charset="0"/>
              </a:rPr>
              <a:t>STUDY ABROAD FAIR</a:t>
            </a:r>
            <a:endParaRPr kumimoji="0" lang="en-US" sz="3600" b="1" i="0" u="none" strike="noStrike" kern="1200" cap="none" spc="0" normalizeH="0" baseline="0" noProof="0" dirty="0">
              <a:ln>
                <a:noFill/>
              </a:ln>
              <a:effectLst/>
              <a:uLnTx/>
              <a:uFillTx/>
              <a:latin typeface="Amasis MT Pro Black" panose="02040A04050005020304" pitchFamily="18" charset="0"/>
            </a:endParaRPr>
          </a:p>
        </p:txBody>
      </p:sp>
      <p:sp>
        <p:nvSpPr>
          <p:cNvPr id="9" name="TextBox 8">
            <a:extLst>
              <a:ext uri="{FF2B5EF4-FFF2-40B4-BE49-F238E27FC236}">
                <a16:creationId xmlns:a16="http://schemas.microsoft.com/office/drawing/2014/main" id="{BAC5DFFB-F2DC-3F40-FCCB-C436E9307B08}"/>
              </a:ext>
            </a:extLst>
          </p:cNvPr>
          <p:cNvSpPr txBox="1"/>
          <p:nvPr/>
        </p:nvSpPr>
        <p:spPr>
          <a:xfrm>
            <a:off x="7927426" y="1423243"/>
            <a:ext cx="3749041" cy="5078313"/>
          </a:xfrm>
          <a:prstGeom prst="rect">
            <a:avLst/>
          </a:prstGeom>
          <a:noFill/>
        </p:spPr>
        <p:txBody>
          <a:bodyPr wrap="square" rtlCol="0">
            <a:spAutoFit/>
          </a:bodyPr>
          <a:lstStyle/>
          <a:p>
            <a:pPr marL="0" marR="0" algn="ctr">
              <a:spcBef>
                <a:spcPts val="0"/>
              </a:spcBef>
              <a:spcAft>
                <a:spcPts val="0"/>
              </a:spcAft>
            </a:pPr>
            <a:r>
              <a:rPr lang="en-US" sz="1800" b="1"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Wednesday, September 18</a:t>
            </a:r>
            <a:br>
              <a:rPr lang="en-US" sz="1800" dirty="0">
                <a:effectLst/>
                <a:latin typeface="Georgia" panose="02040502050405020303" pitchFamily="18" charset="0"/>
                <a:ea typeface="Times New Roman" panose="02020603050405020304" pitchFamily="18" charset="0"/>
                <a:cs typeface="Arial" panose="020B0604020202020204" pitchFamily="34" charset="0"/>
              </a:rPr>
            </a:br>
            <a:r>
              <a:rPr lang="en-US" sz="1800" dirty="0">
                <a:effectLst/>
                <a:latin typeface="Georgia" panose="02040502050405020303" pitchFamily="18" charset="0"/>
                <a:ea typeface="Times New Roman" panose="02020603050405020304" pitchFamily="18" charset="0"/>
                <a:cs typeface="Arial" panose="020B0604020202020204" pitchFamily="34" charset="0"/>
              </a:rPr>
              <a:t>10 AM - 3 PM </a:t>
            </a:r>
            <a:br>
              <a:rPr lang="en-US" sz="1800" dirty="0">
                <a:effectLst/>
                <a:latin typeface="Georgia" panose="02040502050405020303" pitchFamily="18" charset="0"/>
                <a:ea typeface="Times New Roman" panose="02020603050405020304" pitchFamily="18" charset="0"/>
                <a:cs typeface="Arial" panose="020B0604020202020204" pitchFamily="34" charset="0"/>
              </a:rPr>
            </a:br>
            <a:r>
              <a:rPr lang="en-US" sz="1800" dirty="0">
                <a:effectLst/>
                <a:latin typeface="Georgia" panose="02040502050405020303" pitchFamily="18" charset="0"/>
                <a:ea typeface="Times New Roman" panose="02020603050405020304" pitchFamily="18" charset="0"/>
                <a:cs typeface="Arial" panose="020B0604020202020204" pitchFamily="34" charset="0"/>
              </a:rPr>
              <a:t>2250 Kirkhof Center </a:t>
            </a:r>
            <a:br>
              <a:rPr lang="en-US" sz="1800" dirty="0">
                <a:effectLst/>
                <a:latin typeface="Georgia" panose="02040502050405020303" pitchFamily="18" charset="0"/>
                <a:ea typeface="Times New Roman" panose="02020603050405020304" pitchFamily="18" charset="0"/>
                <a:cs typeface="Arial" panose="020B0604020202020204" pitchFamily="34" charset="0"/>
              </a:rPr>
            </a:br>
            <a:r>
              <a:rPr lang="en-US" sz="1800" i="1" dirty="0">
                <a:effectLst/>
                <a:latin typeface="Georgia" panose="02040502050405020303" pitchFamily="18" charset="0"/>
                <a:ea typeface="Times New Roman" panose="02020603050405020304" pitchFamily="18" charset="0"/>
                <a:cs typeface="Arial" panose="020B0604020202020204" pitchFamily="34" charset="0"/>
              </a:rPr>
              <a:t>(Grand River Room)</a:t>
            </a:r>
            <a:r>
              <a:rPr lang="en-US" sz="1800" dirty="0">
                <a:effectLst/>
                <a:latin typeface="Georgia" panose="02040502050405020303" pitchFamily="18" charset="0"/>
                <a:ea typeface="Times New Roman" panose="02020603050405020304" pitchFamily="18" charset="0"/>
                <a:cs typeface="Arial" panose="020B0604020202020204" pitchFamily="34" charset="0"/>
              </a:rPr>
              <a:t> </a:t>
            </a:r>
            <a:br>
              <a:rPr lang="en-US" sz="1800" dirty="0">
                <a:effectLst/>
                <a:latin typeface="Georgia" panose="02040502050405020303" pitchFamily="18" charset="0"/>
                <a:ea typeface="Times New Roman" panose="02020603050405020304" pitchFamily="18" charset="0"/>
                <a:cs typeface="Arial" panose="020B0604020202020204" pitchFamily="34" charset="0"/>
              </a:rPr>
            </a:br>
            <a:br>
              <a:rPr lang="en-US" sz="1800" dirty="0">
                <a:effectLst/>
                <a:latin typeface="Georgia" panose="02040502050405020303" pitchFamily="18" charset="0"/>
                <a:ea typeface="Times New Roman" panose="02020603050405020304" pitchFamily="18" charset="0"/>
                <a:cs typeface="Arial" panose="020B0604020202020204" pitchFamily="34" charset="0"/>
              </a:rPr>
            </a:br>
            <a:r>
              <a:rPr lang="en-US" sz="1800" dirty="0">
                <a:effectLst/>
                <a:latin typeface="Georgia" panose="02040502050405020303" pitchFamily="18" charset="0"/>
                <a:ea typeface="Times New Roman" panose="02020603050405020304" pitchFamily="18" charset="0"/>
                <a:cs typeface="Arial" panose="020B0604020202020204" pitchFamily="34" charset="0"/>
              </a:rPr>
              <a:t>Start your adventure at the Study Abroad Fair - the Padnos International Center’s biggest event of the year! At this event, students are able to browse programs, talk to students that have studied abroad, and meet international students and program directors! Get answers to questions about SCHOLARSHIPS, academics, programs and more. </a:t>
            </a:r>
            <a:r>
              <a:rPr lang="en-US" sz="1800" i="1" dirty="0">
                <a:effectLst/>
                <a:latin typeface="Georgia" panose="02040502050405020303" pitchFamily="18" charset="0"/>
                <a:ea typeface="Times New Roman" panose="02020603050405020304" pitchFamily="18" charset="0"/>
                <a:cs typeface="Arial" panose="020B0604020202020204" pitchFamily="34" charset="0"/>
              </a:rPr>
              <a:t>Free food and refreshments! </a:t>
            </a:r>
            <a:endParaRPr lang="en-US" sz="1800" dirty="0">
              <a:effectLst/>
              <a:latin typeface="Calibri" panose="020F0502020204030204" pitchFamily="34" charset="0"/>
              <a:ea typeface="Calibri" panose="020F0502020204030204" pitchFamily="34" charset="0"/>
            </a:endParaRPr>
          </a:p>
        </p:txBody>
      </p:sp>
      <p:pic>
        <p:nvPicPr>
          <p:cNvPr id="3" name="Picture 2" descr="A poster for a study abroad fair">
            <a:extLst>
              <a:ext uri="{FF2B5EF4-FFF2-40B4-BE49-F238E27FC236}">
                <a16:creationId xmlns:a16="http://schemas.microsoft.com/office/drawing/2014/main" id="{D4459D0B-07EE-229E-11CF-1E05BBAE24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9804" y="1308100"/>
            <a:ext cx="4255988" cy="5308600"/>
          </a:xfrm>
          <a:prstGeom prst="rect">
            <a:avLst/>
          </a:prstGeom>
        </p:spPr>
      </p:pic>
    </p:spTree>
    <p:extLst>
      <p:ext uri="{BB962C8B-B14F-4D97-AF65-F5344CB8AC3E}">
        <p14:creationId xmlns:p14="http://schemas.microsoft.com/office/powerpoint/2010/main" val="817222356"/>
      </p:ext>
    </p:extLst>
  </p:cSld>
  <p:clrMapOvr>
    <a:masterClrMapping/>
  </p:clrMapOvr>
  <p:transition spd="slow" advTm="20000">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67A571F-AA01-466C-8C82-974CED1AC862}"/>
              </a:ext>
              <a:ext uri="{C183D7F6-B498-43B3-948B-1728B52AA6E4}">
                <adec:decorative xmlns:adec="http://schemas.microsoft.com/office/drawing/2017/decorative" val="1"/>
              </a:ext>
            </a:extLst>
          </p:cNvPr>
          <p:cNvSpPr/>
          <p:nvPr/>
        </p:nvSpPr>
        <p:spPr>
          <a:xfrm>
            <a:off x="-11963" y="0"/>
            <a:ext cx="2926623" cy="6858000"/>
          </a:xfrm>
          <a:prstGeom prst="rect">
            <a:avLst/>
          </a:prstGeom>
          <a:solidFill>
            <a:srgbClr val="0065A4"/>
          </a:solidFill>
          <a:ln>
            <a:solidFill>
              <a:srgbClr val="0065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3" name="Picture 12" descr="&quot;HTM WEEKLY&#10;Let's Connect Lakers!&quot;">
            <a:extLst>
              <a:ext uri="{FF2B5EF4-FFF2-40B4-BE49-F238E27FC236}">
                <a16:creationId xmlns:a16="http://schemas.microsoft.com/office/drawing/2014/main" id="{DB65FB2F-07A2-4B8B-9711-ACCAEA9A53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81" y="146971"/>
            <a:ext cx="2889740" cy="2018231"/>
          </a:xfrm>
          <a:prstGeom prst="rect">
            <a:avLst/>
          </a:prstGeom>
        </p:spPr>
      </p:pic>
      <p:pic>
        <p:nvPicPr>
          <p:cNvPr id="8" name="Picture 7" descr="Decorative image of a hospitality representative smiling out in nature">
            <a:extLst>
              <a:ext uri="{FF2B5EF4-FFF2-40B4-BE49-F238E27FC236}">
                <a16:creationId xmlns:a16="http://schemas.microsoft.com/office/drawing/2014/main" id="{AE5A036F-0694-4C29-B037-C162DD4BEC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322" y="2424113"/>
            <a:ext cx="2444051" cy="2310350"/>
          </a:xfrm>
          <a:prstGeom prst="rect">
            <a:avLst/>
          </a:prstGeom>
        </p:spPr>
      </p:pic>
      <p:pic>
        <p:nvPicPr>
          <p:cNvPr id="12" name="Picture 11" descr="Logo for Grand Valley State University Hospitality and Tourism Management">
            <a:extLst>
              <a:ext uri="{FF2B5EF4-FFF2-40B4-BE49-F238E27FC236}">
                <a16:creationId xmlns:a16="http://schemas.microsoft.com/office/drawing/2014/main" id="{99AF70AE-65AD-4904-8A10-7BBA8836F1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857" y="4881433"/>
            <a:ext cx="2464979" cy="1829596"/>
          </a:xfrm>
          <a:prstGeom prst="rect">
            <a:avLst/>
          </a:prstGeom>
        </p:spPr>
      </p:pic>
      <p:sp>
        <p:nvSpPr>
          <p:cNvPr id="9" name="Title 8">
            <a:extLst>
              <a:ext uri="{FF2B5EF4-FFF2-40B4-BE49-F238E27FC236}">
                <a16:creationId xmlns:a16="http://schemas.microsoft.com/office/drawing/2014/main" id="{DC58F342-BC9E-45A2-843C-C7F826FDE0E5}"/>
              </a:ext>
            </a:extLst>
          </p:cNvPr>
          <p:cNvSpPr>
            <a:spLocks noGrp="1"/>
          </p:cNvSpPr>
          <p:nvPr>
            <p:ph type="ctrTitle"/>
          </p:nvPr>
        </p:nvSpPr>
        <p:spPr>
          <a:xfrm>
            <a:off x="3889565" y="776061"/>
            <a:ext cx="6667392" cy="611488"/>
          </a:xfrm>
        </p:spPr>
        <p:txBody>
          <a:bodyPr>
            <a:normAutofit fontScale="90000"/>
          </a:bodyPr>
          <a:lstStyle/>
          <a:p>
            <a:r>
              <a:rPr lang="en-US" sz="3600" b="1" dirty="0">
                <a:latin typeface="Amasis MT Pro Black" panose="02040A04050005020304" pitchFamily="18" charset="0"/>
              </a:rPr>
              <a:t>IMPORTANT STUDENT RESOURCES</a:t>
            </a:r>
          </a:p>
        </p:txBody>
      </p:sp>
      <p:sp>
        <p:nvSpPr>
          <p:cNvPr id="11" name="TextBox 10">
            <a:extLst>
              <a:ext uri="{FF2B5EF4-FFF2-40B4-BE49-F238E27FC236}">
                <a16:creationId xmlns:a16="http://schemas.microsoft.com/office/drawing/2014/main" id="{22D05A16-F93B-4588-9FA6-35A51C21B0E3}"/>
              </a:ext>
            </a:extLst>
          </p:cNvPr>
          <p:cNvSpPr txBox="1"/>
          <p:nvPr/>
        </p:nvSpPr>
        <p:spPr>
          <a:xfrm>
            <a:off x="8295227" y="1759051"/>
            <a:ext cx="3409275" cy="406265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It is important that all students are given the resources they need to thrive here at GVSU. </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Learn more about the resources available to you on campus</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many of which are available to students </a:t>
            </a:r>
            <a:r>
              <a:rPr kumimoji="0" lang="en-US" i="0" u="none" strike="noStrike" kern="1200" cap="none" spc="0" normalizeH="0" baseline="0" noProof="0" dirty="0">
                <a:ln>
                  <a:noFill/>
                </a:ln>
                <a:solidFill>
                  <a:prstClr val="black"/>
                </a:solidFill>
                <a:effectLst/>
                <a:uLnTx/>
                <a:uFillTx/>
                <a:latin typeface="Calibri" panose="020F0502020204030204"/>
                <a:ea typeface="+mn-ea"/>
                <a:cs typeface="+mn-cs"/>
              </a:rPr>
              <a:t>at</a:t>
            </a:r>
            <a:r>
              <a:rPr kumimoji="0" lang="en-US" b="1" i="0" u="none" strike="noStrike" kern="1200" cap="none" spc="0" normalizeH="0" baseline="0" noProof="0" dirty="0">
                <a:ln>
                  <a:noFill/>
                </a:ln>
                <a:solidFill>
                  <a:prstClr val="black"/>
                </a:solidFill>
                <a:effectLst/>
                <a:uLnTx/>
                <a:uFillTx/>
                <a:latin typeface="Calibri" panose="020F0502020204030204"/>
                <a:ea typeface="+mn-ea"/>
                <a:cs typeface="+mn-cs"/>
              </a:rPr>
              <a:t> NO COST.</a:t>
            </a:r>
          </a:p>
          <a:p>
            <a:pPr marL="0" marR="0" lvl="0" indent="0" defTabSz="914400" rtl="0" eaLnBrk="1" fontAlgn="auto" latinLnBrk="0" hangingPunct="1">
              <a:lnSpc>
                <a:spcPct val="100000"/>
              </a:lnSpc>
              <a:spcBef>
                <a:spcPts val="0"/>
              </a:spcBef>
              <a:spcAft>
                <a:spcPts val="0"/>
              </a:spcAft>
              <a:buClrTx/>
              <a:buSzTx/>
              <a:buFontTx/>
              <a:buNone/>
              <a:tabLst/>
              <a:defRPr/>
            </a:pPr>
            <a:endParaRPr lang="en-US" b="1" dirty="0">
              <a:solidFill>
                <a:prstClr val="black"/>
              </a:solidFill>
              <a:latin typeface="Calibri" panose="020F0502020204030204"/>
            </a:endParaRPr>
          </a:p>
          <a:p>
            <a:pPr lvl="0">
              <a:defRPr/>
            </a:pPr>
            <a:r>
              <a:rPr kumimoji="0" lang="en-US" b="1" i="0" u="none" strike="noStrike" kern="1200" cap="none" spc="0" normalizeH="0" baseline="0" noProof="0" dirty="0">
                <a:ln>
                  <a:noFill/>
                </a:ln>
                <a:solidFill>
                  <a:srgbClr val="0065A4"/>
                </a:solidFill>
                <a:effectLst/>
                <a:uLnTx/>
                <a:uFillTx/>
                <a:latin typeface="Calibri" panose="020F0502020204030204"/>
                <a:ea typeface="+mn-ea"/>
                <a:cs typeface="+mn-cs"/>
              </a:rPr>
              <a:t>Available Resources Include</a:t>
            </a:r>
            <a:r>
              <a:rPr kumimoji="0" lang="en-US" i="0" u="none" strike="noStrike" kern="1200" cap="none" spc="0" normalizeH="0" baseline="0" noProof="0" dirty="0">
                <a:ln>
                  <a:noFill/>
                </a:ln>
                <a:effectLst/>
                <a:uLnTx/>
                <a:uFillTx/>
                <a:latin typeface="Calibri" panose="020F0502020204030204"/>
                <a:ea typeface="+mn-ea"/>
                <a:cs typeface="+mn-cs"/>
              </a:rPr>
              <a:t>: Academics, Academic Support, Belonging and Campus Climate, Campus Safety, Finances, and Wellness</a:t>
            </a:r>
          </a:p>
          <a:p>
            <a:pPr marL="0" marR="0" lvl="0" indent="0" defTabSz="914400" rtl="0" eaLnBrk="1" fontAlgn="auto" latinLnBrk="0" hangingPunct="1">
              <a:lnSpc>
                <a:spcPct val="100000"/>
              </a:lnSpc>
              <a:spcBef>
                <a:spcPts val="0"/>
              </a:spcBef>
              <a:spcAft>
                <a:spcPts val="0"/>
              </a:spcAft>
              <a:buClrTx/>
              <a:buSzTx/>
              <a:buFontTx/>
              <a:buNone/>
              <a:tabLst/>
              <a:defRPr/>
            </a:pPr>
            <a:endParaRPr lang="en-US" sz="2400" b="1" dirty="0">
              <a:solidFill>
                <a:prstClr val="black"/>
              </a:solidFill>
              <a:latin typeface="Calibri" panose="020F0502020204030204"/>
            </a:endParaRPr>
          </a:p>
        </p:txBody>
      </p:sp>
      <p:sp>
        <p:nvSpPr>
          <p:cNvPr id="6" name="TextBox 5">
            <a:extLst>
              <a:ext uri="{FF2B5EF4-FFF2-40B4-BE49-F238E27FC236}">
                <a16:creationId xmlns:a16="http://schemas.microsoft.com/office/drawing/2014/main" id="{C83F9B5E-5134-0156-11C3-079663F131F6}"/>
              </a:ext>
            </a:extLst>
          </p:cNvPr>
          <p:cNvSpPr txBox="1"/>
          <p:nvPr/>
        </p:nvSpPr>
        <p:spPr>
          <a:xfrm>
            <a:off x="3166333" y="1393060"/>
            <a:ext cx="4730670" cy="1323439"/>
          </a:xfrm>
          <a:prstGeom prst="rect">
            <a:avLst/>
          </a:prstGeom>
          <a:noFill/>
        </p:spPr>
        <p:txBody>
          <a:bodyPr wrap="square" rtlCol="0">
            <a:spAutoFit/>
          </a:bodyPr>
          <a:lstStyle/>
          <a:p>
            <a:pPr algn="ctr"/>
            <a:r>
              <a:rPr lang="en-US" sz="4000" b="1" dirty="0">
                <a:solidFill>
                  <a:srgbClr val="0065A4"/>
                </a:solidFill>
              </a:rPr>
              <a:t>Farm Stand &amp; Food Truck </a:t>
            </a:r>
          </a:p>
        </p:txBody>
      </p:sp>
      <p:sp>
        <p:nvSpPr>
          <p:cNvPr id="7" name="TextBox 6">
            <a:extLst>
              <a:ext uri="{FF2B5EF4-FFF2-40B4-BE49-F238E27FC236}">
                <a16:creationId xmlns:a16="http://schemas.microsoft.com/office/drawing/2014/main" id="{F771F7E4-9DA0-2EB0-4A23-D5785A248672}"/>
              </a:ext>
            </a:extLst>
          </p:cNvPr>
          <p:cNvSpPr txBox="1"/>
          <p:nvPr/>
        </p:nvSpPr>
        <p:spPr>
          <a:xfrm>
            <a:off x="3156806" y="3051712"/>
            <a:ext cx="4956257" cy="1477328"/>
          </a:xfrm>
          <a:prstGeom prst="rect">
            <a:avLst/>
          </a:prstGeom>
          <a:noFill/>
        </p:spPr>
        <p:txBody>
          <a:bodyPr wrap="square" rtlCol="0">
            <a:spAutoFit/>
          </a:bodyPr>
          <a:lstStyle/>
          <a:p>
            <a:pPr marL="285750" indent="-285750">
              <a:buFont typeface="Arial" panose="020B0604020202020204" pitchFamily="34" charset="0"/>
              <a:buChar char="•"/>
            </a:pPr>
            <a:r>
              <a:rPr lang="en-US" b="0" i="0" dirty="0">
                <a:solidFill>
                  <a:srgbClr val="333333"/>
                </a:solidFill>
                <a:effectLst/>
                <a:highlight>
                  <a:srgbClr val="FFFFFF"/>
                </a:highlight>
                <a:latin typeface="Lato" panose="020F0502020204030203" pitchFamily="34" charset="0"/>
              </a:rPr>
              <a:t>Shop seasonal produce grown on campus at the </a:t>
            </a:r>
            <a:r>
              <a:rPr lang="en-US" b="0" i="0" u="sng" dirty="0">
                <a:solidFill>
                  <a:srgbClr val="337AB7"/>
                </a:solidFill>
                <a:effectLst/>
                <a:highlight>
                  <a:srgbClr val="FFFFFF"/>
                </a:highlight>
                <a:latin typeface="Lato" panose="020F0502020204030203" pitchFamily="34" charset="0"/>
                <a:hlinkClick r:id="rId6"/>
              </a:rPr>
              <a:t>Sustainable Agriculture Project (SAP)</a:t>
            </a:r>
            <a:r>
              <a:rPr lang="en-US" b="0" i="0" u="sng" dirty="0">
                <a:solidFill>
                  <a:srgbClr val="337AB7"/>
                </a:solidFill>
                <a:effectLst/>
                <a:highlight>
                  <a:srgbClr val="FFFFFF"/>
                </a:highlight>
                <a:latin typeface="Lato" panose="020F0502020204030203" pitchFamily="34" charset="0"/>
              </a:rPr>
              <a:t> </a:t>
            </a:r>
          </a:p>
          <a:p>
            <a:pPr marL="285750" indent="-285750">
              <a:buFont typeface="Arial" panose="020B0604020202020204" pitchFamily="34" charset="0"/>
              <a:buChar char="•"/>
            </a:pPr>
            <a:endParaRPr lang="en-US" b="0" i="0" dirty="0">
              <a:solidFill>
                <a:srgbClr val="333333"/>
              </a:solidFill>
              <a:effectLst/>
              <a:highlight>
                <a:srgbClr val="FFFFFF"/>
              </a:highlight>
              <a:latin typeface="Lato" panose="020F0502020204030203" pitchFamily="34" charset="0"/>
            </a:endParaRPr>
          </a:p>
          <a:p>
            <a:pPr marL="285750" indent="-285750">
              <a:buFont typeface="Arial" panose="020B0604020202020204" pitchFamily="34" charset="0"/>
              <a:buChar char="•"/>
            </a:pPr>
            <a:r>
              <a:rPr lang="en-US" b="0" i="0" dirty="0">
                <a:solidFill>
                  <a:srgbClr val="333333"/>
                </a:solidFill>
                <a:effectLst/>
                <a:highlight>
                  <a:srgbClr val="FFFFFF"/>
                </a:highlight>
                <a:latin typeface="Lato" panose="020F0502020204030203" pitchFamily="34" charset="0"/>
              </a:rPr>
              <a:t>Grab lunch at </a:t>
            </a:r>
            <a:r>
              <a:rPr lang="en-US" b="0" i="0" u="sng" dirty="0">
                <a:solidFill>
                  <a:srgbClr val="337AB7"/>
                </a:solidFill>
                <a:effectLst/>
                <a:highlight>
                  <a:srgbClr val="FFFFFF"/>
                </a:highlight>
                <a:latin typeface="Lato" panose="020F0502020204030203" pitchFamily="34" charset="0"/>
                <a:hlinkClick r:id="rId7"/>
              </a:rPr>
              <a:t>Louie’s Lunchbox food truck</a:t>
            </a:r>
            <a:r>
              <a:rPr lang="en-US" b="0" i="0" dirty="0">
                <a:solidFill>
                  <a:srgbClr val="333333"/>
                </a:solidFill>
                <a:effectLst/>
                <a:highlight>
                  <a:srgbClr val="FFFFFF"/>
                </a:highlight>
                <a:latin typeface="Lato" panose="020F0502020204030203" pitchFamily="34" charset="0"/>
              </a:rPr>
              <a:t>, featuring fresh produce from the SAP</a:t>
            </a:r>
            <a:endParaRPr lang="en-US" dirty="0">
              <a:solidFill>
                <a:srgbClr val="232323"/>
              </a:solidFill>
              <a:highlight>
                <a:srgbClr val="FFFFFF"/>
              </a:highlight>
              <a:latin typeface="Lato" panose="020F0502020204030203" pitchFamily="34" charset="0"/>
            </a:endParaRPr>
          </a:p>
        </p:txBody>
      </p:sp>
      <p:sp>
        <p:nvSpPr>
          <p:cNvPr id="15" name="TextBox 14">
            <a:extLst>
              <a:ext uri="{FF2B5EF4-FFF2-40B4-BE49-F238E27FC236}">
                <a16:creationId xmlns:a16="http://schemas.microsoft.com/office/drawing/2014/main" id="{03045E1F-694A-42BC-3B27-8CF8572DFBD7}"/>
              </a:ext>
            </a:extLst>
          </p:cNvPr>
          <p:cNvSpPr txBox="1"/>
          <p:nvPr/>
        </p:nvSpPr>
        <p:spPr>
          <a:xfrm>
            <a:off x="3335887" y="5277081"/>
            <a:ext cx="4391563" cy="1200329"/>
          </a:xfrm>
          <a:prstGeom prst="rect">
            <a:avLst/>
          </a:prstGeom>
          <a:noFill/>
        </p:spPr>
        <p:txBody>
          <a:bodyPr wrap="square" rtlCol="0">
            <a:spAutoFit/>
          </a:bodyPr>
          <a:lstStyle/>
          <a:p>
            <a:pPr algn="ctr"/>
            <a:r>
              <a:rPr lang="en-US" sz="2400" b="1" dirty="0"/>
              <a:t>Wednesday, September 18, 2024 @ 10am – 1pm at the Clock Tower</a:t>
            </a:r>
          </a:p>
        </p:txBody>
      </p:sp>
    </p:spTree>
    <p:extLst>
      <p:ext uri="{BB962C8B-B14F-4D97-AF65-F5344CB8AC3E}">
        <p14:creationId xmlns:p14="http://schemas.microsoft.com/office/powerpoint/2010/main" val="1353343421"/>
      </p:ext>
    </p:extLst>
  </p:cSld>
  <p:clrMapOvr>
    <a:masterClrMapping/>
  </p:clrMapOvr>
  <p:transition spd="slow" advTm="15000">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67A571F-AA01-466C-8C82-974CED1AC862}"/>
              </a:ext>
              <a:ext uri="{C183D7F6-B498-43B3-948B-1728B52AA6E4}">
                <adec:decorative xmlns:adec="http://schemas.microsoft.com/office/drawing/2017/decorative" val="1"/>
              </a:ext>
            </a:extLst>
          </p:cNvPr>
          <p:cNvSpPr/>
          <p:nvPr/>
        </p:nvSpPr>
        <p:spPr>
          <a:xfrm>
            <a:off x="0" y="0"/>
            <a:ext cx="2914660" cy="6858000"/>
          </a:xfrm>
          <a:prstGeom prst="rect">
            <a:avLst/>
          </a:prstGeom>
          <a:solidFill>
            <a:srgbClr val="0065A4"/>
          </a:solidFill>
          <a:ln>
            <a:solidFill>
              <a:srgbClr val="0065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 name="Picture 10" descr="&quot;HTM WEEKLY&#10;Let's Connect Lakers!&quot;">
            <a:extLst>
              <a:ext uri="{FF2B5EF4-FFF2-40B4-BE49-F238E27FC236}">
                <a16:creationId xmlns:a16="http://schemas.microsoft.com/office/drawing/2014/main" id="{6881F8C5-F326-4DD8-BE33-B50C010BE3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21" y="179504"/>
            <a:ext cx="2889740" cy="2018231"/>
          </a:xfrm>
          <a:prstGeom prst="rect">
            <a:avLst/>
          </a:prstGeom>
        </p:spPr>
      </p:pic>
      <p:sp>
        <p:nvSpPr>
          <p:cNvPr id="14" name="Oval 13" descr="3">
            <a:extLst>
              <a:ext uri="{FF2B5EF4-FFF2-40B4-BE49-F238E27FC236}">
                <a16:creationId xmlns:a16="http://schemas.microsoft.com/office/drawing/2014/main" id="{20D169B2-2992-4316-A570-5300AB036660}"/>
              </a:ext>
            </a:extLst>
          </p:cNvPr>
          <p:cNvSpPr/>
          <p:nvPr/>
        </p:nvSpPr>
        <p:spPr>
          <a:xfrm>
            <a:off x="423256" y="2961094"/>
            <a:ext cx="1824106" cy="1830103"/>
          </a:xfrm>
          <a:prstGeom prst="ellipse">
            <a:avLst/>
          </a:prstGeom>
          <a:solidFill>
            <a:srgbClr val="0065A4"/>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600" dirty="0">
                <a:ln w="0"/>
                <a:solidFill>
                  <a:prstClr val="black"/>
                </a:solidFill>
                <a:effectLst>
                  <a:outerShdw blurRad="63500" sx="102000" sy="102000" algn="ctr" rotWithShape="0">
                    <a:prstClr val="black">
                      <a:alpha val="40000"/>
                    </a:prstClr>
                  </a:outerShdw>
                </a:effectLst>
                <a:latin typeface="Calibri" panose="020F0502020204030204"/>
              </a:rPr>
              <a:t>6</a:t>
            </a:r>
            <a:endParaRPr kumimoji="0" lang="en-US" sz="6600" b="0" i="0" u="none" strike="noStrike" kern="1200" cap="none" spc="0" normalizeH="0" baseline="0" noProof="0" dirty="0">
              <a:ln w="0"/>
              <a:solidFill>
                <a:prstClr val="black"/>
              </a:solidFill>
              <a:effectLst>
                <a:outerShdw blurRad="63500" sx="102000" sy="102000" algn="ctr" rotWithShape="0">
                  <a:prstClr val="black">
                    <a:alpha val="40000"/>
                  </a:prstClr>
                </a:outerShdw>
              </a:effectLst>
              <a:uLnTx/>
              <a:uFillTx/>
              <a:latin typeface="Calibri" panose="020F0502020204030204"/>
              <a:ea typeface="+mn-ea"/>
              <a:cs typeface="+mn-cs"/>
            </a:endParaRPr>
          </a:p>
        </p:txBody>
      </p:sp>
      <p:sp>
        <p:nvSpPr>
          <p:cNvPr id="9" name="Title 8">
            <a:extLst>
              <a:ext uri="{FF2B5EF4-FFF2-40B4-BE49-F238E27FC236}">
                <a16:creationId xmlns:a16="http://schemas.microsoft.com/office/drawing/2014/main" id="{DC58F342-BC9E-45A2-843C-C7F826FDE0E5}"/>
              </a:ext>
            </a:extLst>
          </p:cNvPr>
          <p:cNvSpPr>
            <a:spLocks noGrp="1"/>
          </p:cNvSpPr>
          <p:nvPr>
            <p:ph type="ctrTitle"/>
          </p:nvPr>
        </p:nvSpPr>
        <p:spPr>
          <a:xfrm>
            <a:off x="3459938" y="375221"/>
            <a:ext cx="7834074" cy="611488"/>
          </a:xfrm>
        </p:spPr>
        <p:txBody>
          <a:bodyPr>
            <a:noAutofit/>
          </a:bodyPr>
          <a:lstStyle/>
          <a:p>
            <a:r>
              <a:rPr lang="en-US" sz="3600" b="1" dirty="0">
                <a:latin typeface="Amasis MT Pro Black" panose="020F0502020204030204" pitchFamily="18" charset="0"/>
              </a:rPr>
              <a:t>STUDENT ACTIVITIES</a:t>
            </a:r>
          </a:p>
        </p:txBody>
      </p:sp>
      <p:sp>
        <p:nvSpPr>
          <p:cNvPr id="3" name="TextBox 2">
            <a:extLst>
              <a:ext uri="{FF2B5EF4-FFF2-40B4-BE49-F238E27FC236}">
                <a16:creationId xmlns:a16="http://schemas.microsoft.com/office/drawing/2014/main" id="{537244C7-A569-0B04-BC3D-B5363EB6C4FE}"/>
              </a:ext>
            </a:extLst>
          </p:cNvPr>
          <p:cNvSpPr txBox="1"/>
          <p:nvPr/>
        </p:nvSpPr>
        <p:spPr>
          <a:xfrm>
            <a:off x="7867751" y="986709"/>
            <a:ext cx="3632200" cy="1569660"/>
          </a:xfrm>
          <a:prstGeom prst="rect">
            <a:avLst/>
          </a:prstGeom>
          <a:noFill/>
        </p:spPr>
        <p:txBody>
          <a:bodyPr wrap="square">
            <a:spAutoFit/>
          </a:bodyPr>
          <a:lstStyle/>
          <a:p>
            <a:pPr algn="ctr"/>
            <a:r>
              <a:rPr lang="en-US" sz="4800" b="1" dirty="0">
                <a:solidFill>
                  <a:srgbClr val="0065C4"/>
                </a:solidFill>
                <a:cs typeface="Iskoola Pota" panose="020F0502020204030204" pitchFamily="34" charset="0"/>
              </a:rPr>
              <a:t>Laker Family Weekend  </a:t>
            </a:r>
          </a:p>
        </p:txBody>
      </p:sp>
      <p:sp>
        <p:nvSpPr>
          <p:cNvPr id="7" name="TextBox 6">
            <a:extLst>
              <a:ext uri="{FF2B5EF4-FFF2-40B4-BE49-F238E27FC236}">
                <a16:creationId xmlns:a16="http://schemas.microsoft.com/office/drawing/2014/main" id="{C821E697-446D-9EDE-AEA8-8C8E89A8FF0A}"/>
              </a:ext>
            </a:extLst>
          </p:cNvPr>
          <p:cNvSpPr txBox="1"/>
          <p:nvPr/>
        </p:nvSpPr>
        <p:spPr>
          <a:xfrm>
            <a:off x="3728731" y="4705594"/>
            <a:ext cx="8040013" cy="2062103"/>
          </a:xfrm>
          <a:prstGeom prst="rect">
            <a:avLst/>
          </a:prstGeom>
          <a:noFill/>
        </p:spPr>
        <p:txBody>
          <a:bodyPr wrap="square">
            <a:spAutoFit/>
          </a:bodyPr>
          <a:lstStyle/>
          <a:p>
            <a:r>
              <a:rPr lang="en-US" dirty="0">
                <a:solidFill>
                  <a:srgbClr val="000000"/>
                </a:solidFill>
                <a:latin typeface="Arial" panose="020B0604020202020204" pitchFamily="34" charset="0"/>
                <a:ea typeface="Aptos" panose="020B0004020202020204" pitchFamily="34" charset="0"/>
              </a:rPr>
              <a:t>G</a:t>
            </a:r>
            <a:r>
              <a:rPr lang="en-US" sz="1800" dirty="0">
                <a:solidFill>
                  <a:srgbClr val="000000"/>
                </a:solidFill>
                <a:effectLst/>
                <a:latin typeface="Arial" panose="020B0604020202020204" pitchFamily="34" charset="0"/>
                <a:ea typeface="Aptos" panose="020B0004020202020204" pitchFamily="34" charset="0"/>
              </a:rPr>
              <a:t>et started with </a:t>
            </a:r>
            <a:r>
              <a:rPr lang="en-US" sz="1800" b="1" dirty="0">
                <a:solidFill>
                  <a:srgbClr val="000000"/>
                </a:solidFill>
                <a:effectLst/>
                <a:latin typeface="Arial" panose="020B0604020202020204" pitchFamily="34" charset="0"/>
                <a:ea typeface="Aptos" panose="020B0004020202020204" pitchFamily="34" charset="0"/>
              </a:rPr>
              <a:t>Friday night’s kickoff!</a:t>
            </a:r>
            <a:r>
              <a:rPr lang="en-US" sz="1800" dirty="0">
                <a:solidFill>
                  <a:srgbClr val="000000"/>
                </a:solidFill>
                <a:effectLst/>
                <a:latin typeface="Arial" panose="020B0604020202020204" pitchFamily="34" charset="0"/>
                <a:ea typeface="Aptos" panose="020B0004020202020204" pitchFamily="34" charset="0"/>
              </a:rPr>
              <a:t> Then </a:t>
            </a:r>
            <a:r>
              <a:rPr lang="en-US" sz="1800" b="1" dirty="0">
                <a:solidFill>
                  <a:srgbClr val="000000"/>
                </a:solidFill>
                <a:effectLst/>
                <a:latin typeface="Arial" panose="020B0604020202020204" pitchFamily="34" charset="0"/>
                <a:ea typeface="Aptos" panose="020B0004020202020204" pitchFamily="34" charset="0"/>
              </a:rPr>
              <a:t>on Saturday, work up a sweat at the Fun(d) Run, shop at the student small business market, and attend a concert featuring the Cook Carillon Clocktower.</a:t>
            </a:r>
            <a:r>
              <a:rPr lang="en-US" sz="1800" dirty="0">
                <a:solidFill>
                  <a:srgbClr val="000000"/>
                </a:solidFill>
                <a:effectLst/>
                <a:latin typeface="Arial" panose="020B0604020202020204" pitchFamily="34" charset="0"/>
                <a:ea typeface="Aptos" panose="020B0004020202020204" pitchFamily="34" charset="0"/>
              </a:rPr>
              <a:t> And make sure you don't miss </a:t>
            </a:r>
            <a:r>
              <a:rPr lang="en-US" sz="1800" b="1" dirty="0">
                <a:solidFill>
                  <a:srgbClr val="000000"/>
                </a:solidFill>
                <a:effectLst/>
                <a:latin typeface="Arial" panose="020B0604020202020204" pitchFamily="34" charset="0"/>
                <a:ea typeface="Aptos" panose="020B0004020202020204" pitchFamily="34" charset="0"/>
              </a:rPr>
              <a:t>Laker volleyball games, the Family Weekend Tailgate, and a Sunday golf outing</a:t>
            </a:r>
            <a:r>
              <a:rPr lang="en-US" sz="1800" dirty="0">
                <a:solidFill>
                  <a:srgbClr val="000000"/>
                </a:solidFill>
                <a:effectLst/>
                <a:latin typeface="Arial" panose="020B0604020202020204" pitchFamily="34" charset="0"/>
                <a:ea typeface="Aptos" panose="020B0004020202020204" pitchFamily="34" charset="0"/>
              </a:rPr>
              <a:t> to wrap up your weekend! </a:t>
            </a:r>
          </a:p>
          <a:p>
            <a:endParaRPr lang="en-US" dirty="0">
              <a:solidFill>
                <a:srgbClr val="000000"/>
              </a:solidFill>
              <a:latin typeface="Arial" panose="020B0604020202020204" pitchFamily="34" charset="0"/>
              <a:ea typeface="Aptos" panose="020B0004020202020204" pitchFamily="34" charset="0"/>
            </a:endParaRPr>
          </a:p>
          <a:p>
            <a:pPr algn="ctr"/>
            <a:r>
              <a:rPr lang="en-US" sz="2000" b="1" dirty="0">
                <a:solidFill>
                  <a:srgbClr val="0065C4"/>
                </a:solidFill>
                <a:effectLst/>
                <a:latin typeface="Arial" panose="020B0604020202020204" pitchFamily="34" charset="0"/>
                <a:ea typeface="Aptos" panose="020B0004020202020204" pitchFamily="34" charset="0"/>
                <a:hlinkClick r:id="rId4"/>
              </a:rPr>
              <a:t>More Information!</a:t>
            </a:r>
            <a:endParaRPr lang="en-US" sz="2000" b="1" dirty="0">
              <a:solidFill>
                <a:srgbClr val="0065C4"/>
              </a:solidFill>
              <a:latin typeface="Lato" panose="020F0502020204030203" pitchFamily="34" charset="0"/>
            </a:endParaRPr>
          </a:p>
        </p:txBody>
      </p:sp>
      <p:sp>
        <p:nvSpPr>
          <p:cNvPr id="8" name="TextBox 7">
            <a:extLst>
              <a:ext uri="{FF2B5EF4-FFF2-40B4-BE49-F238E27FC236}">
                <a16:creationId xmlns:a16="http://schemas.microsoft.com/office/drawing/2014/main" id="{7F892FED-F98C-3C30-AB1E-6E5491A1DB80}"/>
              </a:ext>
            </a:extLst>
          </p:cNvPr>
          <p:cNvSpPr txBox="1"/>
          <p:nvPr/>
        </p:nvSpPr>
        <p:spPr>
          <a:xfrm>
            <a:off x="7376975" y="2401102"/>
            <a:ext cx="4166081" cy="2246769"/>
          </a:xfrm>
          <a:prstGeom prst="rect">
            <a:avLst/>
          </a:prstGeom>
          <a:noFill/>
        </p:spPr>
        <p:txBody>
          <a:bodyPr wrap="square" rtlCol="0">
            <a:spAutoFit/>
          </a:bodyPr>
          <a:lstStyle/>
          <a:p>
            <a:pPr algn="ctr"/>
            <a:r>
              <a:rPr lang="en-US" sz="2800" dirty="0">
                <a:latin typeface="Amasis MT Pro Black" panose="02040A04050005020304" pitchFamily="18" charset="0"/>
              </a:rPr>
              <a:t>   September 20 –September 22 </a:t>
            </a:r>
          </a:p>
          <a:p>
            <a:pPr algn="ctr"/>
            <a:r>
              <a:rPr lang="en-US" sz="2800" dirty="0">
                <a:latin typeface="Amasis MT Pro Black" panose="02040A04050005020304" pitchFamily="18" charset="0"/>
              </a:rPr>
              <a:t>All Day </a:t>
            </a:r>
          </a:p>
          <a:p>
            <a:pPr algn="ctr"/>
            <a:r>
              <a:rPr lang="en-US" sz="2800" dirty="0">
                <a:latin typeface="Amasis MT Pro Black" panose="02040A04050005020304" pitchFamily="18" charset="0"/>
              </a:rPr>
              <a:t>Allendale, Pew, &amp; Health Campuses</a:t>
            </a:r>
          </a:p>
        </p:txBody>
      </p:sp>
      <p:pic>
        <p:nvPicPr>
          <p:cNvPr id="6" name="Picture 5" descr="A blue circle with white text and a leaf&#10;&#10;Description automatically generated">
            <a:extLst>
              <a:ext uri="{FF2B5EF4-FFF2-40B4-BE49-F238E27FC236}">
                <a16:creationId xmlns:a16="http://schemas.microsoft.com/office/drawing/2014/main" id="{747082A8-7DFA-3C43-AF28-F970446A2D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33575" y="915069"/>
            <a:ext cx="4343400" cy="3800475"/>
          </a:xfrm>
          <a:prstGeom prst="rect">
            <a:avLst/>
          </a:prstGeom>
        </p:spPr>
      </p:pic>
    </p:spTree>
    <p:extLst>
      <p:ext uri="{BB962C8B-B14F-4D97-AF65-F5344CB8AC3E}">
        <p14:creationId xmlns:p14="http://schemas.microsoft.com/office/powerpoint/2010/main" val="3158440416"/>
      </p:ext>
    </p:extLst>
  </p:cSld>
  <p:clrMapOvr>
    <a:masterClrMapping/>
  </p:clrMapOvr>
  <p:transition spd="slow" advTm="20000">
    <p:push dir="u"/>
  </p:transition>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706a1fdb-e05e-4d05-8a92-c507d9ba440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0C60E6957C7B147A384766A5A8ADF58" ma:contentTypeVersion="10" ma:contentTypeDescription="Create a new document." ma:contentTypeScope="" ma:versionID="2c4a8326472b1e1300cd25f96a5f3bee">
  <xsd:schema xmlns:xsd="http://www.w3.org/2001/XMLSchema" xmlns:xs="http://www.w3.org/2001/XMLSchema" xmlns:p="http://schemas.microsoft.com/office/2006/metadata/properties" xmlns:ns3="706a1fdb-e05e-4d05-8a92-c507d9ba4407" xmlns:ns4="c1b4432d-8151-4eb7-b52e-30dfaae51a85" targetNamespace="http://schemas.microsoft.com/office/2006/metadata/properties" ma:root="true" ma:fieldsID="25a2533c32aff71658a0f5a19b5ec020" ns3:_="" ns4:_="">
    <xsd:import namespace="706a1fdb-e05e-4d05-8a92-c507d9ba4407"/>
    <xsd:import namespace="c1b4432d-8151-4eb7-b52e-30dfaae51a8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_activity"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6a1fdb-e05e-4d05-8a92-c507d9ba44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3" nillable="true" ma:displayName="_activity" ma:hidden="true" ma:internalName="_activity">
      <xsd:simpleType>
        <xsd:restriction base="dms:Note"/>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b4432d-8151-4eb7-b52e-30dfaae51a8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D9C2033-6564-4DA6-BF02-086189AF332F}">
  <ds:schemaRefs>
    <ds:schemaRef ds:uri="http://purl.org/dc/dcmitype/"/>
    <ds:schemaRef ds:uri="http://purl.org/dc/elements/1.1/"/>
    <ds:schemaRef ds:uri="http://schemas.microsoft.com/office/2006/metadata/properties"/>
    <ds:schemaRef ds:uri="706a1fdb-e05e-4d05-8a92-c507d9ba4407"/>
    <ds:schemaRef ds:uri="http://www.w3.org/XML/1998/namespace"/>
    <ds:schemaRef ds:uri="http://purl.org/dc/terms/"/>
    <ds:schemaRef ds:uri="c1b4432d-8151-4eb7-b52e-30dfaae51a85"/>
    <ds:schemaRef ds:uri="http://schemas.microsoft.com/office/infopath/2007/PartnerControls"/>
    <ds:schemaRef ds:uri="http://schemas.microsoft.com/office/2006/documentManagement/types"/>
    <ds:schemaRef ds:uri="http://schemas.openxmlformats.org/package/2006/metadata/core-properties"/>
  </ds:schemaRefs>
</ds:datastoreItem>
</file>

<file path=customXml/itemProps2.xml><?xml version="1.0" encoding="utf-8"?>
<ds:datastoreItem xmlns:ds="http://schemas.openxmlformats.org/officeDocument/2006/customXml" ds:itemID="{FC3F2F74-CFDA-40ED-9B65-301128C78E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6a1fdb-e05e-4d05-8a92-c507d9ba4407"/>
    <ds:schemaRef ds:uri="c1b4432d-8151-4eb7-b52e-30dfaae51a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EC8BBB0-426B-41B1-927F-098F78F0ED7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2105</TotalTime>
  <Words>866</Words>
  <Application>Microsoft Office PowerPoint</Application>
  <PresentationFormat>Widescreen</PresentationFormat>
  <Paragraphs>75</Paragraphs>
  <Slides>7</Slides>
  <Notes>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7</vt:i4>
      </vt:variant>
    </vt:vector>
  </HeadingPairs>
  <TitlesOfParts>
    <vt:vector size="20" baseType="lpstr">
      <vt:lpstr>Amasis MT Pro Black</vt:lpstr>
      <vt:lpstr>Aptos</vt:lpstr>
      <vt:lpstr>Arial</vt:lpstr>
      <vt:lpstr>Calibri</vt:lpstr>
      <vt:lpstr>Calibri Light</vt:lpstr>
      <vt:lpstr>Georgia</vt:lpstr>
      <vt:lpstr>Iskoola Pota</vt:lpstr>
      <vt:lpstr>Lato</vt:lpstr>
      <vt:lpstr>Neue Plak</vt:lpstr>
      <vt:lpstr>Suisse Int'l</vt:lpstr>
      <vt:lpstr>Times New Roman</vt:lpstr>
      <vt:lpstr>Wingdings</vt:lpstr>
      <vt:lpstr>1_Office Theme</vt:lpstr>
      <vt:lpstr>PowerPoint Presentation</vt:lpstr>
      <vt:lpstr>PowerPoint Presentation</vt:lpstr>
      <vt:lpstr>INTERNATIONAL HOSPITALITY STUDENT DAY</vt:lpstr>
      <vt:lpstr>PowerPoint Presentation</vt:lpstr>
      <vt:lpstr>PowerPoint Presentation</vt:lpstr>
      <vt:lpstr>IMPORTANT STUDENT RESOURCES</vt:lpstr>
      <vt:lpstr>STUDENT ACTIVITIES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Witsaman</dc:creator>
  <cp:lastModifiedBy>Kirsten Rydzewski</cp:lastModifiedBy>
  <cp:revision>48</cp:revision>
  <dcterms:created xsi:type="dcterms:W3CDTF">2022-01-28T19:37:52Z</dcterms:created>
  <dcterms:modified xsi:type="dcterms:W3CDTF">2024-09-12T19:53:26Z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0x01010090C60E6957C7B147A384766A5A8ADF58</vt:lpwstr>
  </property>
</Properties>
</file>