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84" r:id="rId7"/>
    <p:sldId id="260" r:id="rId8"/>
    <p:sldId id="285" r:id="rId9"/>
    <p:sldId id="264"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C4"/>
    <a:srgbClr val="0072C4"/>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63" autoAdjust="0"/>
  </p:normalViewPr>
  <p:slideViewPr>
    <p:cSldViewPr snapToGrid="0">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3751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100092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91ED14-5FCB-47DA-9A59-896B02B7CC08}" type="slidenum">
              <a:rPr lang="en-US" smtClean="0"/>
              <a:t>7</a:t>
            </a:fld>
            <a:endParaRPr lang="en-US"/>
          </a:p>
        </p:txBody>
      </p:sp>
    </p:spTree>
    <p:extLst>
      <p:ext uri="{BB962C8B-B14F-4D97-AF65-F5344CB8AC3E}">
        <p14:creationId xmlns:p14="http://schemas.microsoft.com/office/powerpoint/2010/main" val="121442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9/20/24</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9/20/24</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rydzewki@gvsu.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vsu.edu/htm/opportunities-index.htm" TargetMode="External"/><Relationship Id="rId5" Type="http://schemas.openxmlformats.org/officeDocument/2006/relationships/hyperlink" Target="https://www.gvsu.edu/ht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D6473192-BC4C-F685-A50C520CC276466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1E76D683-D71C-8C1A-9589D89FAA56AE3D" TargetMode="External"/><Relationship Id="rId5" Type="http://schemas.openxmlformats.org/officeDocument/2006/relationships/hyperlink" Target="https://www.gvsu.edu/htm/opportunities-detail.htm?opportunityId=D74D1537-042C-3289-04D17D7D8563483A" TargetMode="External"/><Relationship Id="rId4" Type="http://schemas.openxmlformats.org/officeDocument/2006/relationships/hyperlink" Target="https://www.gvsu.edu/htm/opportunities-detail.htm?opportunityId=08F8CC92-A38A-3F9A-73364325F69686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vsu.joinhandshake.com/events/1589700/share_previ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eventbrite.com/e/uncon-hr-2024-tickets-759661216147?aff=oddtdtcreato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gvsu.edu/catering/louies-lunchbox-food-truck-33.ht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vsu.edu/sustainableagproject/" TargetMode="External"/><Relationship Id="rId5" Type="http://schemas.openxmlformats.org/officeDocument/2006/relationships/hyperlink" Target="https://www.gvsu.edu/studentaffairs/student-resources-29.ht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gvsu.edu/lakerc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9.23.2024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GVSU HTM students gather together for a photo at the DeVos Campus in downtown Grand Rapids">
            <a:extLst>
              <a:ext uri="{FF2B5EF4-FFF2-40B4-BE49-F238E27FC236}">
                <a16:creationId xmlns:a16="http://schemas.microsoft.com/office/drawing/2014/main" id="{25E25657-18BF-4EA5-B307-8D069D084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8" y="3056418"/>
            <a:ext cx="2649927" cy="2666699"/>
          </a:xfrm>
          <a:prstGeom prst="rect">
            <a:avLst/>
          </a:prstGeom>
        </p:spPr>
      </p:pic>
      <p:sp>
        <p:nvSpPr>
          <p:cNvPr id="24" name="Date">
            <a:extLst>
              <a:ext uri="{FF2B5EF4-FFF2-40B4-BE49-F238E27FC236}">
                <a16:creationId xmlns:a16="http://schemas.microsoft.com/office/drawing/2014/main" id="{24B647C3-6C44-4DEA-BA3E-9B921E594C54}"/>
              </a:ext>
            </a:extLst>
          </p:cNvPr>
          <p:cNvSpPr txBox="1"/>
          <p:nvPr/>
        </p:nvSpPr>
        <p:spPr>
          <a:xfrm>
            <a:off x="12460" y="5657671"/>
            <a:ext cx="2938585" cy="1200329"/>
          </a:xfrm>
          <a:prstGeom prst="rect">
            <a:avLst/>
          </a:prstGeom>
          <a:noFill/>
        </p:spPr>
        <p:txBody>
          <a:bodyPr wrap="square" rtlCol="0">
            <a:spAutoFit/>
          </a:bodyPr>
          <a:lstStyle/>
          <a:p>
            <a:pPr lvl="0" algn="ctr">
              <a:defRPr/>
            </a:pPr>
            <a:r>
              <a:rPr lang="en-US" b="1" dirty="0">
                <a:solidFill>
                  <a:schemeClr val="bg1"/>
                </a:solidFill>
                <a:hlinkClick r:id="rId5">
                  <a:extLst>
                    <a:ext uri="{A12FA001-AC4F-418D-AE19-62706E023703}">
                      <ahyp:hlinkClr xmlns:ahyp="http://schemas.microsoft.com/office/drawing/2018/hyperlinkcolor" val="tx"/>
                    </a:ext>
                  </a:extLst>
                </a:hlinkClick>
              </a:rPr>
              <a:t>Click here to learn more about all GVSU HTM opportunities available to you</a:t>
            </a:r>
            <a:endParaRPr kumimoji="0" lang="en-US" b="0"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1245700855"/>
              </p:ext>
            </p:extLst>
          </p:nvPr>
        </p:nvGraphicFramePr>
        <p:xfrm>
          <a:off x="3306645" y="179504"/>
          <a:ext cx="8295653" cy="6201448"/>
        </p:xfrm>
        <a:graphic>
          <a:graphicData uri="http://schemas.openxmlformats.org/drawingml/2006/table">
            <a:tbl>
              <a:tblPr firstRow="1" bandRow="1">
                <a:tableStyleId>{5C22544A-7EE6-4342-B048-85BDC9FD1C3A}</a:tableStyleId>
              </a:tblPr>
              <a:tblGrid>
                <a:gridCol w="4347255">
                  <a:extLst>
                    <a:ext uri="{9D8B030D-6E8A-4147-A177-3AD203B41FA5}">
                      <a16:colId xmlns:a16="http://schemas.microsoft.com/office/drawing/2014/main" val="4238054465"/>
                    </a:ext>
                  </a:extLst>
                </a:gridCol>
                <a:gridCol w="3948398">
                  <a:extLst>
                    <a:ext uri="{9D8B030D-6E8A-4147-A177-3AD203B41FA5}">
                      <a16:colId xmlns:a16="http://schemas.microsoft.com/office/drawing/2014/main" val="1521058076"/>
                    </a:ext>
                  </a:extLst>
                </a:gridCol>
              </a:tblGrid>
              <a:tr h="90611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804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6"/>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724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INTERNATIONAL HOSPITALITY STUDENT DAY </a:t>
                      </a:r>
                    </a:p>
                  </a:txBody>
                  <a:tcPr anchor="ctr"/>
                </a:tc>
                <a:tc>
                  <a:txBody>
                    <a:bodyPr/>
                    <a:lstStyle/>
                    <a:p>
                      <a:r>
                        <a:rPr lang="en-US" sz="1200" b="0" i="0" u="none" strike="noStrike" kern="1200" baseline="0" dirty="0">
                          <a:solidFill>
                            <a:schemeClr val="dk1"/>
                          </a:solidFill>
                          <a:latin typeface="+mn-lt"/>
                          <a:ea typeface="+mn-ea"/>
                          <a:cs typeface="+mn-cs"/>
                        </a:rPr>
                        <a:t>Hospitality Today Live is thrilled to unveil the first-ever International Hospitality Students Day(IHSD24), hosted by Grand Valley State University in Grand Rapids, Michigan!</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653673106"/>
                  </a:ext>
                </a:extLst>
              </a:tr>
              <a:tr h="724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 </a:t>
                      </a:r>
                      <a:r>
                        <a:rPr kumimoji="0" lang="en-US" sz="1200" b="1" i="0" u="none" strike="noStrike" kern="1200" cap="none" spc="0" normalizeH="0" baseline="0" noProof="0" dirty="0">
                          <a:ln>
                            <a:noFill/>
                          </a:ln>
                          <a:solidFill>
                            <a:schemeClr val="tx1"/>
                          </a:solidFill>
                          <a:effectLst/>
                          <a:uLnTx/>
                          <a:uFillTx/>
                          <a:latin typeface="+mn-lt"/>
                          <a:ea typeface="+mn-ea"/>
                          <a:cs typeface="+mn-cs"/>
                        </a:rPr>
                        <a:t>UnCon HR 2024</a:t>
                      </a:r>
                      <a:endParaRPr kumimoji="0" lang="en-US" sz="1200" b="1" i="0" u="none" strike="noStrike" kern="1200" cap="none" spc="0" normalizeH="0" baseline="0" noProof="0" dirty="0">
                        <a:ln>
                          <a:noFill/>
                        </a:ln>
                        <a:solidFill>
                          <a:schemeClr val="tx1"/>
                        </a:solidFill>
                        <a:effectLst/>
                        <a:uLnTx/>
                        <a:uFillTx/>
                        <a:latin typeface="+mn-lt"/>
                        <a:ea typeface="Calibri"/>
                        <a:cs typeface="Calibri"/>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UnCon is a non-traditional HR conference set up for people specifically in the hospitality industry. GVSU HTM students can attend for free! Use code UNCON24 at check out. </a:t>
                      </a:r>
                    </a:p>
                  </a:txBody>
                  <a:tcPr/>
                </a:tc>
                <a:extLst>
                  <a:ext uri="{0D108BD9-81ED-4DB2-BD59-A6C34878D82A}">
                    <a16:rowId xmlns:a16="http://schemas.microsoft.com/office/drawing/2014/main" val="2693886519"/>
                  </a:ext>
                </a:extLst>
              </a:tr>
              <a:tr h="566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4. GVSU FALL CAREER &amp; INTERNSHIP FAIR  </a:t>
                      </a:r>
                      <a:endParaRPr kumimoji="0" lang="en-US" sz="1200" b="1" i="0" u="none" strike="noStrike" kern="1200" cap="none" spc="0" normalizeH="0" baseline="0" noProof="0" dirty="0">
                        <a:ln>
                          <a:noFill/>
                        </a:ln>
                        <a:solidFill>
                          <a:prstClr val="black"/>
                        </a:solidFill>
                        <a:effectLst/>
                        <a:uLnTx/>
                        <a:uFillTx/>
                        <a:latin typeface="+mn-lt"/>
                        <a:ea typeface="Calibri"/>
                        <a:cs typeface="Calibri"/>
                      </a:endParaRPr>
                    </a:p>
                  </a:txBody>
                  <a:tcPr anchor="ctr"/>
                </a:tc>
                <a:tc>
                  <a:txBody>
                    <a:bodyPr/>
                    <a:lstStyle/>
                    <a:p>
                      <a:pPr algn="l"/>
                      <a:r>
                        <a:rPr lang="en-US" sz="1200" kern="1200" dirty="0">
                          <a:solidFill>
                            <a:schemeClr val="dk1"/>
                          </a:solidFill>
                          <a:effectLst/>
                          <a:latin typeface="+mn-lt"/>
                          <a:ea typeface="+mn-ea"/>
                          <a:cs typeface="+mn-cs"/>
                        </a:rPr>
                        <a:t>Meet with employers looking to hire for internship and full-time opportunities, and to explore careers</a:t>
                      </a:r>
                    </a:p>
                    <a:p>
                      <a:pPr algn="l"/>
                      <a:r>
                        <a:rPr lang="en-US" sz="1200" kern="1200" dirty="0">
                          <a:solidFill>
                            <a:schemeClr val="dk1"/>
                          </a:solidFill>
                          <a:effectLst/>
                          <a:latin typeface="+mn-lt"/>
                          <a:ea typeface="+mn-ea"/>
                          <a:cs typeface="+mn-cs"/>
                        </a:rPr>
                        <a:t>and industries! The Career Center is having multiple events to prep for the fair.</a:t>
                      </a:r>
                    </a:p>
                  </a:txBody>
                  <a:tcPr/>
                </a:tc>
                <a:extLst>
                  <a:ext uri="{0D108BD9-81ED-4DB2-BD59-A6C34878D82A}">
                    <a16:rowId xmlns:a16="http://schemas.microsoft.com/office/drawing/2014/main" val="272847697"/>
                  </a:ext>
                </a:extLst>
              </a:tr>
              <a:tr h="1206642">
                <a:tc>
                  <a:txBody>
                    <a:bodyPr/>
                    <a:lstStyle/>
                    <a:p>
                      <a:pPr algn="ctr"/>
                      <a:r>
                        <a:rPr lang="en-US" sz="1200" b="1" dirty="0"/>
                        <a:t>5. </a:t>
                      </a:r>
                      <a:r>
                        <a:rPr kumimoji="0" lang="en-US" sz="1200" b="1" i="0" u="none" strike="noStrike" kern="1200" cap="none" spc="0" normalizeH="0" baseline="0" noProof="0" dirty="0">
                          <a:ln>
                            <a:noFill/>
                          </a:ln>
                          <a:solidFill>
                            <a:schemeClr val="tx1"/>
                          </a:solidFill>
                          <a:effectLst/>
                          <a:uLnTx/>
                          <a:uFillTx/>
                          <a:latin typeface="+mn-lt"/>
                          <a:ea typeface="+mn-ea"/>
                          <a:cs typeface="+mn-cs"/>
                        </a:rPr>
                        <a:t>RECOMMENDATIONS: RESOURCES  </a:t>
                      </a:r>
                      <a:endParaRPr lang="en-US" sz="12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semester the weekly announcements will feature a helpful campus resources for students to utilize as well as local restaurants to visit! If you have a resource or restaurant that you would like to share with the GVSU HTM community, feel free to email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rydzewki@gvsu.edu</a:t>
                      </a:r>
                      <a:r>
                        <a:rPr kumimoji="0" lang="en-US" sz="1200" b="0" i="0" u="none" strike="noStrike" kern="1200" cap="none" spc="0" normalizeH="0" baseline="0" noProof="0" dirty="0">
                          <a:ln>
                            <a:noFill/>
                          </a:ln>
                          <a:solidFill>
                            <a:prstClr val="black"/>
                          </a:solidFill>
                          <a:effectLst/>
                          <a:uLnTx/>
                          <a:uFillTx/>
                          <a:latin typeface="+mn-lt"/>
                          <a:ea typeface="+mn-ea"/>
                          <a:cs typeface="+mn-cs"/>
                        </a:rPr>
                        <a:t>  to share on the weekly announcements.</a:t>
                      </a:r>
                    </a:p>
                  </a:txBody>
                  <a:tcPr/>
                </a:tc>
                <a:extLst>
                  <a:ext uri="{0D108BD9-81ED-4DB2-BD59-A6C34878D82A}">
                    <a16:rowId xmlns:a16="http://schemas.microsoft.com/office/drawing/2014/main" val="2752168905"/>
                  </a:ext>
                </a:extLst>
              </a:tr>
              <a:tr h="4606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schemeClr val="tx1"/>
                          </a:solidFill>
                          <a:effectLst/>
                          <a:uLnTx/>
                          <a:uFillTx/>
                          <a:latin typeface="+mn-lt"/>
                          <a:ea typeface="+mn-ea"/>
                          <a:cs typeface="+mn-cs"/>
                        </a:rPr>
                        <a:t>STUDENT ACTIVITY: LAKER CON 2024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algn="ctr"/>
                      <a:endParaRPr lang="en-US" sz="10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mn-lt"/>
                        </a:rPr>
                        <a:t>Laker Con is a three-day comics convention held at the Mary </a:t>
                      </a:r>
                      <a:r>
                        <a:rPr lang="en-US" sz="1200" b="0" i="0" dirty="0" err="1">
                          <a:solidFill>
                            <a:srgbClr val="333333"/>
                          </a:solidFill>
                          <a:effectLst/>
                          <a:latin typeface="+mn-lt"/>
                        </a:rPr>
                        <a:t>Idema</a:t>
                      </a:r>
                      <a:r>
                        <a:rPr lang="en-US" sz="1200" b="0" i="0" dirty="0">
                          <a:solidFill>
                            <a:srgbClr val="333333"/>
                          </a:solidFill>
                          <a:effectLst/>
                          <a:latin typeface="+mn-lt"/>
                        </a:rPr>
                        <a:t> Pew Library. Our mission is to celebrate comics literacy, the scholarly merits of sequential storytelling and exalt the visual art of storytelling. This event is free and open to the GVSU community and the public. </a:t>
                      </a:r>
                    </a:p>
                  </a:txBody>
                  <a:tcPr/>
                </a:tc>
                <a:extLst>
                  <a:ext uri="{0D108BD9-81ED-4DB2-BD59-A6C34878D82A}">
                    <a16:rowId xmlns:a16="http://schemas.microsoft.com/office/drawing/2014/main" val="916439104"/>
                  </a:ext>
                </a:extLst>
              </a:tr>
            </a:tbl>
          </a:graphicData>
        </a:graphic>
      </p:graphicFrame>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573491" y="1270674"/>
            <a:ext cx="8322810" cy="5355312"/>
          </a:xfrm>
          <a:prstGeom prst="rect">
            <a:avLst/>
          </a:prstGeom>
          <a:noFill/>
        </p:spPr>
        <p:txBody>
          <a:bodyPr wrap="square" rtlCol="0">
            <a:spAutoFit/>
          </a:bodyPr>
          <a:lstStyle/>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4" tooltip="Wings West Burdick's Server - Greenleaf Hospitality"/>
              </a:rPr>
              <a:t> Wings West Burdick's Server</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 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 Application Deadline: 10/17/2024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9/19/24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5" tooltip="Lounge Attendant | Morning - Greenleaf Hospitality"/>
              </a:rPr>
              <a:t> Lounge Attendant | Morning</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 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 Application Deadline: 10/16/2024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9/19/24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6" tooltip="Student Assistant - Communications and Marketing - State of Michigan "/>
              </a:rPr>
              <a:t> Student Assistant - Communications and Marketing</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 State of Michigan - Lansing ,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 Application Deadline: 09/25/2024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9/12/24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7" tooltip="Supervisor - The Morning Dish - Greenleaf Hospitality"/>
              </a:rPr>
              <a:t> Supervisor - The Morning Dish</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 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 Application Deadline: 11/6/2024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9/6/24</a:t>
            </a: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9697"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7">
            <a:extLst>
              <a:ext uri="{FF2B5EF4-FFF2-40B4-BE49-F238E27FC236}">
                <a16:creationId xmlns:a16="http://schemas.microsoft.com/office/drawing/2014/main" id="{20D169B2-2992-4316-A570-5300AB036660}"/>
              </a:ext>
            </a:extLst>
          </p:cNvPr>
          <p:cNvSpPr/>
          <p:nvPr/>
        </p:nvSpPr>
        <p:spPr>
          <a:xfrm>
            <a:off x="545278"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6" name="Title 8">
            <a:extLst>
              <a:ext uri="{FF2B5EF4-FFF2-40B4-BE49-F238E27FC236}">
                <a16:creationId xmlns:a16="http://schemas.microsoft.com/office/drawing/2014/main" id="{62B7C65A-AC26-3E10-BC0F-B1C3B575024E}"/>
              </a:ext>
            </a:extLst>
          </p:cNvPr>
          <p:cNvSpPr>
            <a:spLocks noGrp="1"/>
          </p:cNvSpPr>
          <p:nvPr>
            <p:ph type="ctrTitle"/>
          </p:nvPr>
        </p:nvSpPr>
        <p:spPr>
          <a:xfrm>
            <a:off x="3258735" y="448474"/>
            <a:ext cx="7834074" cy="611488"/>
          </a:xfrm>
        </p:spPr>
        <p:txBody>
          <a:bodyPr>
            <a:noAutofit/>
          </a:bodyPr>
          <a:lstStyle/>
          <a:p>
            <a:r>
              <a:rPr lang="en-US" sz="2800" b="1" dirty="0">
                <a:latin typeface="Amasis MT Pro Black" panose="02040A04050005020304" pitchFamily="18" charset="0"/>
              </a:rPr>
              <a:t>INTERNATIONAL HOSPITALITY STUDENT DAY</a:t>
            </a:r>
          </a:p>
        </p:txBody>
      </p:sp>
      <p:sp>
        <p:nvSpPr>
          <p:cNvPr id="2" name="TextBox 1">
            <a:extLst>
              <a:ext uri="{FF2B5EF4-FFF2-40B4-BE49-F238E27FC236}">
                <a16:creationId xmlns:a16="http://schemas.microsoft.com/office/drawing/2014/main" id="{6770C0A2-7C88-C769-2C1F-C0016B2FA6ED}"/>
              </a:ext>
            </a:extLst>
          </p:cNvPr>
          <p:cNvSpPr txBox="1"/>
          <p:nvPr/>
        </p:nvSpPr>
        <p:spPr>
          <a:xfrm>
            <a:off x="6663571" y="1188619"/>
            <a:ext cx="4702929" cy="1661993"/>
          </a:xfrm>
          <a:prstGeom prst="rect">
            <a:avLst/>
          </a:prstGeom>
          <a:noFill/>
        </p:spPr>
        <p:txBody>
          <a:bodyPr wrap="square" rtlCol="0">
            <a:spAutoFit/>
          </a:bodyPr>
          <a:lstStyle/>
          <a:p>
            <a:pPr marR="0" algn="ctr">
              <a:spcBef>
                <a:spcPts val="0"/>
              </a:spcBef>
              <a:spcAft>
                <a:spcPts val="0"/>
              </a:spcAft>
              <a:buClr>
                <a:schemeClr val="tx1"/>
              </a:buClr>
            </a:pPr>
            <a:r>
              <a:rPr lang="en-US" sz="2800" b="1" dirty="0">
                <a:solidFill>
                  <a:srgbClr val="0072C4"/>
                </a:solidFill>
              </a:rPr>
              <a:t>FRIDAY, OCTOBER 4, 2024 </a:t>
            </a:r>
          </a:p>
          <a:p>
            <a:pPr marR="0" algn="ctr">
              <a:spcBef>
                <a:spcPts val="0"/>
              </a:spcBef>
              <a:spcAft>
                <a:spcPts val="0"/>
              </a:spcAft>
              <a:buClr>
                <a:schemeClr val="tx1"/>
              </a:buClr>
            </a:pPr>
            <a:r>
              <a:rPr lang="en-US" sz="2800" b="1" dirty="0">
                <a:solidFill>
                  <a:srgbClr val="0072C4"/>
                </a:solidFill>
              </a:rPr>
              <a:t>9 AM – 8 PM EDT </a:t>
            </a:r>
          </a:p>
          <a:p>
            <a:pPr algn="ctr">
              <a:spcBef>
                <a:spcPts val="0"/>
              </a:spcBef>
              <a:spcAft>
                <a:spcPts val="0"/>
              </a:spcAft>
            </a:pPr>
            <a:r>
              <a:rPr lang="en-US" sz="2800" b="1" dirty="0">
                <a:solidFill>
                  <a:srgbClr val="0072C4"/>
                </a:solidFill>
                <a:ea typeface="Times New Roman" panose="02020603050405020304" pitchFamily="18" charset="0"/>
              </a:rPr>
              <a:t>Virtual Event </a:t>
            </a:r>
            <a:endParaRPr lang="en-US" sz="2800" b="1" dirty="0">
              <a:solidFill>
                <a:srgbClr val="0072C4"/>
              </a:solidFill>
              <a:effectLst/>
              <a:ea typeface="Calibri" panose="020F0502020204030204" pitchFamily="34" charset="0"/>
            </a:endParaRPr>
          </a:p>
          <a:p>
            <a:pPr marL="285750" marR="0" indent="-285750">
              <a:spcBef>
                <a:spcPts val="0"/>
              </a:spcBef>
              <a:spcAft>
                <a:spcPts val="0"/>
              </a:spcAft>
              <a:buClr>
                <a:schemeClr val="tx1"/>
              </a:buClr>
              <a:buFont typeface="Wingdings" panose="05000000000000000000" pitchFamily="2" charset="2"/>
              <a:buChar char="§"/>
            </a:pPr>
            <a:endParaRPr lang="en-US" dirty="0">
              <a:solidFill>
                <a:schemeClr val="tx1">
                  <a:lumMod val="95000"/>
                  <a:lumOff val="5000"/>
                </a:schemeClr>
              </a:solidFill>
            </a:endParaRPr>
          </a:p>
        </p:txBody>
      </p:sp>
      <p:sp>
        <p:nvSpPr>
          <p:cNvPr id="9" name="TextBox 8">
            <a:extLst>
              <a:ext uri="{FF2B5EF4-FFF2-40B4-BE49-F238E27FC236}">
                <a16:creationId xmlns:a16="http://schemas.microsoft.com/office/drawing/2014/main" id="{C0B76EDD-E33B-57A4-5325-2236EFD46CE2}"/>
              </a:ext>
            </a:extLst>
          </p:cNvPr>
          <p:cNvSpPr txBox="1"/>
          <p:nvPr/>
        </p:nvSpPr>
        <p:spPr>
          <a:xfrm>
            <a:off x="9207500" y="403860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75D042DC-C34F-92C2-C4DC-9C70366D62CA}"/>
              </a:ext>
            </a:extLst>
          </p:cNvPr>
          <p:cNvSpPr txBox="1"/>
          <p:nvPr/>
        </p:nvSpPr>
        <p:spPr>
          <a:xfrm>
            <a:off x="6096001" y="2531541"/>
            <a:ext cx="5270500" cy="2031325"/>
          </a:xfrm>
          <a:prstGeom prst="rect">
            <a:avLst/>
          </a:prstGeom>
          <a:noFill/>
        </p:spPr>
        <p:txBody>
          <a:bodyPr wrap="square" rtlCol="0">
            <a:spAutoFit/>
          </a:bodyPr>
          <a:lstStyle/>
          <a:p>
            <a:pPr algn="ctr"/>
            <a:r>
              <a:rPr lang="en-US" b="0" i="0" dirty="0">
                <a:effectLst/>
                <a:highlight>
                  <a:srgbClr val="FFFFFF"/>
                </a:highlight>
                <a:latin typeface="Suisse Int'l"/>
              </a:rPr>
              <a:t>Hospitality Today Live is thrilled to unveil the first-ever </a:t>
            </a:r>
            <a:r>
              <a:rPr lang="en-US" b="1" i="0" dirty="0">
                <a:effectLst/>
                <a:highlight>
                  <a:srgbClr val="FFFFFF"/>
                </a:highlight>
                <a:latin typeface="Suisse Int'l"/>
              </a:rPr>
              <a:t>International Hospitality Students Day</a:t>
            </a:r>
            <a:r>
              <a:rPr lang="en-US" b="0" i="0" dirty="0">
                <a:effectLst/>
                <a:highlight>
                  <a:srgbClr val="FFFFFF"/>
                </a:highlight>
                <a:latin typeface="Suisse Int'l"/>
              </a:rPr>
              <a:t> (IHSD24), hosted by Grand Valley State University in Grand Rapids, Michigan! This landmark event is set to ignite a global celebration dedicated to educating and propelling the next generation of hospitality and tourism professionals.</a:t>
            </a:r>
            <a:endParaRPr lang="en-US" dirty="0"/>
          </a:p>
        </p:txBody>
      </p:sp>
      <p:sp>
        <p:nvSpPr>
          <p:cNvPr id="13" name="TextBox 12">
            <a:extLst>
              <a:ext uri="{FF2B5EF4-FFF2-40B4-BE49-F238E27FC236}">
                <a16:creationId xmlns:a16="http://schemas.microsoft.com/office/drawing/2014/main" id="{AD5C0AD2-2AA4-C4B6-5BDF-38630604EF2B}"/>
              </a:ext>
            </a:extLst>
          </p:cNvPr>
          <p:cNvSpPr txBox="1"/>
          <p:nvPr/>
        </p:nvSpPr>
        <p:spPr>
          <a:xfrm>
            <a:off x="6096000" y="4562866"/>
            <a:ext cx="5359400" cy="923330"/>
          </a:xfrm>
          <a:prstGeom prst="rect">
            <a:avLst/>
          </a:prstGeom>
          <a:noFill/>
        </p:spPr>
        <p:txBody>
          <a:bodyPr wrap="square" rtlCol="0">
            <a:spAutoFit/>
          </a:bodyPr>
          <a:lstStyle/>
          <a:p>
            <a:pPr algn="ctr"/>
            <a:r>
              <a:rPr lang="en-US" dirty="0"/>
              <a:t>Listen to 12 speakers from various areas of the hospitality industry! This is aa drop-in event; join for as many speakers as you like! </a:t>
            </a:r>
          </a:p>
        </p:txBody>
      </p:sp>
      <p:sp>
        <p:nvSpPr>
          <p:cNvPr id="15" name="TextBox 14">
            <a:extLst>
              <a:ext uri="{FF2B5EF4-FFF2-40B4-BE49-F238E27FC236}">
                <a16:creationId xmlns:a16="http://schemas.microsoft.com/office/drawing/2014/main" id="{DE24B34D-9436-D0BC-C780-C54E8F601E25}"/>
              </a:ext>
            </a:extLst>
          </p:cNvPr>
          <p:cNvSpPr txBox="1"/>
          <p:nvPr/>
        </p:nvSpPr>
        <p:spPr>
          <a:xfrm>
            <a:off x="6414635" y="5641130"/>
            <a:ext cx="4678174" cy="646331"/>
          </a:xfrm>
          <a:prstGeom prst="rect">
            <a:avLst/>
          </a:prstGeom>
          <a:noFill/>
        </p:spPr>
        <p:txBody>
          <a:bodyPr wrap="square" rtlCol="0">
            <a:spAutoFit/>
          </a:bodyPr>
          <a:lstStyle/>
          <a:p>
            <a:pPr algn="ctr"/>
            <a:r>
              <a:rPr lang="en-US" dirty="0"/>
              <a:t>Find further information and registration details on Handshake. </a:t>
            </a:r>
            <a:r>
              <a:rPr lang="en-US" sz="1800" u="sng" dirty="0">
                <a:solidFill>
                  <a:srgbClr val="96607D"/>
                </a:solidFill>
                <a:effectLst/>
                <a:latin typeface="Arial" panose="020B0604020202020204" pitchFamily="34" charset="0"/>
                <a:ea typeface="Times New Roman" panose="02020603050405020304" pitchFamily="18" charset="0"/>
                <a:hlinkClick r:id="rId4"/>
              </a:rPr>
              <a:t>Event Link</a:t>
            </a:r>
            <a:endParaRPr lang="en-US" dirty="0"/>
          </a:p>
        </p:txBody>
      </p:sp>
      <p:pic>
        <p:nvPicPr>
          <p:cNvPr id="5" name="Picture 4" descr="A group of people in circles&#10;&#10;Description automatically generated">
            <a:extLst>
              <a:ext uri="{FF2B5EF4-FFF2-40B4-BE49-F238E27FC236}">
                <a16:creationId xmlns:a16="http://schemas.microsoft.com/office/drawing/2014/main" id="{E8417E50-A4E7-BE8F-110A-7EF7756F9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013" y="1059962"/>
            <a:ext cx="3115837" cy="5539265"/>
          </a:xfrm>
          <a:prstGeom prst="rect">
            <a:avLst/>
          </a:prstGeom>
        </p:spPr>
      </p:pic>
    </p:spTree>
    <p:extLst>
      <p:ext uri="{BB962C8B-B14F-4D97-AF65-F5344CB8AC3E}">
        <p14:creationId xmlns:p14="http://schemas.microsoft.com/office/powerpoint/2010/main" val="2993740648"/>
      </p:ext>
    </p:extLst>
  </p:cSld>
  <p:clrMapOvr>
    <a:masterClrMapping/>
  </p:clrMapOvr>
  <p:transition spd="slow"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456575" y="29581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UnCon HR 2024 </a:t>
            </a:r>
          </a:p>
        </p:txBody>
      </p:sp>
      <p:pic>
        <p:nvPicPr>
          <p:cNvPr id="3" name="Picture 2" descr="A poster of a group of people&#10;&#10;Description automatically generated">
            <a:extLst>
              <a:ext uri="{FF2B5EF4-FFF2-40B4-BE49-F238E27FC236}">
                <a16:creationId xmlns:a16="http://schemas.microsoft.com/office/drawing/2014/main" id="{B7059292-FBFE-D2E7-2C8C-2972FDFA6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18" y="921123"/>
            <a:ext cx="4453082" cy="5762811"/>
          </a:xfrm>
          <a:prstGeom prst="rect">
            <a:avLst/>
          </a:prstGeom>
        </p:spPr>
      </p:pic>
      <p:sp>
        <p:nvSpPr>
          <p:cNvPr id="2" name="TextBox 1">
            <a:extLst>
              <a:ext uri="{FF2B5EF4-FFF2-40B4-BE49-F238E27FC236}">
                <a16:creationId xmlns:a16="http://schemas.microsoft.com/office/drawing/2014/main" id="{52554552-375C-2C0F-AF99-39F0FA0AF1C5}"/>
              </a:ext>
            </a:extLst>
          </p:cNvPr>
          <p:cNvSpPr txBox="1"/>
          <p:nvPr/>
        </p:nvSpPr>
        <p:spPr>
          <a:xfrm>
            <a:off x="8014238" y="921123"/>
            <a:ext cx="3620026" cy="5632311"/>
          </a:xfrm>
          <a:prstGeom prst="rect">
            <a:avLst/>
          </a:prstGeom>
          <a:noFill/>
        </p:spPr>
        <p:txBody>
          <a:bodyPr wrap="square" rtlCol="0">
            <a:spAutoFit/>
          </a:bodyPr>
          <a:lstStyle/>
          <a:p>
            <a:pPr algn="ctr"/>
            <a:r>
              <a:rPr lang="en-US" b="0" i="0" dirty="0">
                <a:effectLst/>
                <a:highlight>
                  <a:srgbClr val="FFFFFF"/>
                </a:highlight>
                <a:latin typeface="Neue Plak"/>
              </a:rPr>
              <a:t>You’ve attended all the traditional HR conferences—the ones with the cookie-cutter content and boring industry buzzwords that don’t translate to your workflow. This is not that. This is a conference for owners, supervisors, managers, hospitality professionals, restaurant employees, hoteliers, HR staff, and so many more – focused solely on the restaurant and hospitality industries. </a:t>
            </a:r>
          </a:p>
          <a:p>
            <a:pPr algn="ctr"/>
            <a:endParaRPr lang="en-US" dirty="0">
              <a:solidFill>
                <a:srgbClr val="6F7287"/>
              </a:solidFill>
              <a:highlight>
                <a:srgbClr val="FFFFFF"/>
              </a:highlight>
              <a:latin typeface="Neue Plak"/>
            </a:endParaRPr>
          </a:p>
          <a:p>
            <a:pPr algn="ctr"/>
            <a:r>
              <a:rPr lang="en-US" dirty="0"/>
              <a:t>Free admission for HTM students at: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https://www.eventbrite.com/e/uncon-hr-2024-tickets-759661216147?aff=oddtdtcreator</a:t>
            </a:r>
            <a:endPar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algn="ctr"/>
            <a:endParaRPr lang="en-US" u="sng" dirty="0">
              <a:latin typeface="Aptos" panose="020B0004020202020204" pitchFamily="34" charset="0"/>
            </a:endParaRPr>
          </a:p>
          <a:p>
            <a:pPr algn="ctr"/>
            <a:r>
              <a:rPr lang="en-US" dirty="0">
                <a:latin typeface="Aptos" panose="020B0004020202020204" pitchFamily="34" charset="0"/>
              </a:rPr>
              <a:t>Use code UNCON24 for 100% discount</a:t>
            </a:r>
            <a:endParaRPr lang="en-US" dirty="0"/>
          </a:p>
        </p:txBody>
      </p:sp>
    </p:spTree>
    <p:extLst>
      <p:ext uri="{BB962C8B-B14F-4D97-AF65-F5344CB8AC3E}">
        <p14:creationId xmlns:p14="http://schemas.microsoft.com/office/powerpoint/2010/main" val="3054756726"/>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15533"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12846" y="582045"/>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latin typeface="Amasis MT Pro Black" panose="02040A04050005020304" pitchFamily="18" charset="0"/>
              </a:rPr>
              <a:t>GVSU FALL CAREER &amp; INTERNSHIP FAIR</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9" name="TextBox 8">
            <a:extLst>
              <a:ext uri="{FF2B5EF4-FFF2-40B4-BE49-F238E27FC236}">
                <a16:creationId xmlns:a16="http://schemas.microsoft.com/office/drawing/2014/main" id="{BAC5DFFB-F2DC-3F40-FCCB-C436E9307B08}"/>
              </a:ext>
            </a:extLst>
          </p:cNvPr>
          <p:cNvSpPr txBox="1"/>
          <p:nvPr/>
        </p:nvSpPr>
        <p:spPr>
          <a:xfrm>
            <a:off x="7927426" y="1423243"/>
            <a:ext cx="3749041" cy="5601533"/>
          </a:xfrm>
          <a:prstGeom prst="rect">
            <a:avLst/>
          </a:prstGeom>
          <a:noFill/>
        </p:spPr>
        <p:txBody>
          <a:bodyPr wrap="square" rtlCol="0">
            <a:spAutoFit/>
          </a:bodyPr>
          <a:lstStyle/>
          <a:p>
            <a:pPr marL="0" marR="0" algn="ctr">
              <a:spcBef>
                <a:spcPts val="0"/>
              </a:spcBef>
              <a:spcAft>
                <a:spcPts val="0"/>
              </a:spcAft>
            </a:pPr>
            <a:r>
              <a:rPr lang="en-US" sz="18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Wednesday, </a:t>
            </a:r>
            <a:r>
              <a:rPr lang="en-US" b="1" dirty="0">
                <a:solidFill>
                  <a:srgbClr val="000000"/>
                </a:solidFill>
                <a:latin typeface="Georgia" panose="02040502050405020303" pitchFamily="18" charset="0"/>
                <a:ea typeface="Times New Roman" panose="02020603050405020304" pitchFamily="18" charset="0"/>
                <a:cs typeface="Arial" panose="020B0604020202020204" pitchFamily="34" charset="0"/>
              </a:rPr>
              <a:t>October</a:t>
            </a:r>
            <a:r>
              <a:rPr lang="en-US" sz="18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9</a:t>
            </a: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dirty="0">
                <a:effectLst/>
                <a:latin typeface="Georgia" panose="02040502050405020303" pitchFamily="18" charset="0"/>
                <a:ea typeface="Times New Roman" panose="02020603050405020304" pitchFamily="18" charset="0"/>
                <a:cs typeface="Arial" panose="020B0604020202020204" pitchFamily="34" charset="0"/>
              </a:rPr>
              <a:t>1 </a:t>
            </a:r>
            <a:r>
              <a:rPr lang="en-US" dirty="0">
                <a:latin typeface="Georgia" panose="02040502050405020303" pitchFamily="18" charset="0"/>
                <a:ea typeface="Times New Roman" panose="02020603050405020304" pitchFamily="18" charset="0"/>
                <a:cs typeface="Arial" panose="020B0604020202020204" pitchFamily="34" charset="0"/>
              </a:rPr>
              <a:t>P</a:t>
            </a:r>
            <a:r>
              <a:rPr lang="en-US" sz="1800" dirty="0">
                <a:effectLst/>
                <a:latin typeface="Georgia" panose="02040502050405020303" pitchFamily="18" charset="0"/>
                <a:ea typeface="Times New Roman" panose="02020603050405020304" pitchFamily="18" charset="0"/>
                <a:cs typeface="Arial" panose="020B0604020202020204" pitchFamily="34" charset="0"/>
              </a:rPr>
              <a:t>M - 5 PM </a:t>
            </a: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dirty="0">
                <a:effectLst/>
                <a:latin typeface="Georgia" panose="02040502050405020303" pitchFamily="18" charset="0"/>
                <a:ea typeface="Times New Roman" panose="02020603050405020304" pitchFamily="18" charset="0"/>
                <a:cs typeface="Arial" panose="020B0604020202020204" pitchFamily="34" charset="0"/>
              </a:rPr>
              <a:t>Devos Place Convention Center</a:t>
            </a:r>
            <a:br>
              <a:rPr lang="en-US" sz="1800" dirty="0">
                <a:effectLst/>
                <a:latin typeface="Georgia" panose="02040502050405020303" pitchFamily="18" charset="0"/>
                <a:ea typeface="Times New Roman" panose="02020603050405020304" pitchFamily="18" charset="0"/>
                <a:cs typeface="Arial" panose="020B0604020202020204" pitchFamily="34" charset="0"/>
              </a:rPr>
            </a:b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600" i="1" dirty="0">
                <a:effectLst/>
                <a:latin typeface="Georgia" panose="02040502050405020303" pitchFamily="18" charset="0"/>
                <a:ea typeface="Times New Roman" panose="02020603050405020304" pitchFamily="18" charset="0"/>
                <a:cs typeface="Arial" panose="020B0604020202020204" pitchFamily="34" charset="0"/>
              </a:rPr>
              <a:t>Join us in the </a:t>
            </a:r>
            <a:r>
              <a:rPr lang="en-US" sz="1600" i="1" dirty="0" err="1">
                <a:effectLst/>
                <a:latin typeface="Georgia" panose="02040502050405020303" pitchFamily="18" charset="0"/>
                <a:ea typeface="Times New Roman" panose="02020603050405020304" pitchFamily="18" charset="0"/>
                <a:cs typeface="Arial" panose="020B0604020202020204" pitchFamily="34" charset="0"/>
              </a:rPr>
              <a:t>CareerLab</a:t>
            </a:r>
            <a:r>
              <a:rPr lang="en-US" sz="1600" i="1" dirty="0">
                <a:effectLst/>
                <a:latin typeface="Georgia" panose="02040502050405020303" pitchFamily="18" charset="0"/>
                <a:ea typeface="Times New Roman" panose="02020603050405020304" pitchFamily="18" charset="0"/>
                <a:cs typeface="Arial" panose="020B0604020202020204" pitchFamily="34" charset="0"/>
              </a:rPr>
              <a:t> at</a:t>
            </a:r>
          </a:p>
          <a:p>
            <a:pPr marL="0" marR="0" algn="ctr">
              <a:spcBef>
                <a:spcPts val="0"/>
              </a:spcBef>
              <a:spcAft>
                <a:spcPts val="0"/>
              </a:spcAft>
            </a:pPr>
            <a:r>
              <a:rPr lang="en-US" sz="1600" i="1" dirty="0">
                <a:effectLst/>
                <a:latin typeface="Georgia" panose="02040502050405020303" pitchFamily="18" charset="0"/>
                <a:ea typeface="Times New Roman" panose="02020603050405020304" pitchFamily="18" charset="0"/>
                <a:cs typeface="Arial" panose="020B0604020202020204" pitchFamily="34" charset="0"/>
              </a:rPr>
              <a:t>the Career Center for</a:t>
            </a:r>
          </a:p>
          <a:p>
            <a:pPr marL="0" marR="0" algn="ctr">
              <a:spcBef>
                <a:spcPts val="0"/>
              </a:spcBef>
              <a:spcAft>
                <a:spcPts val="0"/>
              </a:spcAft>
            </a:pPr>
            <a:r>
              <a:rPr lang="en-US" sz="1600" i="1" dirty="0">
                <a:effectLst/>
                <a:latin typeface="Georgia" panose="02040502050405020303" pitchFamily="18" charset="0"/>
                <a:ea typeface="Times New Roman" panose="02020603050405020304" pitchFamily="18" charset="0"/>
                <a:cs typeface="Arial" panose="020B0604020202020204" pitchFamily="34" charset="0"/>
              </a:rPr>
              <a:t>prep assistance!</a:t>
            </a:r>
          </a:p>
          <a:p>
            <a:pPr marL="0" marR="0" algn="ctr">
              <a:spcBef>
                <a:spcPts val="0"/>
              </a:spcBef>
              <a:spcAft>
                <a:spcPts val="0"/>
              </a:spcAft>
            </a:pPr>
            <a:endParaRPr lang="en-US" sz="1400" dirty="0">
              <a:effectLst/>
              <a:latin typeface="Georgia" panose="02040502050405020303" pitchFamily="18"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STU 200 | Monday-Friday 11am-4pm</a:t>
            </a: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DEV| Tuesday-Wed 1pm-4pm</a:t>
            </a: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Virtual Monday - Thursday | 11am 6pm</a:t>
            </a: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and Friday 11am-4pm</a:t>
            </a:r>
          </a:p>
          <a:p>
            <a:pPr marL="0" marR="0" algn="ctr">
              <a:spcBef>
                <a:spcPts val="0"/>
              </a:spcBef>
              <a:spcAft>
                <a:spcPts val="0"/>
              </a:spcAft>
            </a:pPr>
            <a:endParaRPr lang="en-US" sz="1400" dirty="0">
              <a:effectLst/>
              <a:latin typeface="Georgia" panose="02040502050405020303" pitchFamily="18"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Not quite sure where to start? Drop in to these events to get</a:t>
            </a: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help refining your resume, formulating your elevator pitch,</a:t>
            </a:r>
          </a:p>
          <a:p>
            <a:pPr marL="0" marR="0" algn="ctr">
              <a:spcBef>
                <a:spcPts val="0"/>
              </a:spcBef>
              <a:spcAft>
                <a:spcPts val="0"/>
              </a:spcAft>
            </a:pPr>
            <a:r>
              <a:rPr lang="en-US" sz="1400" dirty="0">
                <a:effectLst/>
                <a:latin typeface="Georgia" panose="02040502050405020303" pitchFamily="18" charset="0"/>
                <a:ea typeface="Times New Roman" panose="02020603050405020304" pitchFamily="18" charset="0"/>
                <a:cs typeface="Arial" panose="020B0604020202020204" pitchFamily="34" charset="0"/>
              </a:rPr>
              <a:t>and learning how to follow up with employers.</a:t>
            </a:r>
          </a:p>
          <a:p>
            <a:pPr marL="0" marR="0" algn="ctr">
              <a:spcBef>
                <a:spcPts val="0"/>
              </a:spcBef>
              <a:spcAft>
                <a:spcPts val="0"/>
              </a:spcAft>
            </a:pPr>
            <a:endParaRPr lang="en-US" sz="1400" dirty="0">
              <a:effectLst/>
              <a:latin typeface="Georgia" panose="02040502050405020303" pitchFamily="18"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400" dirty="0">
                <a:latin typeface="Georgia" panose="02040502050405020303" pitchFamily="18" charset="0"/>
                <a:ea typeface="Calibri" panose="020F0502020204030204" pitchFamily="34" charset="0"/>
                <a:cs typeface="Arial" panose="020B0604020202020204" pitchFamily="34" charset="0"/>
              </a:rPr>
              <a:t>OCT. 1 | 3-5pm STU 200</a:t>
            </a:r>
          </a:p>
          <a:p>
            <a:pPr marL="0" marR="0" algn="ctr">
              <a:spcBef>
                <a:spcPts val="0"/>
              </a:spcBef>
              <a:spcAft>
                <a:spcPts val="0"/>
              </a:spcAft>
            </a:pPr>
            <a:r>
              <a:rPr lang="en-US" sz="1400" dirty="0">
                <a:latin typeface="Georgia" panose="02040502050405020303" pitchFamily="18" charset="0"/>
                <a:ea typeface="Calibri" panose="020F0502020204030204" pitchFamily="34" charset="0"/>
                <a:cs typeface="Arial" panose="020B0604020202020204" pitchFamily="34" charset="0"/>
              </a:rPr>
              <a:t>OCT. 8 | 5:30-7:30pm DeVos 105E (Hager-Lubbers)</a:t>
            </a:r>
          </a:p>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pic>
        <p:nvPicPr>
          <p:cNvPr id="5" name="Picture 4" descr="A group of people walking in a building&#10;&#10;Description automatically generated">
            <a:extLst>
              <a:ext uri="{FF2B5EF4-FFF2-40B4-BE49-F238E27FC236}">
                <a16:creationId xmlns:a16="http://schemas.microsoft.com/office/drawing/2014/main" id="{92C6B83B-B4CC-E6F7-1D2E-EE0635747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323" y="1378572"/>
            <a:ext cx="4812323" cy="5122984"/>
          </a:xfrm>
          <a:prstGeom prst="rect">
            <a:avLst/>
          </a:prstGeom>
        </p:spPr>
      </p:pic>
      <p:cxnSp>
        <p:nvCxnSpPr>
          <p:cNvPr id="3" name="Straight Connector 2">
            <a:extLst>
              <a:ext uri="{FF2B5EF4-FFF2-40B4-BE49-F238E27FC236}">
                <a16:creationId xmlns:a16="http://schemas.microsoft.com/office/drawing/2014/main" id="{1FAD095F-B87F-1871-0544-B1163589FAF3}"/>
              </a:ext>
            </a:extLst>
          </p:cNvPr>
          <p:cNvCxnSpPr>
            <a:cxnSpLocks/>
          </p:cNvCxnSpPr>
          <p:nvPr/>
        </p:nvCxnSpPr>
        <p:spPr>
          <a:xfrm>
            <a:off x="8229600" y="4466493"/>
            <a:ext cx="3446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222356"/>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B65FB2F-07A2-4B8B-9711-ACCAEA9A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pic>
        <p:nvPicPr>
          <p:cNvPr id="8" name="Picture 7" descr="Decorative image of a hospitality representative smiling out in nature">
            <a:extLst>
              <a:ext uri="{FF2B5EF4-FFF2-40B4-BE49-F238E27FC236}">
                <a16:creationId xmlns:a16="http://schemas.microsoft.com/office/drawing/2014/main" id="{AE5A036F-0694-4C29-B037-C162DD4B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2424113"/>
            <a:ext cx="2444051" cy="2310350"/>
          </a:xfrm>
          <a:prstGeom prst="rect">
            <a:avLst/>
          </a:prstGeom>
        </p:spPr>
      </p:pic>
      <p:pic>
        <p:nvPicPr>
          <p:cNvPr id="12" name="Picture 11" descr="Logo for Grand Valley State University Hospitality and Tourism Management">
            <a:extLst>
              <a:ext uri="{FF2B5EF4-FFF2-40B4-BE49-F238E27FC236}">
                <a16:creationId xmlns:a16="http://schemas.microsoft.com/office/drawing/2014/main" id="{99AF70AE-65AD-4904-8A10-7BBA8836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7" y="4881433"/>
            <a:ext cx="2464979" cy="1829596"/>
          </a:xfrm>
          <a:prstGeom prst="rect">
            <a:avLst/>
          </a:prstGeom>
        </p:spPr>
      </p:pic>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889565" y="776061"/>
            <a:ext cx="6667392" cy="611488"/>
          </a:xfrm>
        </p:spPr>
        <p:txBody>
          <a:bodyPr>
            <a:normAutofit fontScale="90000"/>
          </a:bodyPr>
          <a:lstStyle/>
          <a:p>
            <a:r>
              <a:rPr lang="en-US" sz="3600" b="1" dirty="0">
                <a:latin typeface="Amasis MT Pro Black" panose="02040A04050005020304" pitchFamily="18" charset="0"/>
              </a:rPr>
              <a:t>IMPORTANT STUDENT RESOURCES</a:t>
            </a:r>
          </a:p>
        </p:txBody>
      </p:sp>
      <p:sp>
        <p:nvSpPr>
          <p:cNvPr id="11" name="TextBox 10">
            <a:extLst>
              <a:ext uri="{FF2B5EF4-FFF2-40B4-BE49-F238E27FC236}">
                <a16:creationId xmlns:a16="http://schemas.microsoft.com/office/drawing/2014/main" id="{22D05A16-F93B-4588-9FA6-35A51C21B0E3}"/>
              </a:ext>
            </a:extLst>
          </p:cNvPr>
          <p:cNvSpPr txBox="1"/>
          <p:nvPr/>
        </p:nvSpPr>
        <p:spPr>
          <a:xfrm>
            <a:off x="8295227" y="1759051"/>
            <a:ext cx="3409275" cy="40626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all students are given the resources they need to thrive here at GVSU.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Learn more about the resources available to you on campus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many of which are available to students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at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NO COST.</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lvl="0">
              <a:defRPr/>
            </a:pPr>
            <a:r>
              <a:rPr kumimoji="0" lang="en-US" b="1" i="0" u="none" strike="noStrike" kern="1200" cap="none" spc="0" normalizeH="0" baseline="0" noProof="0" dirty="0">
                <a:ln>
                  <a:noFill/>
                </a:ln>
                <a:solidFill>
                  <a:srgbClr val="0065A4"/>
                </a:solidFill>
                <a:effectLst/>
                <a:uLnTx/>
                <a:uFillTx/>
                <a:latin typeface="Calibri" panose="020F0502020204030204"/>
                <a:ea typeface="+mn-ea"/>
                <a:cs typeface="+mn-cs"/>
              </a:rPr>
              <a:t>Available Resources Include</a:t>
            </a:r>
            <a:r>
              <a:rPr kumimoji="0" lang="en-US" i="0" u="none" strike="noStrike" kern="1200" cap="none" spc="0" normalizeH="0" baseline="0" noProof="0" dirty="0">
                <a:ln>
                  <a:noFill/>
                </a:ln>
                <a:effectLst/>
                <a:uLnTx/>
                <a:uFillTx/>
                <a:latin typeface="Calibri" panose="020F0502020204030204"/>
                <a:ea typeface="+mn-ea"/>
                <a:cs typeface="+mn-cs"/>
              </a:rPr>
              <a:t>: Academics, Academic Support, Belonging and Campus Climate, Campus Safety, Finances, and Wellness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C83F9B5E-5134-0156-11C3-079663F131F6}"/>
              </a:ext>
            </a:extLst>
          </p:cNvPr>
          <p:cNvSpPr txBox="1"/>
          <p:nvPr/>
        </p:nvSpPr>
        <p:spPr>
          <a:xfrm>
            <a:off x="3166333" y="1393060"/>
            <a:ext cx="4730670" cy="1323439"/>
          </a:xfrm>
          <a:prstGeom prst="rect">
            <a:avLst/>
          </a:prstGeom>
          <a:noFill/>
        </p:spPr>
        <p:txBody>
          <a:bodyPr wrap="square" rtlCol="0">
            <a:spAutoFit/>
          </a:bodyPr>
          <a:lstStyle/>
          <a:p>
            <a:pPr algn="ctr"/>
            <a:r>
              <a:rPr lang="en-US" sz="4000" b="1" dirty="0">
                <a:solidFill>
                  <a:srgbClr val="0065A4"/>
                </a:solidFill>
              </a:rPr>
              <a:t>Farm Stand &amp; Food Truck </a:t>
            </a:r>
          </a:p>
        </p:txBody>
      </p:sp>
      <p:sp>
        <p:nvSpPr>
          <p:cNvPr id="7" name="TextBox 6">
            <a:extLst>
              <a:ext uri="{FF2B5EF4-FFF2-40B4-BE49-F238E27FC236}">
                <a16:creationId xmlns:a16="http://schemas.microsoft.com/office/drawing/2014/main" id="{F771F7E4-9DA0-2EB0-4A23-D5785A248672}"/>
              </a:ext>
            </a:extLst>
          </p:cNvPr>
          <p:cNvSpPr txBox="1"/>
          <p:nvPr/>
        </p:nvSpPr>
        <p:spPr>
          <a:xfrm>
            <a:off x="3156806" y="3051712"/>
            <a:ext cx="4956257" cy="1477328"/>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333333"/>
                </a:solidFill>
                <a:effectLst/>
                <a:highlight>
                  <a:srgbClr val="FFFFFF"/>
                </a:highlight>
                <a:latin typeface="Lato" panose="020F0502020204030203" pitchFamily="34" charset="0"/>
              </a:rPr>
              <a:t>Shop seasonal produce grown on campus at the </a:t>
            </a:r>
            <a:r>
              <a:rPr lang="en-US" b="0" i="0" u="sng" dirty="0">
                <a:solidFill>
                  <a:srgbClr val="337AB7"/>
                </a:solidFill>
                <a:effectLst/>
                <a:highlight>
                  <a:srgbClr val="FFFFFF"/>
                </a:highlight>
                <a:latin typeface="Lato" panose="020F0502020204030203" pitchFamily="34" charset="0"/>
                <a:hlinkClick r:id="rId6"/>
              </a:rPr>
              <a:t>Sustainable Agriculture Project (SAP)</a:t>
            </a:r>
            <a:r>
              <a:rPr lang="en-US" b="0" i="0" u="sng" dirty="0">
                <a:solidFill>
                  <a:srgbClr val="337AB7"/>
                </a:solidFill>
                <a:effectLst/>
                <a:highlight>
                  <a:srgbClr val="FFFFFF"/>
                </a:highlight>
                <a:latin typeface="Lato" panose="020F0502020204030203" pitchFamily="34" charset="0"/>
              </a:rPr>
              <a:t> </a:t>
            </a:r>
          </a:p>
          <a:p>
            <a:pPr marL="285750" indent="-285750">
              <a:buFont typeface="Arial" panose="020B0604020202020204" pitchFamily="34" charset="0"/>
              <a:buChar char="•"/>
            </a:pPr>
            <a:endParaRPr lang="en-US" b="0" i="0" dirty="0">
              <a:solidFill>
                <a:srgbClr val="333333"/>
              </a:solidFill>
              <a:effectLst/>
              <a:highlight>
                <a:srgbClr val="FFFFFF"/>
              </a:highlight>
              <a:latin typeface="Lato" panose="020F0502020204030203" pitchFamily="34" charset="0"/>
            </a:endParaRPr>
          </a:p>
          <a:p>
            <a:pPr marL="285750" indent="-285750">
              <a:buFont typeface="Arial" panose="020B0604020202020204" pitchFamily="34" charset="0"/>
              <a:buChar char="•"/>
            </a:pPr>
            <a:r>
              <a:rPr lang="en-US" b="0" i="0" dirty="0">
                <a:solidFill>
                  <a:srgbClr val="333333"/>
                </a:solidFill>
                <a:effectLst/>
                <a:highlight>
                  <a:srgbClr val="FFFFFF"/>
                </a:highlight>
                <a:latin typeface="Lato" panose="020F0502020204030203" pitchFamily="34" charset="0"/>
              </a:rPr>
              <a:t>Grab lunch at </a:t>
            </a:r>
            <a:r>
              <a:rPr lang="en-US" b="0" i="0" u="sng" dirty="0">
                <a:solidFill>
                  <a:srgbClr val="337AB7"/>
                </a:solidFill>
                <a:effectLst/>
                <a:highlight>
                  <a:srgbClr val="FFFFFF"/>
                </a:highlight>
                <a:latin typeface="Lato" panose="020F0502020204030203" pitchFamily="34" charset="0"/>
                <a:hlinkClick r:id="rId7"/>
              </a:rPr>
              <a:t>Louie’s Lunchbox food truck</a:t>
            </a:r>
            <a:r>
              <a:rPr lang="en-US" b="0" i="0" dirty="0">
                <a:solidFill>
                  <a:srgbClr val="333333"/>
                </a:solidFill>
                <a:effectLst/>
                <a:highlight>
                  <a:srgbClr val="FFFFFF"/>
                </a:highlight>
                <a:latin typeface="Lato" panose="020F0502020204030203" pitchFamily="34" charset="0"/>
              </a:rPr>
              <a:t>, featuring fresh produce from the SAP</a:t>
            </a:r>
            <a:endParaRPr lang="en-US" dirty="0">
              <a:solidFill>
                <a:srgbClr val="232323"/>
              </a:solidFill>
              <a:highlight>
                <a:srgbClr val="FFFFFF"/>
              </a:highlight>
              <a:latin typeface="Lato" panose="020F0502020204030203" pitchFamily="34" charset="0"/>
            </a:endParaRPr>
          </a:p>
        </p:txBody>
      </p:sp>
      <p:sp>
        <p:nvSpPr>
          <p:cNvPr id="15" name="TextBox 14">
            <a:extLst>
              <a:ext uri="{FF2B5EF4-FFF2-40B4-BE49-F238E27FC236}">
                <a16:creationId xmlns:a16="http://schemas.microsoft.com/office/drawing/2014/main" id="{03045E1F-694A-42BC-3B27-8CF8572DFBD7}"/>
              </a:ext>
            </a:extLst>
          </p:cNvPr>
          <p:cNvSpPr txBox="1"/>
          <p:nvPr/>
        </p:nvSpPr>
        <p:spPr>
          <a:xfrm>
            <a:off x="3335887" y="5277081"/>
            <a:ext cx="4391563" cy="1200329"/>
          </a:xfrm>
          <a:prstGeom prst="rect">
            <a:avLst/>
          </a:prstGeom>
          <a:noFill/>
        </p:spPr>
        <p:txBody>
          <a:bodyPr wrap="square" rtlCol="0">
            <a:spAutoFit/>
          </a:bodyPr>
          <a:lstStyle/>
          <a:p>
            <a:pPr algn="ctr"/>
            <a:r>
              <a:rPr lang="en-US" sz="2400" b="1" dirty="0"/>
              <a:t>Wednesday, September 25, 2024 @ 10am – 1pm at the Clock Tower</a:t>
            </a:r>
          </a:p>
        </p:txBody>
      </p:sp>
    </p:spTree>
    <p:extLst>
      <p:ext uri="{BB962C8B-B14F-4D97-AF65-F5344CB8AC3E}">
        <p14:creationId xmlns:p14="http://schemas.microsoft.com/office/powerpoint/2010/main" val="1353343421"/>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3">
            <a:extLst>
              <a:ext uri="{FF2B5EF4-FFF2-40B4-BE49-F238E27FC236}">
                <a16:creationId xmlns:a16="http://schemas.microsoft.com/office/drawing/2014/main" id="{20D169B2-2992-4316-A570-5300AB036660}"/>
              </a:ext>
            </a:extLst>
          </p:cNvPr>
          <p:cNvSpPr/>
          <p:nvPr/>
        </p:nvSpPr>
        <p:spPr>
          <a:xfrm>
            <a:off x="42325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459938" y="375221"/>
            <a:ext cx="7834074" cy="611488"/>
          </a:xfrm>
        </p:spPr>
        <p:txBody>
          <a:bodyPr>
            <a:noAutofit/>
          </a:bodyPr>
          <a:lstStyle/>
          <a:p>
            <a:r>
              <a:rPr lang="en-US" sz="3600" b="1" dirty="0">
                <a:latin typeface="Amasis MT Pro Black" panose="020F0502020204030204" pitchFamily="18" charset="0"/>
              </a:rPr>
              <a:t>STUDENT ACTIVITIES</a:t>
            </a:r>
          </a:p>
        </p:txBody>
      </p:sp>
      <p:sp>
        <p:nvSpPr>
          <p:cNvPr id="3" name="TextBox 2">
            <a:extLst>
              <a:ext uri="{FF2B5EF4-FFF2-40B4-BE49-F238E27FC236}">
                <a16:creationId xmlns:a16="http://schemas.microsoft.com/office/drawing/2014/main" id="{537244C7-A569-0B04-BC3D-B5363EB6C4FE}"/>
              </a:ext>
            </a:extLst>
          </p:cNvPr>
          <p:cNvSpPr txBox="1"/>
          <p:nvPr/>
        </p:nvSpPr>
        <p:spPr>
          <a:xfrm>
            <a:off x="7867751" y="986709"/>
            <a:ext cx="3632200" cy="830997"/>
          </a:xfrm>
          <a:prstGeom prst="rect">
            <a:avLst/>
          </a:prstGeom>
          <a:noFill/>
        </p:spPr>
        <p:txBody>
          <a:bodyPr wrap="square">
            <a:spAutoFit/>
          </a:bodyPr>
          <a:lstStyle/>
          <a:p>
            <a:pPr algn="ctr"/>
            <a:r>
              <a:rPr lang="en-US" sz="4800" b="1" dirty="0">
                <a:solidFill>
                  <a:srgbClr val="0065C4"/>
                </a:solidFill>
                <a:cs typeface="Iskoola Pota" panose="020F0502020204030204" pitchFamily="34" charset="0"/>
              </a:rPr>
              <a:t>Laker Con </a:t>
            </a:r>
          </a:p>
        </p:txBody>
      </p:sp>
      <p:sp>
        <p:nvSpPr>
          <p:cNvPr id="7" name="TextBox 6">
            <a:extLst>
              <a:ext uri="{FF2B5EF4-FFF2-40B4-BE49-F238E27FC236}">
                <a16:creationId xmlns:a16="http://schemas.microsoft.com/office/drawing/2014/main" id="{C821E697-446D-9EDE-AEA8-8C8E89A8FF0A}"/>
              </a:ext>
            </a:extLst>
          </p:cNvPr>
          <p:cNvSpPr txBox="1"/>
          <p:nvPr/>
        </p:nvSpPr>
        <p:spPr>
          <a:xfrm>
            <a:off x="3503043" y="4432481"/>
            <a:ext cx="8040013" cy="2308324"/>
          </a:xfrm>
          <a:prstGeom prst="rect">
            <a:avLst/>
          </a:prstGeom>
          <a:noFill/>
        </p:spPr>
        <p:txBody>
          <a:bodyPr wrap="square">
            <a:spAutoFit/>
          </a:bodyPr>
          <a:lstStyle/>
          <a:p>
            <a:pPr algn="l"/>
            <a:r>
              <a:rPr lang="en-US" b="0" i="0" dirty="0">
                <a:solidFill>
                  <a:srgbClr val="333333"/>
                </a:solidFill>
                <a:effectLst/>
                <a:latin typeface="Lato" panose="020F0502020204030203" pitchFamily="34" charset="0"/>
              </a:rPr>
              <a:t>Laker Con is a three-day comics convention held at the Mary </a:t>
            </a:r>
            <a:r>
              <a:rPr lang="en-US" b="0" i="0" dirty="0" err="1">
                <a:solidFill>
                  <a:srgbClr val="333333"/>
                </a:solidFill>
                <a:effectLst/>
                <a:latin typeface="Lato" panose="020F0502020204030203" pitchFamily="34" charset="0"/>
              </a:rPr>
              <a:t>Idema</a:t>
            </a:r>
            <a:r>
              <a:rPr lang="en-US" b="0" i="0" dirty="0">
                <a:solidFill>
                  <a:srgbClr val="333333"/>
                </a:solidFill>
                <a:effectLst/>
                <a:latin typeface="Lato" panose="020F0502020204030203" pitchFamily="34" charset="0"/>
              </a:rPr>
              <a:t> Pew Library in the GVSU Allendale Campus. Our mission is to celebrate comics literacy, the scholarly merits of sequential storytelling and exalt the visual art of storytelling. This event is free and open to the GVSU community and the public. </a:t>
            </a:r>
          </a:p>
          <a:p>
            <a:pPr algn="l"/>
            <a:r>
              <a:rPr lang="en-US" b="0" i="0" dirty="0">
                <a:solidFill>
                  <a:srgbClr val="333333"/>
                </a:solidFill>
                <a:effectLst/>
                <a:latin typeface="Lato" panose="020F0502020204030203" pitchFamily="34" charset="0"/>
              </a:rPr>
              <a:t>Friday (9/27) from 10:30 a.m. - 5:30 p.m.</a:t>
            </a:r>
            <a:br>
              <a:rPr lang="en-US" b="0" i="0" dirty="0">
                <a:solidFill>
                  <a:srgbClr val="333333"/>
                </a:solidFill>
                <a:effectLst/>
                <a:latin typeface="Lato" panose="020F0502020204030203" pitchFamily="34" charset="0"/>
              </a:rPr>
            </a:br>
            <a:r>
              <a:rPr lang="en-US" b="0" i="0" dirty="0">
                <a:solidFill>
                  <a:srgbClr val="333333"/>
                </a:solidFill>
                <a:effectLst/>
                <a:latin typeface="Lato" panose="020F0502020204030203" pitchFamily="34" charset="0"/>
              </a:rPr>
              <a:t>Saturday (9/28) from 10:30 a.m. - 5:30 p.m.</a:t>
            </a:r>
            <a:br>
              <a:rPr lang="en-US" b="0" i="0" dirty="0">
                <a:solidFill>
                  <a:srgbClr val="333333"/>
                </a:solidFill>
                <a:effectLst/>
                <a:latin typeface="Lato" panose="020F0502020204030203" pitchFamily="34" charset="0"/>
              </a:rPr>
            </a:br>
            <a:r>
              <a:rPr lang="en-US" b="0" i="0" dirty="0">
                <a:solidFill>
                  <a:srgbClr val="333333"/>
                </a:solidFill>
                <a:effectLst/>
                <a:latin typeface="Lato" panose="020F0502020204030203" pitchFamily="34" charset="0"/>
              </a:rPr>
              <a:t>Sunday (9/29) from 10:30 a.m. - 2:30 p.m.</a:t>
            </a:r>
          </a:p>
        </p:txBody>
      </p:sp>
      <p:sp>
        <p:nvSpPr>
          <p:cNvPr id="8" name="TextBox 7">
            <a:extLst>
              <a:ext uri="{FF2B5EF4-FFF2-40B4-BE49-F238E27FC236}">
                <a16:creationId xmlns:a16="http://schemas.microsoft.com/office/drawing/2014/main" id="{7F892FED-F98C-3C30-AB1E-6E5491A1DB80}"/>
              </a:ext>
            </a:extLst>
          </p:cNvPr>
          <p:cNvSpPr txBox="1"/>
          <p:nvPr/>
        </p:nvSpPr>
        <p:spPr>
          <a:xfrm>
            <a:off x="7376975" y="1991201"/>
            <a:ext cx="4166081" cy="2246769"/>
          </a:xfrm>
          <a:prstGeom prst="rect">
            <a:avLst/>
          </a:prstGeom>
          <a:noFill/>
        </p:spPr>
        <p:txBody>
          <a:bodyPr wrap="square" rtlCol="0">
            <a:spAutoFit/>
          </a:bodyPr>
          <a:lstStyle/>
          <a:p>
            <a:pPr algn="ctr"/>
            <a:r>
              <a:rPr lang="en-US" sz="2800" dirty="0">
                <a:latin typeface="Amasis MT Pro Black" panose="02040A04050005020304" pitchFamily="18" charset="0"/>
              </a:rPr>
              <a:t>   September 27 – 29 </a:t>
            </a:r>
          </a:p>
          <a:p>
            <a:pPr algn="ctr"/>
            <a:r>
              <a:rPr lang="en-US" sz="2800" dirty="0">
                <a:latin typeface="Amasis MT Pro Black" panose="02040A04050005020304" pitchFamily="18" charset="0"/>
              </a:rPr>
              <a:t>Mary </a:t>
            </a:r>
            <a:r>
              <a:rPr lang="en-US" sz="2800" dirty="0" err="1">
                <a:latin typeface="Amasis MT Pro Black" panose="02040A04050005020304" pitchFamily="18" charset="0"/>
              </a:rPr>
              <a:t>Idema</a:t>
            </a:r>
            <a:r>
              <a:rPr lang="en-US" sz="2800" dirty="0">
                <a:latin typeface="Amasis MT Pro Black" panose="02040A04050005020304" pitchFamily="18" charset="0"/>
              </a:rPr>
              <a:t> Library</a:t>
            </a:r>
          </a:p>
          <a:p>
            <a:pPr algn="ctr"/>
            <a:r>
              <a:rPr lang="en-US" sz="2800" dirty="0">
                <a:latin typeface="Amasis MT Pro Black" panose="02040A04050005020304" pitchFamily="18" charset="0"/>
              </a:rPr>
              <a:t>Allendale Campus</a:t>
            </a:r>
          </a:p>
          <a:p>
            <a:pPr algn="ctr"/>
            <a:r>
              <a:rPr lang="en-US" sz="2800" dirty="0" err="1">
                <a:latin typeface="Amasis MT Pro Black" panose="02040A04050005020304" pitchFamily="18" charset="0"/>
                <a:hlinkClick r:id="rId4"/>
              </a:rPr>
              <a:t>www.gvsu.edu</a:t>
            </a:r>
            <a:r>
              <a:rPr lang="en-US" sz="2800" dirty="0">
                <a:latin typeface="Amasis MT Pro Black" panose="02040A04050005020304" pitchFamily="18" charset="0"/>
                <a:hlinkClick r:id="rId4"/>
              </a:rPr>
              <a:t>/</a:t>
            </a:r>
            <a:r>
              <a:rPr lang="en-US" sz="2800" dirty="0" err="1">
                <a:latin typeface="Amasis MT Pro Black" panose="02040A04050005020304" pitchFamily="18" charset="0"/>
                <a:hlinkClick r:id="rId4"/>
              </a:rPr>
              <a:t>lakercon</a:t>
            </a:r>
            <a:r>
              <a:rPr lang="en-US" sz="2800" dirty="0">
                <a:latin typeface="Amasis MT Pro Black" panose="02040A04050005020304" pitchFamily="18" charset="0"/>
                <a:hlinkClick r:id="rId4"/>
              </a:rPr>
              <a:t>/</a:t>
            </a:r>
            <a:endParaRPr lang="en-US" sz="2800" dirty="0">
              <a:latin typeface="Amasis MT Pro Black" panose="02040A04050005020304" pitchFamily="18" charset="0"/>
            </a:endParaRPr>
          </a:p>
        </p:txBody>
      </p:sp>
      <p:pic>
        <p:nvPicPr>
          <p:cNvPr id="5" name="Picture 4" descr="A poster for a comic book festival&#10;&#10;Description automatically generated">
            <a:extLst>
              <a:ext uri="{FF2B5EF4-FFF2-40B4-BE49-F238E27FC236}">
                <a16:creationId xmlns:a16="http://schemas.microsoft.com/office/drawing/2014/main" id="{2F0E0E24-A5F9-C825-99AE-A15D3FE07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273" y="993372"/>
            <a:ext cx="3193063" cy="3193063"/>
          </a:xfrm>
          <a:prstGeom prst="rect">
            <a:avLst/>
          </a:prstGeom>
        </p:spPr>
      </p:pic>
    </p:spTree>
    <p:extLst>
      <p:ext uri="{BB962C8B-B14F-4D97-AF65-F5344CB8AC3E}">
        <p14:creationId xmlns:p14="http://schemas.microsoft.com/office/powerpoint/2010/main" val="3158440416"/>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Props1.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2.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C2033-6564-4DA6-BF02-086189AF332F}">
  <ds:schemaRefs>
    <ds:schemaRef ds:uri="http://purl.org/dc/dcmitype/"/>
    <ds:schemaRef ds:uri="http://purl.org/dc/elements/1.1/"/>
    <ds:schemaRef ds:uri="http://schemas.microsoft.com/office/2006/metadata/properties"/>
    <ds:schemaRef ds:uri="706a1fdb-e05e-4d05-8a92-c507d9ba4407"/>
    <ds:schemaRef ds:uri="http://www.w3.org/XML/1998/namespace"/>
    <ds:schemaRef ds:uri="http://purl.org/dc/terms/"/>
    <ds:schemaRef ds:uri="c1b4432d-8151-4eb7-b52e-30dfaae51a85"/>
    <ds:schemaRef ds:uri="http://schemas.microsoft.com/office/infopath/2007/PartnerControl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2235</TotalTime>
  <Words>932</Words>
  <Application>Microsoft Macintosh PowerPoint</Application>
  <PresentationFormat>Widescreen</PresentationFormat>
  <Paragraphs>90</Paragraphs>
  <Slides>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Amasis MT Pro Black</vt:lpstr>
      <vt:lpstr>Aptos</vt:lpstr>
      <vt:lpstr>Arial</vt:lpstr>
      <vt:lpstr>Calibri</vt:lpstr>
      <vt:lpstr>Calibri Light</vt:lpstr>
      <vt:lpstr>Georgia</vt:lpstr>
      <vt:lpstr>Iskoola Pota</vt:lpstr>
      <vt:lpstr>Lato</vt:lpstr>
      <vt:lpstr>Neue Plak</vt:lpstr>
      <vt:lpstr>Suisse Int'l</vt:lpstr>
      <vt:lpstr>Times New Roman</vt:lpstr>
      <vt:lpstr>Wingdings</vt:lpstr>
      <vt:lpstr>1_Office Theme</vt:lpstr>
      <vt:lpstr>PowerPoint Presentation</vt:lpstr>
      <vt:lpstr>PowerPoint Presentation</vt:lpstr>
      <vt:lpstr>INTERNATIONAL HOSPITALITY STUDENT DAY</vt:lpstr>
      <vt:lpstr>PowerPoint Presentation</vt:lpstr>
      <vt:lpstr>PowerPoint Presentation</vt:lpstr>
      <vt:lpstr>IMPORTANT STUDENT RESOURCES</vt:lpstr>
      <vt:lpstr>STUDENT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54</cp:revision>
  <dcterms:created xsi:type="dcterms:W3CDTF">2022-01-28T19:37:52Z</dcterms:created>
  <dcterms:modified xsi:type="dcterms:W3CDTF">2024-09-20T14:41:23Z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