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257" r:id="rId5"/>
    <p:sldId id="279" r:id="rId6"/>
    <p:sldId id="288" r:id="rId7"/>
    <p:sldId id="290" r:id="rId8"/>
    <p:sldId id="287" r:id="rId9"/>
    <p:sldId id="289"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C4"/>
    <a:srgbClr val="CD33CD"/>
    <a:srgbClr val="EA4316"/>
    <a:srgbClr val="0065A4"/>
    <a:srgbClr val="0072C4"/>
    <a:srgbClr val="D60093"/>
    <a:srgbClr val="08AB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348" autoAdjust="0"/>
    <p:restoredTop sz="86463" autoAdjust="0"/>
  </p:normalViewPr>
  <p:slideViewPr>
    <p:cSldViewPr snapToGrid="0">
      <p:cViewPr varScale="1">
        <p:scale>
          <a:sx n="80" d="100"/>
          <a:sy n="80" d="100"/>
        </p:scale>
        <p:origin x="102" y="45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2AD23E-8178-4FEC-AE09-B69DA7034BF0}" type="datetimeFigureOut">
              <a:rPr lang="en-US" smtClean="0"/>
              <a:t>11/26/2024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91ED14-5FCB-47DA-9A59-896B02B7CC08}" type="slidenum">
              <a:rPr lang="en-US" smtClean="0"/>
              <a:t>‹#›</a:t>
            </a:fld>
            <a:endParaRPr lang="en-US"/>
          </a:p>
        </p:txBody>
      </p:sp>
    </p:spTree>
    <p:extLst>
      <p:ext uri="{BB962C8B-B14F-4D97-AF65-F5344CB8AC3E}">
        <p14:creationId xmlns:p14="http://schemas.microsoft.com/office/powerpoint/2010/main" val="3272769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47F12-033E-43EF-ABFE-C5912C64A5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834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1ED14-5FCB-47DA-9A59-896B02B7CC08}" type="slidenum">
              <a:rPr lang="en-US" smtClean="0"/>
              <a:t>2</a:t>
            </a:fld>
            <a:endParaRPr lang="en-US"/>
          </a:p>
        </p:txBody>
      </p:sp>
    </p:spTree>
    <p:extLst>
      <p:ext uri="{BB962C8B-B14F-4D97-AF65-F5344CB8AC3E}">
        <p14:creationId xmlns:p14="http://schemas.microsoft.com/office/powerpoint/2010/main" val="3394777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1ED14-5FCB-47DA-9A59-896B02B7CC08}" type="slidenum">
              <a:rPr lang="en-US" smtClean="0"/>
              <a:t>3</a:t>
            </a:fld>
            <a:endParaRPr lang="en-US"/>
          </a:p>
        </p:txBody>
      </p:sp>
    </p:spTree>
    <p:extLst>
      <p:ext uri="{BB962C8B-B14F-4D97-AF65-F5344CB8AC3E}">
        <p14:creationId xmlns:p14="http://schemas.microsoft.com/office/powerpoint/2010/main" val="4080527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1ED14-5FCB-47DA-9A59-896B02B7CC08}" type="slidenum">
              <a:rPr lang="en-US" smtClean="0"/>
              <a:t>4</a:t>
            </a:fld>
            <a:endParaRPr lang="en-US"/>
          </a:p>
        </p:txBody>
      </p:sp>
    </p:spTree>
    <p:extLst>
      <p:ext uri="{BB962C8B-B14F-4D97-AF65-F5344CB8AC3E}">
        <p14:creationId xmlns:p14="http://schemas.microsoft.com/office/powerpoint/2010/main" val="3618114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1ED14-5FCB-47DA-9A59-896B02B7CC08}" type="slidenum">
              <a:rPr lang="en-US" smtClean="0"/>
              <a:t>5</a:t>
            </a:fld>
            <a:endParaRPr lang="en-US"/>
          </a:p>
        </p:txBody>
      </p:sp>
    </p:spTree>
    <p:extLst>
      <p:ext uri="{BB962C8B-B14F-4D97-AF65-F5344CB8AC3E}">
        <p14:creationId xmlns:p14="http://schemas.microsoft.com/office/powerpoint/2010/main" val="4080527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1ED14-5FCB-47DA-9A59-896B02B7CC08}" type="slidenum">
              <a:rPr lang="en-US" smtClean="0"/>
              <a:t>6</a:t>
            </a:fld>
            <a:endParaRPr lang="en-US"/>
          </a:p>
        </p:txBody>
      </p:sp>
    </p:spTree>
    <p:extLst>
      <p:ext uri="{BB962C8B-B14F-4D97-AF65-F5344CB8AC3E}">
        <p14:creationId xmlns:p14="http://schemas.microsoft.com/office/powerpoint/2010/main" val="2283325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B2171-0DCD-41C7-BE1B-DF4AE26F64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A32AE1-9C69-43AE-995C-1B2C5FEE1B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109A57-4E3E-4E65-9E42-0766E86CDB34}"/>
              </a:ext>
            </a:extLst>
          </p:cNvPr>
          <p:cNvSpPr>
            <a:spLocks noGrp="1"/>
          </p:cNvSpPr>
          <p:nvPr>
            <p:ph type="dt" sz="half" idx="10"/>
          </p:nvPr>
        </p:nvSpPr>
        <p:spPr/>
        <p:txBody>
          <a:bodyPr/>
          <a:lstStyle/>
          <a:p>
            <a:fld id="{5586B75A-687E-405C-8A0B-8D00578BA2C3}" type="datetimeFigureOut">
              <a:rPr lang="en-US" smtClean="0"/>
              <a:pPr/>
              <a:t>11/26/2024</a:t>
            </a:fld>
            <a:endParaRPr lang="en-US"/>
          </a:p>
        </p:txBody>
      </p:sp>
      <p:sp>
        <p:nvSpPr>
          <p:cNvPr id="5" name="Footer Placeholder 4">
            <a:extLst>
              <a:ext uri="{FF2B5EF4-FFF2-40B4-BE49-F238E27FC236}">
                <a16:creationId xmlns:a16="http://schemas.microsoft.com/office/drawing/2014/main" id="{F1532904-0D40-41CF-90D9-F81FF639C7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1C1C19-6BB5-4ACB-882D-F1F5A72EEEED}"/>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530621578"/>
      </p:ext>
    </p:extLst>
  </p:cSld>
  <p:clrMapOvr>
    <a:masterClrMapping/>
  </p:clrMapOvr>
  <p:transition spd="slow" advTm="20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1D03F-9581-488E-B87E-ADC0011AE5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4580FB-778B-4B66-A013-D4D537CED1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70AAA-4C55-4A2F-9BAE-3E859434DD2A}"/>
              </a:ext>
            </a:extLst>
          </p:cNvPr>
          <p:cNvSpPr>
            <a:spLocks noGrp="1"/>
          </p:cNvSpPr>
          <p:nvPr>
            <p:ph type="dt" sz="half" idx="10"/>
          </p:nvPr>
        </p:nvSpPr>
        <p:spPr/>
        <p:txBody>
          <a:bodyPr/>
          <a:lstStyle/>
          <a:p>
            <a:fld id="{5586B75A-687E-405C-8A0B-8D00578BA2C3}" type="datetimeFigureOut">
              <a:rPr lang="en-US" smtClean="0"/>
              <a:pPr/>
              <a:t>11/26/2024</a:t>
            </a:fld>
            <a:endParaRPr lang="en-US"/>
          </a:p>
        </p:txBody>
      </p:sp>
      <p:sp>
        <p:nvSpPr>
          <p:cNvPr id="5" name="Footer Placeholder 4">
            <a:extLst>
              <a:ext uri="{FF2B5EF4-FFF2-40B4-BE49-F238E27FC236}">
                <a16:creationId xmlns:a16="http://schemas.microsoft.com/office/drawing/2014/main" id="{9C278D52-CA5C-43D7-B00F-A9A33E2AC6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00BAAA-AADB-40C1-B5B2-00CBFFEF3BDC}"/>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9901002"/>
      </p:ext>
    </p:extLst>
  </p:cSld>
  <p:clrMapOvr>
    <a:masterClrMapping/>
  </p:clrMapOvr>
  <p:transition spd="slow" advTm="20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413C02-B5E6-42D9-86F4-ACF18BADE9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BFBE2D-3ED3-4C93-836F-89B3737160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2197C3-4F81-45BE-97F8-BEBCE4C4C578}"/>
              </a:ext>
            </a:extLst>
          </p:cNvPr>
          <p:cNvSpPr>
            <a:spLocks noGrp="1"/>
          </p:cNvSpPr>
          <p:nvPr>
            <p:ph type="dt" sz="half" idx="10"/>
          </p:nvPr>
        </p:nvSpPr>
        <p:spPr/>
        <p:txBody>
          <a:bodyPr/>
          <a:lstStyle/>
          <a:p>
            <a:fld id="{5586B75A-687E-405C-8A0B-8D00578BA2C3}" type="datetimeFigureOut">
              <a:rPr lang="en-US" smtClean="0"/>
              <a:pPr/>
              <a:t>11/26/2024</a:t>
            </a:fld>
            <a:endParaRPr lang="en-US"/>
          </a:p>
        </p:txBody>
      </p:sp>
      <p:sp>
        <p:nvSpPr>
          <p:cNvPr id="5" name="Footer Placeholder 4">
            <a:extLst>
              <a:ext uri="{FF2B5EF4-FFF2-40B4-BE49-F238E27FC236}">
                <a16:creationId xmlns:a16="http://schemas.microsoft.com/office/drawing/2014/main" id="{D37B7F91-E458-4E36-B3B3-23F4A9DEA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9CB50D-D884-4FF4-86F6-C540D296C7B3}"/>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901783118"/>
      </p:ext>
    </p:extLst>
  </p:cSld>
  <p:clrMapOvr>
    <a:masterClrMapping/>
  </p:clrMapOvr>
  <p:transition spd="slow" advTm="20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77B96-394E-4CE4-B09E-826FA945F7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71DE3D-C168-45F1-88B9-AC92AC197C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B9D8B1-617B-4FCC-B87A-C96B146724FF}"/>
              </a:ext>
            </a:extLst>
          </p:cNvPr>
          <p:cNvSpPr>
            <a:spLocks noGrp="1"/>
          </p:cNvSpPr>
          <p:nvPr>
            <p:ph type="dt" sz="half" idx="10"/>
          </p:nvPr>
        </p:nvSpPr>
        <p:spPr/>
        <p:txBody>
          <a:bodyPr/>
          <a:lstStyle/>
          <a:p>
            <a:fld id="{5586B75A-687E-405C-8A0B-8D00578BA2C3}" type="datetimeFigureOut">
              <a:rPr lang="en-US" smtClean="0"/>
              <a:pPr/>
              <a:t>11/26/2024</a:t>
            </a:fld>
            <a:endParaRPr lang="en-US"/>
          </a:p>
        </p:txBody>
      </p:sp>
      <p:sp>
        <p:nvSpPr>
          <p:cNvPr id="5" name="Footer Placeholder 4">
            <a:extLst>
              <a:ext uri="{FF2B5EF4-FFF2-40B4-BE49-F238E27FC236}">
                <a16:creationId xmlns:a16="http://schemas.microsoft.com/office/drawing/2014/main" id="{CCDA66E8-77FF-4F87-AB7A-2E635F02C1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BAD3B7-52C9-452E-996F-ECC8CADC8984}"/>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15200929"/>
      </p:ext>
    </p:extLst>
  </p:cSld>
  <p:clrMapOvr>
    <a:masterClrMapping/>
  </p:clrMapOvr>
  <p:transition spd="slow" advTm="20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95D13-909E-436E-8EE2-9036CF037A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B0352E-02D3-41E8-AE4E-A0F401C1A1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30FC01-C781-492D-996F-2C8A9ECEAEC5}"/>
              </a:ext>
            </a:extLst>
          </p:cNvPr>
          <p:cNvSpPr>
            <a:spLocks noGrp="1"/>
          </p:cNvSpPr>
          <p:nvPr>
            <p:ph type="dt" sz="half" idx="10"/>
          </p:nvPr>
        </p:nvSpPr>
        <p:spPr/>
        <p:txBody>
          <a:bodyPr/>
          <a:lstStyle/>
          <a:p>
            <a:fld id="{5586B75A-687E-405C-8A0B-8D00578BA2C3}" type="datetimeFigureOut">
              <a:rPr lang="en-US" smtClean="0"/>
              <a:pPr/>
              <a:t>11/26/2024</a:t>
            </a:fld>
            <a:endParaRPr lang="en-US"/>
          </a:p>
        </p:txBody>
      </p:sp>
      <p:sp>
        <p:nvSpPr>
          <p:cNvPr id="5" name="Footer Placeholder 4">
            <a:extLst>
              <a:ext uri="{FF2B5EF4-FFF2-40B4-BE49-F238E27FC236}">
                <a16:creationId xmlns:a16="http://schemas.microsoft.com/office/drawing/2014/main" id="{D2A05DBC-A993-49DE-8F4F-D8E404B2DB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5B453-940B-4510-B138-71CCD74A10AE}"/>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875412839"/>
      </p:ext>
    </p:extLst>
  </p:cSld>
  <p:clrMapOvr>
    <a:masterClrMapping/>
  </p:clrMapOvr>
  <p:transition spd="slow" advTm="20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ED053-3762-4128-BE0F-9DBFA2C34D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28D58A-4C98-4EA8-B534-A2C9F86019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3026D5-A901-4B8C-BD76-D8411DB120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7479DB-D01C-4EE5-8069-27280D0E0F82}"/>
              </a:ext>
            </a:extLst>
          </p:cNvPr>
          <p:cNvSpPr>
            <a:spLocks noGrp="1"/>
          </p:cNvSpPr>
          <p:nvPr>
            <p:ph type="dt" sz="half" idx="10"/>
          </p:nvPr>
        </p:nvSpPr>
        <p:spPr/>
        <p:txBody>
          <a:bodyPr/>
          <a:lstStyle/>
          <a:p>
            <a:fld id="{5586B75A-687E-405C-8A0B-8D00578BA2C3}" type="datetimeFigureOut">
              <a:rPr lang="en-US" smtClean="0"/>
              <a:pPr/>
              <a:t>11/26/2024</a:t>
            </a:fld>
            <a:endParaRPr lang="en-US"/>
          </a:p>
        </p:txBody>
      </p:sp>
      <p:sp>
        <p:nvSpPr>
          <p:cNvPr id="6" name="Footer Placeholder 5">
            <a:extLst>
              <a:ext uri="{FF2B5EF4-FFF2-40B4-BE49-F238E27FC236}">
                <a16:creationId xmlns:a16="http://schemas.microsoft.com/office/drawing/2014/main" id="{D3637DA8-8135-4F52-8EA7-D7377C43D7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ECE4CD-3C4D-43D9-B314-0A88ED79035D}"/>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652300340"/>
      </p:ext>
    </p:extLst>
  </p:cSld>
  <p:clrMapOvr>
    <a:masterClrMapping/>
  </p:clrMapOvr>
  <p:transition spd="slow" advTm="20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9EC43-B580-477A-89E4-CB241A3C99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36C67C-264F-4A2D-9B0B-8A1DD4DBBE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9C5C01-95D0-4911-9000-506E6DE948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5039B1-5859-459B-A56B-687AF64F86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2AC665-2112-4C50-99D8-C9BA15AB2A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4113A2-682F-4732-9DB8-1E8FF26AEFD7}"/>
              </a:ext>
            </a:extLst>
          </p:cNvPr>
          <p:cNvSpPr>
            <a:spLocks noGrp="1"/>
          </p:cNvSpPr>
          <p:nvPr>
            <p:ph type="dt" sz="half" idx="10"/>
          </p:nvPr>
        </p:nvSpPr>
        <p:spPr/>
        <p:txBody>
          <a:bodyPr/>
          <a:lstStyle/>
          <a:p>
            <a:fld id="{5586B75A-687E-405C-8A0B-8D00578BA2C3}" type="datetimeFigureOut">
              <a:rPr lang="en-US" smtClean="0"/>
              <a:pPr/>
              <a:t>11/26/2024</a:t>
            </a:fld>
            <a:endParaRPr lang="en-US"/>
          </a:p>
        </p:txBody>
      </p:sp>
      <p:sp>
        <p:nvSpPr>
          <p:cNvPr id="8" name="Footer Placeholder 7">
            <a:extLst>
              <a:ext uri="{FF2B5EF4-FFF2-40B4-BE49-F238E27FC236}">
                <a16:creationId xmlns:a16="http://schemas.microsoft.com/office/drawing/2014/main" id="{ED051D8E-C9D3-4D7D-82B4-581027B464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8E6791-5E62-455D-90D9-4A7BA49948A6}"/>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286232122"/>
      </p:ext>
    </p:extLst>
  </p:cSld>
  <p:clrMapOvr>
    <a:masterClrMapping/>
  </p:clrMapOvr>
  <p:transition spd="slow" advTm="20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098D8-B732-4EA2-BA01-247F250B45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E02FCB-87BD-41EA-A49C-92EB00A72573}"/>
              </a:ext>
            </a:extLst>
          </p:cNvPr>
          <p:cNvSpPr>
            <a:spLocks noGrp="1"/>
          </p:cNvSpPr>
          <p:nvPr>
            <p:ph type="dt" sz="half" idx="10"/>
          </p:nvPr>
        </p:nvSpPr>
        <p:spPr/>
        <p:txBody>
          <a:bodyPr/>
          <a:lstStyle/>
          <a:p>
            <a:fld id="{5586B75A-687E-405C-8A0B-8D00578BA2C3}" type="datetimeFigureOut">
              <a:rPr lang="en-US" smtClean="0"/>
              <a:pPr/>
              <a:t>11/26/2024</a:t>
            </a:fld>
            <a:endParaRPr lang="en-US"/>
          </a:p>
        </p:txBody>
      </p:sp>
      <p:sp>
        <p:nvSpPr>
          <p:cNvPr id="4" name="Footer Placeholder 3">
            <a:extLst>
              <a:ext uri="{FF2B5EF4-FFF2-40B4-BE49-F238E27FC236}">
                <a16:creationId xmlns:a16="http://schemas.microsoft.com/office/drawing/2014/main" id="{205503AA-B453-47B9-95CD-3036D55DB9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13A442-20E8-43A8-90A6-BD2B6A8744DE}"/>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748085889"/>
      </p:ext>
    </p:extLst>
  </p:cSld>
  <p:clrMapOvr>
    <a:masterClrMapping/>
  </p:clrMapOvr>
  <p:transition spd="slow" advTm="20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AEB87A-8053-4534-9826-38FB43680B73}"/>
              </a:ext>
            </a:extLst>
          </p:cNvPr>
          <p:cNvSpPr>
            <a:spLocks noGrp="1"/>
          </p:cNvSpPr>
          <p:nvPr>
            <p:ph type="dt" sz="half" idx="10"/>
          </p:nvPr>
        </p:nvSpPr>
        <p:spPr/>
        <p:txBody>
          <a:bodyPr/>
          <a:lstStyle/>
          <a:p>
            <a:fld id="{5586B75A-687E-405C-8A0B-8D00578BA2C3}" type="datetimeFigureOut">
              <a:rPr lang="en-US" smtClean="0"/>
              <a:pPr/>
              <a:t>11/26/2024</a:t>
            </a:fld>
            <a:endParaRPr lang="en-US"/>
          </a:p>
        </p:txBody>
      </p:sp>
      <p:sp>
        <p:nvSpPr>
          <p:cNvPr id="3" name="Footer Placeholder 2">
            <a:extLst>
              <a:ext uri="{FF2B5EF4-FFF2-40B4-BE49-F238E27FC236}">
                <a16:creationId xmlns:a16="http://schemas.microsoft.com/office/drawing/2014/main" id="{F99C87FF-166F-4B49-AEFA-16BF220DF1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76BC02-3769-4DC0-B43E-FDE69BDF0050}"/>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101229970"/>
      </p:ext>
    </p:extLst>
  </p:cSld>
  <p:clrMapOvr>
    <a:masterClrMapping/>
  </p:clrMapOvr>
  <p:transition spd="slow" advTm="20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5941F-8F1D-4E30-A1D9-AE323CA35B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FA7FFE-8CC7-48E1-A739-F139AEA66E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2DB43E-1CD8-4EBD-9A60-A7A3A69433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765AF8-34F8-48A5-A065-0D0B371CD5D7}"/>
              </a:ext>
            </a:extLst>
          </p:cNvPr>
          <p:cNvSpPr>
            <a:spLocks noGrp="1"/>
          </p:cNvSpPr>
          <p:nvPr>
            <p:ph type="dt" sz="half" idx="10"/>
          </p:nvPr>
        </p:nvSpPr>
        <p:spPr/>
        <p:txBody>
          <a:bodyPr/>
          <a:lstStyle/>
          <a:p>
            <a:fld id="{5586B75A-687E-405C-8A0B-8D00578BA2C3}" type="datetimeFigureOut">
              <a:rPr lang="en-US" smtClean="0"/>
              <a:pPr/>
              <a:t>11/26/2024</a:t>
            </a:fld>
            <a:endParaRPr lang="en-US"/>
          </a:p>
        </p:txBody>
      </p:sp>
      <p:sp>
        <p:nvSpPr>
          <p:cNvPr id="6" name="Footer Placeholder 5">
            <a:extLst>
              <a:ext uri="{FF2B5EF4-FFF2-40B4-BE49-F238E27FC236}">
                <a16:creationId xmlns:a16="http://schemas.microsoft.com/office/drawing/2014/main" id="{2E3B979F-902D-40F4-9D6F-363762296C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8F530E-E881-403B-94AD-48851D478C57}"/>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04760633"/>
      </p:ext>
    </p:extLst>
  </p:cSld>
  <p:clrMapOvr>
    <a:masterClrMapping/>
  </p:clrMapOvr>
  <p:transition spd="slow" advTm="20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A7D47-0449-461D-8FCE-DD8103ECBA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18FF4D-9E5C-4FDA-B77E-39E02F0541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070CB6-0969-46F1-A497-2AF4164AB6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AA4A6A-B561-4721-A9E5-6E2EEB9C87A7}"/>
              </a:ext>
            </a:extLst>
          </p:cNvPr>
          <p:cNvSpPr>
            <a:spLocks noGrp="1"/>
          </p:cNvSpPr>
          <p:nvPr>
            <p:ph type="dt" sz="half" idx="10"/>
          </p:nvPr>
        </p:nvSpPr>
        <p:spPr/>
        <p:txBody>
          <a:bodyPr/>
          <a:lstStyle/>
          <a:p>
            <a:fld id="{5586B75A-687E-405C-8A0B-8D00578BA2C3}" type="datetimeFigureOut">
              <a:rPr lang="en-US" smtClean="0"/>
              <a:pPr/>
              <a:t>11/26/2024</a:t>
            </a:fld>
            <a:endParaRPr lang="en-US"/>
          </a:p>
        </p:txBody>
      </p:sp>
      <p:sp>
        <p:nvSpPr>
          <p:cNvPr id="6" name="Footer Placeholder 5">
            <a:extLst>
              <a:ext uri="{FF2B5EF4-FFF2-40B4-BE49-F238E27FC236}">
                <a16:creationId xmlns:a16="http://schemas.microsoft.com/office/drawing/2014/main" id="{4A185054-B435-47DA-96FA-DDEDCC391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DF78B6-37FB-48E5-8723-15E3BEBDBE12}"/>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292943833"/>
      </p:ext>
    </p:extLst>
  </p:cSld>
  <p:clrMapOvr>
    <a:masterClrMapping/>
  </p:clrMapOvr>
  <p:transition spd="slow" advTm="20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64F607-B368-4E10-8109-A0674B214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DB2FF6-5D54-4CEF-A228-F9826D86F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FE8B61-6EC1-480C-B9BE-973038BBEB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6B75A-687E-405C-8A0B-8D00578BA2C3}" type="datetimeFigureOut">
              <a:rPr lang="en-US" smtClean="0"/>
              <a:pPr/>
              <a:t>11/26/2024</a:t>
            </a:fld>
            <a:endParaRPr lang="en-US"/>
          </a:p>
        </p:txBody>
      </p:sp>
      <p:sp>
        <p:nvSpPr>
          <p:cNvPr id="5" name="Footer Placeholder 4">
            <a:extLst>
              <a:ext uri="{FF2B5EF4-FFF2-40B4-BE49-F238E27FC236}">
                <a16:creationId xmlns:a16="http://schemas.microsoft.com/office/drawing/2014/main" id="{0AAA1655-9447-43F8-A1DE-6DAFCB7DC7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9C629F-5D86-4CEA-AAD2-3EB45DB102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1294043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20000">
    <p:push dir="u"/>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https://www.gvsu.edu/htm/opportunities-index.htm" TargetMode="External"/><Relationship Id="rId5" Type="http://schemas.openxmlformats.org/officeDocument/2006/relationships/hyperlink" Target="https://www.gvsu.edu/htm/"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gvsu.edu/htm/opportunities-detail.htm?opportunityId=84D90387-D1F1-593B-CCC8DA43ED2A1167"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gvsu.edu/htm/opportunities-detail.htm?opportunityId=850978FF-048E-0C34-3853B3DF42B1427B" TargetMode="External"/><Relationship Id="rId5" Type="http://schemas.openxmlformats.org/officeDocument/2006/relationships/hyperlink" Target="https://www.gvsu.edu/htm/opportunities-detail.htm?opportunityId=86A34B6C-F353-5A02-94C2D84E51ACD57C" TargetMode="External"/><Relationship Id="rId4" Type="http://schemas.openxmlformats.org/officeDocument/2006/relationships/hyperlink" Target="https://www.gvsu.edu/htm/opportunities-detail.htm?opportunityId=86E42333-98C6-5B43-63E6FE7ED681F70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s://www.signupgenius.com/go/10C0A4EAEAC2EA1FAC61-53365648-sparkle" TargetMode="External"/><Relationship Id="rId4" Type="http://schemas.openxmlformats.org/officeDocument/2006/relationships/hyperlink" Target="mailto:mrush@meijergardens.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myscenicstays.com/internships/"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hyperlink" Target="https://forms.gle/ra7Dm3sjVMM8gB2U8" TargetMode="External"/><Relationship Id="rId4" Type="http://schemas.openxmlformats.org/officeDocument/2006/relationships/hyperlink" Target="https://worldofwintergr.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hyperlink" Target="https://www.gvsu.edu/winterfest/schedule-of-events-3.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hyperlink" Target="https://www.gvsu.edu/studentaffairs/student-resources-29.htm"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A571F-AA01-466C-8C82-974CED1AC862}"/>
              </a:ext>
              <a:ext uri="{C183D7F6-B498-43B3-948B-1728B52AA6E4}">
                <adec:decorative xmlns:adec="http://schemas.microsoft.com/office/drawing/2017/decorative" val="1"/>
              </a:ext>
            </a:extLst>
          </p:cNvPr>
          <p:cNvSpPr/>
          <p:nvPr/>
        </p:nvSpPr>
        <p:spPr>
          <a:xfrm>
            <a:off x="0" y="0"/>
            <a:ext cx="2963506"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quot;HTM WEEKLY&#10;Let's Connect Lakers!&quot;">
            <a:extLst>
              <a:ext uri="{FF2B5EF4-FFF2-40B4-BE49-F238E27FC236}">
                <a16:creationId xmlns:a16="http://schemas.microsoft.com/office/drawing/2014/main" id="{8372838F-431C-49BC-AEFF-D831E8F90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0" y="179504"/>
            <a:ext cx="2938585" cy="2052345"/>
          </a:xfrm>
          <a:prstGeom prst="rect">
            <a:avLst/>
          </a:prstGeom>
        </p:spPr>
      </p:pic>
      <p:sp>
        <p:nvSpPr>
          <p:cNvPr id="42" name="Date">
            <a:extLst>
              <a:ext uri="{FF2B5EF4-FFF2-40B4-BE49-F238E27FC236}">
                <a16:creationId xmlns:a16="http://schemas.microsoft.com/office/drawing/2014/main" id="{07E73960-6B7A-5C43-8B96-F81BEDC5C552}"/>
              </a:ext>
            </a:extLst>
          </p:cNvPr>
          <p:cNvSpPr txBox="1"/>
          <p:nvPr/>
        </p:nvSpPr>
        <p:spPr>
          <a:xfrm>
            <a:off x="589702" y="2656308"/>
            <a:ext cx="165157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12.02.2024</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16" descr="GVSU HTM students gather together for a photo at the DeVos Campus in downtown Grand Rapids">
            <a:extLst>
              <a:ext uri="{FF2B5EF4-FFF2-40B4-BE49-F238E27FC236}">
                <a16:creationId xmlns:a16="http://schemas.microsoft.com/office/drawing/2014/main" id="{25E25657-18BF-4EA5-B307-8D069D084D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788" y="3056418"/>
            <a:ext cx="2649927" cy="2666699"/>
          </a:xfrm>
          <a:prstGeom prst="rect">
            <a:avLst/>
          </a:prstGeom>
        </p:spPr>
      </p:pic>
      <p:sp>
        <p:nvSpPr>
          <p:cNvPr id="24" name="Date">
            <a:extLst>
              <a:ext uri="{FF2B5EF4-FFF2-40B4-BE49-F238E27FC236}">
                <a16:creationId xmlns:a16="http://schemas.microsoft.com/office/drawing/2014/main" id="{24B647C3-6C44-4DEA-BA3E-9B921E594C54}"/>
              </a:ext>
            </a:extLst>
          </p:cNvPr>
          <p:cNvSpPr txBox="1"/>
          <p:nvPr/>
        </p:nvSpPr>
        <p:spPr>
          <a:xfrm>
            <a:off x="12460" y="5657671"/>
            <a:ext cx="2938585" cy="1200329"/>
          </a:xfrm>
          <a:prstGeom prst="rect">
            <a:avLst/>
          </a:prstGeom>
          <a:noFill/>
        </p:spPr>
        <p:txBody>
          <a:bodyPr wrap="square" rtlCol="0">
            <a:spAutoFit/>
          </a:bodyPr>
          <a:lstStyle/>
          <a:p>
            <a:pPr lvl="0" algn="ctr">
              <a:defRPr/>
            </a:pPr>
            <a:r>
              <a:rPr lang="en-US" b="1" dirty="0">
                <a:solidFill>
                  <a:schemeClr val="bg1"/>
                </a:solidFill>
                <a:hlinkClick r:id="rId5">
                  <a:extLst>
                    <a:ext uri="{A12FA001-AC4F-418D-AE19-62706E023703}">
                      <ahyp:hlinkClr xmlns:ahyp="http://schemas.microsoft.com/office/drawing/2018/hyperlinkcolor" val="tx"/>
                    </a:ext>
                  </a:extLst>
                </a:hlinkClick>
              </a:rPr>
              <a:t>Click here to learn more about all GVSU HTM opportunities available to you</a:t>
            </a:r>
            <a:endParaRPr kumimoji="0" lang="en-US" b="0" i="0" u="none" strike="noStrike" kern="1200" cap="none" spc="0" normalizeH="0" baseline="0" noProof="0" dirty="0">
              <a:ln>
                <a:noFill/>
              </a:ln>
              <a:solidFill>
                <a:schemeClr val="bg1"/>
              </a:solidFill>
              <a:effectLst/>
              <a:uLnTx/>
              <a:uFillTx/>
              <a:latin typeface="Calibri" panose="020F0502020204030204"/>
            </a:endParaRPr>
          </a:p>
        </p:txBody>
      </p:sp>
      <p:graphicFrame>
        <p:nvGraphicFramePr>
          <p:cNvPr id="5" name="Table 27">
            <a:extLst>
              <a:ext uri="{FF2B5EF4-FFF2-40B4-BE49-F238E27FC236}">
                <a16:creationId xmlns:a16="http://schemas.microsoft.com/office/drawing/2014/main" id="{FFC6EDB4-5708-A4D6-B5BB-3F03B51110A6}"/>
              </a:ext>
            </a:extLst>
          </p:cNvPr>
          <p:cNvGraphicFramePr>
            <a:graphicFrameLocks noGrp="1"/>
          </p:cNvGraphicFramePr>
          <p:nvPr>
            <p:extLst>
              <p:ext uri="{D42A27DB-BD31-4B8C-83A1-F6EECF244321}">
                <p14:modId xmlns:p14="http://schemas.microsoft.com/office/powerpoint/2010/main" val="375552915"/>
              </p:ext>
            </p:extLst>
          </p:nvPr>
        </p:nvGraphicFramePr>
        <p:xfrm>
          <a:off x="3306645" y="1205676"/>
          <a:ext cx="8295653" cy="4391482"/>
        </p:xfrm>
        <a:graphic>
          <a:graphicData uri="http://schemas.openxmlformats.org/drawingml/2006/table">
            <a:tbl>
              <a:tblPr firstRow="1" bandRow="1">
                <a:tableStyleId>{5C22544A-7EE6-4342-B048-85BDC9FD1C3A}</a:tableStyleId>
              </a:tblPr>
              <a:tblGrid>
                <a:gridCol w="4347255">
                  <a:extLst>
                    <a:ext uri="{9D8B030D-6E8A-4147-A177-3AD203B41FA5}">
                      <a16:colId xmlns:a16="http://schemas.microsoft.com/office/drawing/2014/main" val="4238054465"/>
                    </a:ext>
                  </a:extLst>
                </a:gridCol>
                <a:gridCol w="3948398">
                  <a:extLst>
                    <a:ext uri="{9D8B030D-6E8A-4147-A177-3AD203B41FA5}">
                      <a16:colId xmlns:a16="http://schemas.microsoft.com/office/drawing/2014/main" val="1521058076"/>
                    </a:ext>
                  </a:extLst>
                </a:gridCol>
              </a:tblGrid>
              <a:tr h="452723">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47085685"/>
                  </a:ext>
                </a:extLst>
              </a:tr>
              <a:tr h="5589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t>1.  </a:t>
                      </a:r>
                      <a:r>
                        <a:rPr lang="en-US" sz="1200" b="1" dirty="0"/>
                        <a:t>RECENT JOB/INTERNSHP OPENINGS </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New week, new opportunities to learn and grow as an HTM professional. </a:t>
                      </a:r>
                      <a:r>
                        <a:rPr kumimoji="0" lang="en-US" sz="1200" b="0" i="0" u="none" strike="noStrike" kern="1200" cap="none" spc="0" normalizeH="0" baseline="0" noProof="0" dirty="0">
                          <a:ln>
                            <a:noFill/>
                          </a:ln>
                          <a:solidFill>
                            <a:schemeClr val="tx1"/>
                          </a:solidFill>
                          <a:effectLst/>
                          <a:uLnTx/>
                          <a:uFillTx/>
                          <a:latin typeface="+mn-lt"/>
                          <a:ea typeface="+mn-ea"/>
                          <a:cs typeface="+mn-cs"/>
                          <a:hlinkClick r:id="rId6"/>
                        </a:rPr>
                        <a:t>Check out the listings for jobs and internships! </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txBody>
                  <a:tcPr/>
                </a:tc>
                <a:extLst>
                  <a:ext uri="{0D108BD9-81ED-4DB2-BD59-A6C34878D82A}">
                    <a16:rowId xmlns:a16="http://schemas.microsoft.com/office/drawing/2014/main" val="316912366"/>
                  </a:ext>
                </a:extLst>
              </a:tr>
              <a:tr h="8798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Calibri"/>
                          <a:cs typeface="Calibri"/>
                        </a:rPr>
                        <a:t>2. MEIJER GARDENS VOLUNTEERING</a:t>
                      </a:r>
                    </a:p>
                  </a:txBody>
                  <a:tcPr anchor="ctr"/>
                </a:tc>
                <a:tc>
                  <a:txBody>
                    <a:bodyPr/>
                    <a:lstStyle/>
                    <a:p>
                      <a:pPr marL="0" marR="0" algn="l">
                        <a:spcBef>
                          <a:spcPts val="0"/>
                        </a:spcBef>
                        <a:spcAft>
                          <a:spcPts val="0"/>
                        </a:spcAft>
                      </a:pPr>
                      <a:r>
                        <a:rPr lang="en-US" sz="1100" dirty="0">
                          <a:solidFill>
                            <a:schemeClr val="tx1"/>
                          </a:solidFill>
                          <a:effectLst/>
                          <a:latin typeface="Aptos" panose="020B0004020202020204" pitchFamily="34" charset="0"/>
                          <a:ea typeface="Aptos" panose="020B0004020202020204" pitchFamily="34" charset="0"/>
                          <a:cs typeface="Aptos" panose="020B0004020202020204" pitchFamily="34" charset="0"/>
                        </a:rPr>
                        <a:t>Frederick Meijer Gardens and Sculpture Park are looking for HTM student volunteers for their Sparkle! 2024 event on December 5</a:t>
                      </a:r>
                      <a:r>
                        <a:rPr lang="en-US" sz="1100" baseline="30000" dirty="0">
                          <a:solidFill>
                            <a:schemeClr val="tx1"/>
                          </a:solidFill>
                          <a:effectLst/>
                          <a:latin typeface="Aptos" panose="020B0004020202020204" pitchFamily="34" charset="0"/>
                          <a:ea typeface="Aptos" panose="020B0004020202020204" pitchFamily="34" charset="0"/>
                          <a:cs typeface="Aptos" panose="020B0004020202020204" pitchFamily="34" charset="0"/>
                        </a:rPr>
                        <a:t>th</a:t>
                      </a:r>
                      <a:r>
                        <a:rPr lang="en-US" sz="1100" dirty="0">
                          <a:solidFill>
                            <a:schemeClr val="tx1"/>
                          </a:solidFill>
                          <a:effectLst/>
                          <a:latin typeface="Aptos" panose="020B0004020202020204" pitchFamily="34" charset="0"/>
                          <a:ea typeface="Aptos" panose="020B0004020202020204" pitchFamily="34" charset="0"/>
                          <a:cs typeface="Aptos" panose="020B0004020202020204" pitchFamily="34" charset="0"/>
                        </a:rPr>
                        <a:t>. Many volunteering opportunities available,</a:t>
                      </a:r>
                    </a:p>
                  </a:txBody>
                  <a:tcPr marL="95250" marR="95250" marT="95250" marB="95250" anchor="ctr"/>
                </a:tc>
                <a:extLst>
                  <a:ext uri="{0D108BD9-81ED-4DB2-BD59-A6C34878D82A}">
                    <a16:rowId xmlns:a16="http://schemas.microsoft.com/office/drawing/2014/main" val="2105251677"/>
                  </a:ext>
                </a:extLst>
              </a:tr>
              <a:tr h="8412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Calibri"/>
                          <a:cs typeface="Calibri"/>
                        </a:rPr>
                        <a:t>3. SUMMER INTERNSHIP</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Summer internship opportunity in Northwest Florida.  12-week internship at a vacation rental business with one-on-one training, job shadowing, and guaranteed housing. </a:t>
                      </a:r>
                      <a:endParaRPr lang="en-US" sz="1200" b="0" i="0" dirty="0">
                        <a:solidFill>
                          <a:schemeClr val="tx1"/>
                        </a:solidFill>
                        <a:effectLst/>
                        <a:latin typeface="+mn-lt"/>
                      </a:endParaRPr>
                    </a:p>
                  </a:txBody>
                  <a:tcPr/>
                </a:tc>
                <a:extLst>
                  <a:ext uri="{0D108BD9-81ED-4DB2-BD59-A6C34878D82A}">
                    <a16:rowId xmlns:a16="http://schemas.microsoft.com/office/drawing/2014/main" val="1016513244"/>
                  </a:ext>
                </a:extLst>
              </a:tr>
              <a:tr h="806609">
                <a:tc>
                  <a:txBody>
                    <a:bodyPr/>
                    <a:lstStyle/>
                    <a:p>
                      <a:pPr algn="ctr"/>
                      <a:r>
                        <a:rPr lang="en-US" sz="1200" b="1" dirty="0"/>
                        <a:t>4. WORLD OF WINTER VOLUNTEERING</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Volunteer at the World of Winter outdoor festival with activities like the silent disco and the painting tables. The festival includes outdoor light installations and activities most of which are free to attend. </a:t>
                      </a:r>
                    </a:p>
                  </a:txBody>
                  <a:tcPr/>
                </a:tc>
                <a:extLst>
                  <a:ext uri="{0D108BD9-81ED-4DB2-BD59-A6C34878D82A}">
                    <a16:rowId xmlns:a16="http://schemas.microsoft.com/office/drawing/2014/main" val="1855515892"/>
                  </a:ext>
                </a:extLst>
              </a:tr>
              <a:tr h="835740">
                <a:tc>
                  <a:txBody>
                    <a:bodyPr/>
                    <a:lstStyle/>
                    <a:p>
                      <a:pPr algn="ctr"/>
                      <a:r>
                        <a:rPr lang="en-US" sz="1200" b="1" dirty="0"/>
                        <a:t>5. WINTERFEST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Get in the holiday spirit with two days of festive and fun activities hosted by  the Office of Student Life  and Campus Activities Board. Activities include a photo booth, bingo, hot chocolate, and much more!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2752168905"/>
                  </a:ext>
                </a:extLst>
              </a:tr>
            </a:tbl>
          </a:graphicData>
        </a:graphic>
      </p:graphicFrame>
    </p:spTree>
    <p:extLst>
      <p:ext uri="{BB962C8B-B14F-4D97-AF65-F5344CB8AC3E}">
        <p14:creationId xmlns:p14="http://schemas.microsoft.com/office/powerpoint/2010/main" val="506822299"/>
      </p:ext>
    </p:extLst>
  </p:cSld>
  <p:clrMapOvr>
    <a:masterClrMapping/>
  </p:clrMapOvr>
  <p:transition spd="slow" advTm="30000">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A571F-AA01-466C-8C82-974CED1AC862}"/>
              </a:ext>
              <a:ext uri="{C183D7F6-B498-43B3-948B-1728B52AA6E4}">
                <adec:decorative xmlns:adec="http://schemas.microsoft.com/office/drawing/2017/decorative" val="1"/>
              </a:ext>
            </a:extLst>
          </p:cNvPr>
          <p:cNvSpPr/>
          <p:nvPr/>
        </p:nvSpPr>
        <p:spPr>
          <a:xfrm>
            <a:off x="0" y="0"/>
            <a:ext cx="2914660"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descr="&quot;HTM WEEKLY&#10;Let's Connect Lakers!&quot;">
            <a:extLst>
              <a:ext uri="{FF2B5EF4-FFF2-40B4-BE49-F238E27FC236}">
                <a16:creationId xmlns:a16="http://schemas.microsoft.com/office/drawing/2014/main" id="{6881F8C5-F326-4DD8-BE33-B50C010BE3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1" y="179504"/>
            <a:ext cx="2889740" cy="2018231"/>
          </a:xfrm>
          <a:prstGeom prst="rect">
            <a:avLst/>
          </a:prstGeom>
        </p:spPr>
      </p:pic>
      <p:sp>
        <p:nvSpPr>
          <p:cNvPr id="14" name="Oval 13" descr="1">
            <a:extLst>
              <a:ext uri="{FF2B5EF4-FFF2-40B4-BE49-F238E27FC236}">
                <a16:creationId xmlns:a16="http://schemas.microsoft.com/office/drawing/2014/main" id="{20D169B2-2992-4316-A570-5300AB036660}"/>
              </a:ext>
            </a:extLst>
          </p:cNvPr>
          <p:cNvSpPr/>
          <p:nvPr/>
        </p:nvSpPr>
        <p:spPr>
          <a:xfrm>
            <a:off x="570216" y="2961094"/>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rPr>
              <a:t>1</a:t>
            </a:r>
          </a:p>
        </p:txBody>
      </p:sp>
      <p:sp>
        <p:nvSpPr>
          <p:cNvPr id="12" name="Title 10">
            <a:extLst>
              <a:ext uri="{FF2B5EF4-FFF2-40B4-BE49-F238E27FC236}">
                <a16:creationId xmlns:a16="http://schemas.microsoft.com/office/drawing/2014/main" id="{D71C5384-1D26-AD38-047B-18E79768E81B}"/>
              </a:ext>
            </a:extLst>
          </p:cNvPr>
          <p:cNvSpPr txBox="1">
            <a:spLocks/>
          </p:cNvSpPr>
          <p:nvPr/>
        </p:nvSpPr>
        <p:spPr>
          <a:xfrm>
            <a:off x="3573491" y="341453"/>
            <a:ext cx="7157817" cy="14343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b="1" dirty="0">
                <a:solidFill>
                  <a:srgbClr val="0065A4"/>
                </a:solidFill>
                <a:latin typeface="Calibri Light" panose="020F0302020204030204"/>
              </a:rPr>
              <a:t> </a:t>
            </a:r>
            <a:endParaRPr kumimoji="0" lang="en-US" b="1" i="0" u="none" strike="noStrike" kern="1200" cap="none" spc="0" normalizeH="0" baseline="0" noProof="0" dirty="0">
              <a:ln>
                <a:noFill/>
              </a:ln>
              <a:solidFill>
                <a:srgbClr val="0065A4"/>
              </a:solidFill>
              <a:effectLst/>
              <a:uLnTx/>
              <a:uFillTx/>
              <a:latin typeface="Calibri Light" panose="020F0302020204030204"/>
              <a:ea typeface="+mj-ea"/>
              <a:cs typeface="+mj-cs"/>
            </a:endParaRPr>
          </a:p>
        </p:txBody>
      </p:sp>
      <p:sp>
        <p:nvSpPr>
          <p:cNvPr id="8" name="TextBox 7">
            <a:extLst>
              <a:ext uri="{FF2B5EF4-FFF2-40B4-BE49-F238E27FC236}">
                <a16:creationId xmlns:a16="http://schemas.microsoft.com/office/drawing/2014/main" id="{83B1D4BC-D840-DC59-98AB-F0CE1B94BE66}"/>
              </a:ext>
            </a:extLst>
          </p:cNvPr>
          <p:cNvSpPr txBox="1"/>
          <p:nvPr/>
        </p:nvSpPr>
        <p:spPr>
          <a:xfrm>
            <a:off x="4095577" y="341453"/>
            <a:ext cx="6914681" cy="867930"/>
          </a:xfrm>
          <a:prstGeom prst="rect">
            <a:avLst/>
          </a:prstGeom>
          <a:noFill/>
        </p:spPr>
        <p:txBody>
          <a:bodyPr wrap="square" rtlCol="0">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effectLst/>
                <a:uLnTx/>
                <a:uFillTx/>
                <a:latin typeface="Amasis MT Pro Black" panose="02040A04050005020304" pitchFamily="18" charset="0"/>
              </a:rPr>
              <a:t>New Internship and Employment Opportunities</a:t>
            </a:r>
          </a:p>
        </p:txBody>
      </p:sp>
      <p:sp>
        <p:nvSpPr>
          <p:cNvPr id="7" name="TextBox 6">
            <a:extLst>
              <a:ext uri="{FF2B5EF4-FFF2-40B4-BE49-F238E27FC236}">
                <a16:creationId xmlns:a16="http://schemas.microsoft.com/office/drawing/2014/main" id="{45E243F1-FF5B-21C0-E879-770AC4F8632F}"/>
              </a:ext>
            </a:extLst>
          </p:cNvPr>
          <p:cNvSpPr txBox="1"/>
          <p:nvPr/>
        </p:nvSpPr>
        <p:spPr>
          <a:xfrm>
            <a:off x="3573491" y="1209383"/>
            <a:ext cx="8322810" cy="6463308"/>
          </a:xfrm>
          <a:prstGeom prst="rect">
            <a:avLst/>
          </a:prstGeom>
          <a:noFill/>
        </p:spPr>
        <p:txBody>
          <a:bodyPr wrap="square" rtlCol="0">
            <a:spAutoFit/>
          </a:bodyPr>
          <a:lstStyle/>
          <a:p>
            <a:pPr algn="l">
              <a:buFont typeface="Arial" panose="020B0604020202020204" pitchFamily="34" charset="0"/>
              <a:buChar char="•"/>
            </a:pPr>
            <a:r>
              <a:rPr lang="en-US" b="1" i="0" u="none" strike="noStrike" cap="all" dirty="0">
                <a:solidFill>
                  <a:srgbClr val="0000FF"/>
                </a:solidFill>
                <a:effectLst/>
                <a:latin typeface="Lato" panose="020F0502020204030203" pitchFamily="34" charset="0"/>
                <a:hlinkClick r:id="rId4" tooltip="Restaurant Management Internship - Wineguys Restaurant Group"/>
              </a:rPr>
              <a:t> Restaurant Management Internship</a:t>
            </a:r>
            <a:endParaRPr lang="en-US" b="1" i="0" cap="all" dirty="0">
              <a:solidFill>
                <a:srgbClr val="737373"/>
              </a:solidFill>
              <a:effectLst/>
              <a:latin typeface="Lato" panose="020F0502020204030203" pitchFamily="34" charset="0"/>
            </a:endParaRPr>
          </a:p>
          <a:p>
            <a:pPr algn="l">
              <a:buFont typeface="Arial" panose="020B0604020202020204" pitchFamily="34" charset="0"/>
              <a:buChar char="•"/>
            </a:pPr>
            <a:r>
              <a:rPr lang="en-US" b="0" i="0" dirty="0" err="1">
                <a:solidFill>
                  <a:srgbClr val="767676"/>
                </a:solidFill>
                <a:effectLst/>
                <a:latin typeface="Lato" panose="020F0502020204030203" pitchFamily="34" charset="0"/>
              </a:rPr>
              <a:t>Wineguys</a:t>
            </a:r>
            <a:r>
              <a:rPr lang="en-US" b="0" i="0" dirty="0">
                <a:solidFill>
                  <a:srgbClr val="767676"/>
                </a:solidFill>
                <a:effectLst/>
                <a:latin typeface="Lato" panose="020F0502020204030203" pitchFamily="34" charset="0"/>
              </a:rPr>
              <a:t> Restaurant Group - Petoskey, Michigan</a:t>
            </a:r>
          </a:p>
          <a:p>
            <a:pPr algn="l">
              <a:buFont typeface="Arial" panose="020B0604020202020204" pitchFamily="34" charset="0"/>
              <a:buChar char="•"/>
            </a:pPr>
            <a:r>
              <a:rPr lang="en-US" b="0" i="0" dirty="0">
                <a:solidFill>
                  <a:srgbClr val="232323"/>
                </a:solidFill>
                <a:effectLst/>
                <a:latin typeface="Lato" panose="020F0502020204030203" pitchFamily="34" charset="0"/>
              </a:rPr>
              <a:t>Application Deadline: 4/1/2025</a:t>
            </a:r>
            <a:br>
              <a:rPr lang="en-US" b="0" i="0" dirty="0">
                <a:solidFill>
                  <a:srgbClr val="232323"/>
                </a:solidFill>
                <a:effectLst/>
                <a:latin typeface="Lato" panose="020F0502020204030203" pitchFamily="34" charset="0"/>
              </a:rPr>
            </a:br>
            <a:r>
              <a:rPr lang="en-US" b="0" i="0" dirty="0">
                <a:solidFill>
                  <a:srgbClr val="232323"/>
                </a:solidFill>
                <a:effectLst/>
                <a:latin typeface="Lato" panose="020F0502020204030203" pitchFamily="34" charset="0"/>
              </a:rPr>
              <a:t>Posted: 11/25/24</a:t>
            </a:r>
          </a:p>
          <a:p>
            <a:pPr algn="l">
              <a:buFont typeface="Arial" panose="020B0604020202020204" pitchFamily="34" charset="0"/>
              <a:buChar char="•"/>
            </a:pPr>
            <a:endParaRPr lang="en-US" b="0" i="0" dirty="0">
              <a:solidFill>
                <a:srgbClr val="232323"/>
              </a:solidFill>
              <a:effectLst/>
              <a:latin typeface="Lato" panose="020F0502020204030203" pitchFamily="34" charset="0"/>
            </a:endParaRPr>
          </a:p>
          <a:p>
            <a:pPr algn="l">
              <a:buFont typeface="Arial" panose="020B0604020202020204" pitchFamily="34" charset="0"/>
              <a:buChar char="•"/>
            </a:pPr>
            <a:r>
              <a:rPr lang="en-US" b="1" i="0" u="none" strike="noStrike" cap="all" dirty="0">
                <a:solidFill>
                  <a:srgbClr val="0000FF"/>
                </a:solidFill>
                <a:effectLst/>
                <a:latin typeface="Lato" panose="020F0502020204030203" pitchFamily="34" charset="0"/>
                <a:hlinkClick r:id="rId5" tooltip="Event Coordinator Internship - Wineguys Restaurant Group"/>
              </a:rPr>
              <a:t> Event Coordinator Internship</a:t>
            </a:r>
            <a:endParaRPr lang="en-US" b="1" i="0" cap="all" dirty="0">
              <a:solidFill>
                <a:srgbClr val="737373"/>
              </a:solidFill>
              <a:effectLst/>
              <a:latin typeface="Lato" panose="020F0502020204030203" pitchFamily="34" charset="0"/>
            </a:endParaRPr>
          </a:p>
          <a:p>
            <a:pPr algn="l">
              <a:buFont typeface="Arial" panose="020B0604020202020204" pitchFamily="34" charset="0"/>
              <a:buChar char="•"/>
            </a:pPr>
            <a:r>
              <a:rPr lang="en-US" b="0" i="0" dirty="0" err="1">
                <a:solidFill>
                  <a:srgbClr val="767676"/>
                </a:solidFill>
                <a:effectLst/>
                <a:latin typeface="Lato" panose="020F0502020204030203" pitchFamily="34" charset="0"/>
              </a:rPr>
              <a:t>Wineguys</a:t>
            </a:r>
            <a:r>
              <a:rPr lang="en-US" b="0" i="0" dirty="0">
                <a:solidFill>
                  <a:srgbClr val="767676"/>
                </a:solidFill>
                <a:effectLst/>
                <a:latin typeface="Lato" panose="020F0502020204030203" pitchFamily="34" charset="0"/>
              </a:rPr>
              <a:t> Restaurant Group - Petoskey, Michigan</a:t>
            </a:r>
          </a:p>
          <a:p>
            <a:pPr algn="l">
              <a:buFont typeface="Arial" panose="020B0604020202020204" pitchFamily="34" charset="0"/>
              <a:buChar char="•"/>
            </a:pPr>
            <a:r>
              <a:rPr lang="en-US" b="0" i="0" dirty="0">
                <a:solidFill>
                  <a:srgbClr val="232323"/>
                </a:solidFill>
                <a:effectLst/>
                <a:latin typeface="Lato" panose="020F0502020204030203" pitchFamily="34" charset="0"/>
              </a:rPr>
              <a:t>Application Deadline: 4/1/2025</a:t>
            </a:r>
            <a:br>
              <a:rPr lang="en-US" b="0" i="0" dirty="0">
                <a:solidFill>
                  <a:srgbClr val="232323"/>
                </a:solidFill>
                <a:effectLst/>
                <a:latin typeface="Lato" panose="020F0502020204030203" pitchFamily="34" charset="0"/>
              </a:rPr>
            </a:br>
            <a:r>
              <a:rPr lang="en-US" b="0" i="0" dirty="0">
                <a:solidFill>
                  <a:srgbClr val="232323"/>
                </a:solidFill>
                <a:effectLst/>
                <a:latin typeface="Lato" panose="020F0502020204030203" pitchFamily="34" charset="0"/>
              </a:rPr>
              <a:t>Posted: 11/25/24</a:t>
            </a:r>
          </a:p>
          <a:p>
            <a:pPr algn="l">
              <a:buFont typeface="Arial" panose="020B0604020202020204" pitchFamily="34" charset="0"/>
              <a:buChar char="•"/>
            </a:pPr>
            <a:endParaRPr lang="en-US" b="0" i="0" dirty="0">
              <a:solidFill>
                <a:srgbClr val="232323"/>
              </a:solidFill>
              <a:effectLst/>
              <a:latin typeface="Lato" panose="020F0502020204030203" pitchFamily="34" charset="0"/>
            </a:endParaRPr>
          </a:p>
          <a:p>
            <a:pPr algn="l">
              <a:buFont typeface="Arial" panose="020B0604020202020204" pitchFamily="34" charset="0"/>
              <a:buChar char="•"/>
            </a:pPr>
            <a:r>
              <a:rPr lang="en-US" b="1" i="0" u="none" strike="noStrike" cap="all" dirty="0">
                <a:solidFill>
                  <a:srgbClr val="0000FF"/>
                </a:solidFill>
                <a:effectLst/>
                <a:latin typeface="Lato" panose="020F0502020204030203" pitchFamily="34" charset="0"/>
                <a:hlinkClick r:id="rId6" tooltip="Front Office Supervisor - Lodgco Hospitality - Canopy by Hilton Grand Rapids Downtown"/>
              </a:rPr>
              <a:t> Front Office Supervisor</a:t>
            </a:r>
            <a:endParaRPr lang="en-US" b="1" i="0" cap="all" dirty="0">
              <a:solidFill>
                <a:srgbClr val="737373"/>
              </a:solidFill>
              <a:effectLst/>
              <a:latin typeface="Lato" panose="020F0502020204030203" pitchFamily="34" charset="0"/>
            </a:endParaRPr>
          </a:p>
          <a:p>
            <a:pPr algn="l">
              <a:buFont typeface="Arial" panose="020B0604020202020204" pitchFamily="34" charset="0"/>
              <a:buChar char="•"/>
            </a:pPr>
            <a:r>
              <a:rPr lang="en-US" b="0" i="0" dirty="0" err="1">
                <a:solidFill>
                  <a:srgbClr val="767676"/>
                </a:solidFill>
                <a:effectLst/>
                <a:latin typeface="Lato" panose="020F0502020204030203" pitchFamily="34" charset="0"/>
              </a:rPr>
              <a:t>Lodgco</a:t>
            </a:r>
            <a:r>
              <a:rPr lang="en-US" b="0" i="0" dirty="0">
                <a:solidFill>
                  <a:srgbClr val="767676"/>
                </a:solidFill>
                <a:effectLst/>
                <a:latin typeface="Lato" panose="020F0502020204030203" pitchFamily="34" charset="0"/>
              </a:rPr>
              <a:t> Hospitality - Canopy by Hilton Grand Rapids Downtown - Grand Rapids, Michigan</a:t>
            </a:r>
          </a:p>
          <a:p>
            <a:pPr algn="l">
              <a:buFont typeface="Arial" panose="020B0604020202020204" pitchFamily="34" charset="0"/>
              <a:buChar char="•"/>
            </a:pPr>
            <a:r>
              <a:rPr lang="en-US" b="0" i="0" dirty="0">
                <a:solidFill>
                  <a:srgbClr val="232323"/>
                </a:solidFill>
                <a:effectLst/>
                <a:latin typeface="Lato" panose="020F0502020204030203" pitchFamily="34" charset="0"/>
              </a:rPr>
              <a:t>Application Deadline: 12/1/24</a:t>
            </a:r>
            <a:br>
              <a:rPr lang="en-US" b="0" i="0" dirty="0">
                <a:solidFill>
                  <a:srgbClr val="232323"/>
                </a:solidFill>
                <a:effectLst/>
                <a:latin typeface="Lato" panose="020F0502020204030203" pitchFamily="34" charset="0"/>
              </a:rPr>
            </a:br>
            <a:r>
              <a:rPr lang="en-US" b="0" i="0" dirty="0">
                <a:solidFill>
                  <a:srgbClr val="232323"/>
                </a:solidFill>
                <a:effectLst/>
                <a:latin typeface="Lato" panose="020F0502020204030203" pitchFamily="34" charset="0"/>
              </a:rPr>
              <a:t>Posted: 11/18/24</a:t>
            </a:r>
          </a:p>
          <a:p>
            <a:pPr algn="l">
              <a:buFont typeface="Arial" panose="020B0604020202020204" pitchFamily="34" charset="0"/>
              <a:buChar char="•"/>
            </a:pPr>
            <a:endParaRPr lang="en-US" b="1" i="0" u="none" strike="noStrike" cap="all" dirty="0">
              <a:solidFill>
                <a:srgbClr val="0000FF"/>
              </a:solidFill>
              <a:effectLst/>
              <a:latin typeface="Lato" panose="020F0502020204030203" pitchFamily="34" charset="0"/>
              <a:hlinkClick r:id="rId7" tooltip="Banquet Server - Greenleaf Hospitality"/>
            </a:endParaRPr>
          </a:p>
          <a:p>
            <a:pPr algn="l">
              <a:buFont typeface="Arial" panose="020B0604020202020204" pitchFamily="34" charset="0"/>
              <a:buChar char="•"/>
            </a:pPr>
            <a:r>
              <a:rPr lang="en-US" b="1" cap="all" dirty="0">
                <a:solidFill>
                  <a:srgbClr val="0000FF"/>
                </a:solidFill>
                <a:latin typeface="Lato" panose="020F0502020204030203" pitchFamily="34" charset="0"/>
                <a:hlinkClick r:id="rId7" tooltip="Banquet Server - Greenleaf Hospitality"/>
              </a:rPr>
              <a:t> </a:t>
            </a:r>
            <a:r>
              <a:rPr lang="en-US" b="1" i="0" u="none" strike="noStrike" cap="all" dirty="0">
                <a:solidFill>
                  <a:srgbClr val="0000FF"/>
                </a:solidFill>
                <a:effectLst/>
                <a:latin typeface="Lato" panose="020F0502020204030203" pitchFamily="34" charset="0"/>
                <a:hlinkClick r:id="rId7" tooltip="Banquet Server - Greenleaf Hospitality"/>
              </a:rPr>
              <a:t>Banquet Server</a:t>
            </a:r>
            <a:endParaRPr lang="en-US" b="1" i="0" cap="all" dirty="0">
              <a:solidFill>
                <a:srgbClr val="737373"/>
              </a:solidFill>
              <a:effectLst/>
              <a:latin typeface="Lato" panose="020F0502020204030203" pitchFamily="34" charset="0"/>
            </a:endParaRPr>
          </a:p>
          <a:p>
            <a:pPr algn="l">
              <a:buFont typeface="Arial" panose="020B0604020202020204" pitchFamily="34" charset="0"/>
              <a:buChar char="•"/>
            </a:pPr>
            <a:r>
              <a:rPr lang="en-US" b="0" i="0" dirty="0">
                <a:solidFill>
                  <a:srgbClr val="767676"/>
                </a:solidFill>
                <a:effectLst/>
                <a:latin typeface="Lato" panose="020F0502020204030203" pitchFamily="34" charset="0"/>
              </a:rPr>
              <a:t>Greenleaf Hospitality - Kalamazoo, Michigan</a:t>
            </a:r>
          </a:p>
          <a:p>
            <a:pPr algn="l">
              <a:buFont typeface="Arial" panose="020B0604020202020204" pitchFamily="34" charset="0"/>
              <a:buChar char="•"/>
            </a:pPr>
            <a:r>
              <a:rPr lang="en-US" b="0" i="0" dirty="0">
                <a:solidFill>
                  <a:srgbClr val="232323"/>
                </a:solidFill>
                <a:effectLst/>
                <a:latin typeface="Lato" panose="020F0502020204030203" pitchFamily="34" charset="0"/>
              </a:rPr>
              <a:t>Application Deadline: 12/18/2024</a:t>
            </a:r>
            <a:br>
              <a:rPr lang="en-US" b="0" i="0" dirty="0">
                <a:solidFill>
                  <a:srgbClr val="232323"/>
                </a:solidFill>
                <a:effectLst/>
                <a:latin typeface="Lato" panose="020F0502020204030203" pitchFamily="34" charset="0"/>
              </a:rPr>
            </a:br>
            <a:r>
              <a:rPr lang="en-US" b="0" i="0" dirty="0">
                <a:solidFill>
                  <a:srgbClr val="232323"/>
                </a:solidFill>
                <a:effectLst/>
                <a:latin typeface="Lato" panose="020F0502020204030203" pitchFamily="34" charset="0"/>
              </a:rPr>
              <a:t>Posted: 11/18/24</a:t>
            </a:r>
          </a:p>
          <a:p>
            <a:pPr algn="l">
              <a:buFont typeface="Arial" panose="020B0604020202020204" pitchFamily="34" charset="0"/>
              <a:buChar char="•"/>
            </a:pPr>
            <a:endParaRPr lang="en-US" b="0" i="0" dirty="0">
              <a:solidFill>
                <a:srgbClr val="232323"/>
              </a:solidFill>
              <a:effectLst/>
              <a:highlight>
                <a:srgbClr val="FFFFFF"/>
              </a:highlight>
              <a:latin typeface="Lato" panose="020F0502020204030203" pitchFamily="34" charset="0"/>
            </a:endParaRPr>
          </a:p>
          <a:p>
            <a:pPr algn="l"/>
            <a:endParaRPr lang="en-US" b="0" i="0" dirty="0">
              <a:solidFill>
                <a:srgbClr val="232323"/>
              </a:solidFill>
              <a:effectLst/>
              <a:highlight>
                <a:srgbClr val="FFFFFF"/>
              </a:highlight>
              <a:latin typeface="Lato" panose="020F0502020204030203" pitchFamily="34" charset="0"/>
            </a:endParaRPr>
          </a:p>
          <a:p>
            <a:pPr algn="l"/>
            <a:endParaRPr lang="en-US" b="0" i="0" dirty="0">
              <a:solidFill>
                <a:srgbClr val="232323"/>
              </a:solidFill>
              <a:effectLst/>
              <a:latin typeface="Lato" panose="020F0502020204030203" pitchFamily="34" charset="0"/>
            </a:endParaRPr>
          </a:p>
        </p:txBody>
      </p:sp>
    </p:spTree>
    <p:extLst>
      <p:ext uri="{BB962C8B-B14F-4D97-AF65-F5344CB8AC3E}">
        <p14:creationId xmlns:p14="http://schemas.microsoft.com/office/powerpoint/2010/main" val="2162396112"/>
      </p:ext>
    </p:extLst>
  </p:cSld>
  <p:clrMapOvr>
    <a:masterClrMapping/>
  </p:clrMapOvr>
  <p:transition spd="slow" advTm="2000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A571F-AA01-466C-8C82-974CED1AC862}"/>
              </a:ext>
              <a:ext uri="{C183D7F6-B498-43B3-948B-1728B52AA6E4}">
                <adec:decorative xmlns:adec="http://schemas.microsoft.com/office/drawing/2017/decorative" val="1"/>
              </a:ext>
            </a:extLst>
          </p:cNvPr>
          <p:cNvSpPr/>
          <p:nvPr/>
        </p:nvSpPr>
        <p:spPr>
          <a:xfrm>
            <a:off x="-11962" y="0"/>
            <a:ext cx="2963506"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quot;HTM WEEKLY&#10;Let's Connect Lakers!&quot;">
            <a:extLst>
              <a:ext uri="{FF2B5EF4-FFF2-40B4-BE49-F238E27FC236}">
                <a16:creationId xmlns:a16="http://schemas.microsoft.com/office/drawing/2014/main" id="{362F77D2-18D6-4239-968B-19C1FCAC4B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5" y="179504"/>
            <a:ext cx="2926624" cy="2055696"/>
          </a:xfrm>
          <a:prstGeom prst="rect">
            <a:avLst/>
          </a:prstGeom>
        </p:spPr>
      </p:pic>
      <p:sp>
        <p:nvSpPr>
          <p:cNvPr id="13" name="Oval 12" descr="2">
            <a:extLst>
              <a:ext uri="{FF2B5EF4-FFF2-40B4-BE49-F238E27FC236}">
                <a16:creationId xmlns:a16="http://schemas.microsoft.com/office/drawing/2014/main" id="{BFAA05DD-DA14-4294-BE84-40719C473882}"/>
              </a:ext>
            </a:extLst>
          </p:cNvPr>
          <p:cNvSpPr/>
          <p:nvPr/>
        </p:nvSpPr>
        <p:spPr>
          <a:xfrm>
            <a:off x="557736" y="2826732"/>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rPr>
              <a:t>2</a:t>
            </a:r>
          </a:p>
        </p:txBody>
      </p:sp>
      <p:sp>
        <p:nvSpPr>
          <p:cNvPr id="11" name="Title 10">
            <a:extLst>
              <a:ext uri="{FF2B5EF4-FFF2-40B4-BE49-F238E27FC236}">
                <a16:creationId xmlns:a16="http://schemas.microsoft.com/office/drawing/2014/main" id="{2C5B8017-8B75-4525-A896-3E37D6F10DF0}"/>
              </a:ext>
            </a:extLst>
          </p:cNvPr>
          <p:cNvSpPr txBox="1">
            <a:spLocks/>
          </p:cNvSpPr>
          <p:nvPr/>
        </p:nvSpPr>
        <p:spPr>
          <a:xfrm>
            <a:off x="3604714" y="789111"/>
            <a:ext cx="7572623" cy="6253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200" b="1" dirty="0">
                <a:latin typeface="Amasis MT Pro Black" panose="02040A04050005020304" pitchFamily="18" charset="0"/>
              </a:rPr>
              <a:t>MEIJER GARDENS EVENT VOLUNTEERS </a:t>
            </a:r>
            <a:endParaRPr kumimoji="0" lang="en-US" sz="3200" b="1" i="0" u="none" strike="noStrike" kern="1200" cap="none" spc="0" normalizeH="0" baseline="0" noProof="0" dirty="0">
              <a:ln>
                <a:noFill/>
              </a:ln>
              <a:effectLst/>
              <a:uLnTx/>
              <a:uFillTx/>
              <a:latin typeface="Amasis MT Pro Black" panose="02040A04050005020304" pitchFamily="18" charset="0"/>
            </a:endParaRPr>
          </a:p>
        </p:txBody>
      </p:sp>
      <p:sp>
        <p:nvSpPr>
          <p:cNvPr id="3" name="TextBox 2">
            <a:extLst>
              <a:ext uri="{FF2B5EF4-FFF2-40B4-BE49-F238E27FC236}">
                <a16:creationId xmlns:a16="http://schemas.microsoft.com/office/drawing/2014/main" id="{FE63A12F-34DE-4FD9-0967-E3F898F5EBAB}"/>
              </a:ext>
            </a:extLst>
          </p:cNvPr>
          <p:cNvSpPr txBox="1"/>
          <p:nvPr/>
        </p:nvSpPr>
        <p:spPr>
          <a:xfrm>
            <a:off x="7134454" y="1207352"/>
            <a:ext cx="4499810" cy="5232202"/>
          </a:xfrm>
          <a:prstGeom prst="rect">
            <a:avLst/>
          </a:prstGeom>
          <a:noFill/>
        </p:spPr>
        <p:txBody>
          <a:bodyPr wrap="square" rtlCol="0">
            <a:spAutoFit/>
          </a:bodyPr>
          <a:lstStyle/>
          <a:p>
            <a:pPr algn="ctr"/>
            <a:endParaRPr lang="en-US" sz="2000" b="0" i="0" dirty="0">
              <a:solidFill>
                <a:srgbClr val="0065C4"/>
              </a:solidFill>
              <a:effectLst/>
              <a:latin typeface="Lato" panose="020F0502020204030203" pitchFamily="34" charset="0"/>
            </a:endParaRPr>
          </a:p>
          <a:p>
            <a:pPr marL="0" marR="0" algn="ctr">
              <a:spcBef>
                <a:spcPts val="0"/>
              </a:spcBef>
              <a:spcAft>
                <a:spcPts val="0"/>
              </a:spcAft>
            </a:pPr>
            <a:r>
              <a:rPr lang="en-US" sz="2000" dirty="0">
                <a:solidFill>
                  <a:srgbClr val="0065C4"/>
                </a:solidFill>
                <a:effectLst/>
                <a:latin typeface="Aptos" panose="020B0004020202020204" pitchFamily="34" charset="0"/>
                <a:ea typeface="Aptos" panose="020B0004020202020204" pitchFamily="34" charset="0"/>
                <a:cs typeface="Aptos" panose="020B0004020202020204" pitchFamily="34" charset="0"/>
              </a:rPr>
              <a:t>Frederick Meijer Gardens and Sculpture Park are looking for HTM student volunteers for their Sparkle! 2024 event on December 5</a:t>
            </a:r>
            <a:r>
              <a:rPr lang="en-US" sz="2000" baseline="30000" dirty="0">
                <a:solidFill>
                  <a:srgbClr val="0065C4"/>
                </a:solidFill>
                <a:effectLst/>
                <a:latin typeface="Aptos" panose="020B0004020202020204" pitchFamily="34" charset="0"/>
                <a:ea typeface="Aptos" panose="020B0004020202020204" pitchFamily="34" charset="0"/>
                <a:cs typeface="Aptos" panose="020B0004020202020204" pitchFamily="34" charset="0"/>
              </a:rPr>
              <a:t>th</a:t>
            </a:r>
            <a:r>
              <a:rPr lang="en-US" sz="2000" dirty="0">
                <a:solidFill>
                  <a:srgbClr val="0065C4"/>
                </a:solidFill>
                <a:effectLst/>
                <a:latin typeface="Aptos" panose="020B0004020202020204" pitchFamily="34" charset="0"/>
                <a:ea typeface="Aptos" panose="020B0004020202020204" pitchFamily="34" charset="0"/>
                <a:cs typeface="Aptos" panose="020B0004020202020204" pitchFamily="34" charset="0"/>
              </a:rPr>
              <a:t>. </a:t>
            </a:r>
          </a:p>
          <a:p>
            <a:pPr marL="0" marR="0" algn="ctr">
              <a:spcBef>
                <a:spcPts val="0"/>
              </a:spcBef>
              <a:spcAft>
                <a:spcPts val="0"/>
              </a:spcAft>
            </a:pPr>
            <a:endParaRPr lang="en-US" sz="2000" dirty="0">
              <a:solidFill>
                <a:srgbClr val="0065C4"/>
              </a:solidFill>
              <a:latin typeface="Aptos" panose="020B0004020202020204" pitchFamily="34" charset="0"/>
              <a:ea typeface="Aptos" panose="020B0004020202020204" pitchFamily="34" charset="0"/>
              <a:cs typeface="Aptos" panose="020B0004020202020204" pitchFamily="34" charset="0"/>
            </a:endParaRPr>
          </a:p>
          <a:p>
            <a:pPr marL="0" marR="0" algn="ctr">
              <a:spcBef>
                <a:spcPts val="0"/>
              </a:spcBef>
              <a:spcAft>
                <a:spcPts val="0"/>
              </a:spcAft>
            </a:pPr>
            <a:r>
              <a:rPr lang="en-US" sz="2000" dirty="0">
                <a:solidFill>
                  <a:srgbClr val="0065C4"/>
                </a:solidFill>
                <a:effectLst/>
                <a:latin typeface="Aptos" panose="020B0004020202020204" pitchFamily="34" charset="0"/>
                <a:ea typeface="Aptos" panose="020B0004020202020204" pitchFamily="34" charset="0"/>
                <a:cs typeface="Aptos" panose="020B0004020202020204" pitchFamily="34" charset="0"/>
              </a:rPr>
              <a:t>Event</a:t>
            </a:r>
            <a:r>
              <a:rPr lang="en-US" sz="2000" dirty="0">
                <a:solidFill>
                  <a:srgbClr val="0065C4"/>
                </a:solidFill>
                <a:latin typeface="Aptos" panose="020B0004020202020204" pitchFamily="34" charset="0"/>
                <a:ea typeface="Aptos" panose="020B0004020202020204" pitchFamily="34" charset="0"/>
                <a:cs typeface="Aptos" panose="020B0004020202020204" pitchFamily="34" charset="0"/>
              </a:rPr>
              <a:t>: 5:00 PM to 11:00 PM </a:t>
            </a:r>
          </a:p>
          <a:p>
            <a:pPr marL="0" marR="0" algn="ctr">
              <a:spcBef>
                <a:spcPts val="0"/>
              </a:spcBef>
              <a:spcAft>
                <a:spcPts val="0"/>
              </a:spcAft>
            </a:pPr>
            <a:endParaRPr lang="en-US" sz="2000" dirty="0">
              <a:solidFill>
                <a:srgbClr val="0065C4"/>
              </a:solidFill>
              <a:effectLst/>
              <a:latin typeface="Aptos" panose="020B0004020202020204" pitchFamily="34" charset="0"/>
              <a:ea typeface="Aptos" panose="020B0004020202020204" pitchFamily="34" charset="0"/>
              <a:cs typeface="Aptos" panose="020B0004020202020204" pitchFamily="34" charset="0"/>
            </a:endParaRPr>
          </a:p>
          <a:p>
            <a:pPr marL="0" marR="0" algn="ctr">
              <a:spcBef>
                <a:spcPts val="0"/>
              </a:spcBef>
              <a:spcAft>
                <a:spcPts val="0"/>
              </a:spcAft>
            </a:pPr>
            <a:r>
              <a:rPr lang="en-US" sz="2000" dirty="0">
                <a:solidFill>
                  <a:srgbClr val="0065C4"/>
                </a:solidFill>
                <a:latin typeface="Aptos" panose="020B0004020202020204" pitchFamily="34" charset="0"/>
                <a:ea typeface="Aptos" panose="020B0004020202020204" pitchFamily="34" charset="0"/>
                <a:cs typeface="Aptos" panose="020B0004020202020204" pitchFamily="34" charset="0"/>
              </a:rPr>
              <a:t>Volunteers needed for coat check, greeting guest, carriage rides, registration, and set up and tear down. </a:t>
            </a:r>
          </a:p>
          <a:p>
            <a:pPr marL="0" marR="0" algn="ctr">
              <a:spcBef>
                <a:spcPts val="0"/>
              </a:spcBef>
              <a:spcAft>
                <a:spcPts val="0"/>
              </a:spcAft>
            </a:pPr>
            <a:endParaRPr lang="en-US" sz="2000" dirty="0">
              <a:solidFill>
                <a:srgbClr val="0065C4"/>
              </a:solidFill>
              <a:effectLst/>
              <a:latin typeface="Aptos" panose="020B0004020202020204" pitchFamily="34" charset="0"/>
              <a:ea typeface="Aptos" panose="020B0004020202020204" pitchFamily="34" charset="0"/>
              <a:cs typeface="Aptos" panose="020B0004020202020204" pitchFamily="34" charset="0"/>
            </a:endParaRPr>
          </a:p>
          <a:p>
            <a:pPr marL="0" marR="0" algn="ctr">
              <a:spcBef>
                <a:spcPts val="0"/>
              </a:spcBef>
              <a:spcAft>
                <a:spcPts val="0"/>
              </a:spcAft>
            </a:pPr>
            <a:r>
              <a:rPr lang="en-US" sz="2000" dirty="0">
                <a:solidFill>
                  <a:srgbClr val="0065C4"/>
                </a:solidFill>
                <a:latin typeface="Aptos" panose="020B0004020202020204" pitchFamily="34" charset="0"/>
                <a:ea typeface="Aptos" panose="020B0004020202020204" pitchFamily="34" charset="0"/>
                <a:cs typeface="Aptos" panose="020B0004020202020204" pitchFamily="34" charset="0"/>
              </a:rPr>
              <a:t>Contact: Madelyn Rush </a:t>
            </a:r>
          </a:p>
          <a:p>
            <a:pPr marL="0" marR="0" algn="ctr">
              <a:spcBef>
                <a:spcPts val="0"/>
              </a:spcBef>
              <a:spcAft>
                <a:spcPts val="0"/>
              </a:spcAft>
            </a:pPr>
            <a:r>
              <a:rPr lang="en-US" sz="2000" dirty="0">
                <a:solidFill>
                  <a:srgbClr val="0065C4"/>
                </a:solidFill>
                <a:effectLst/>
                <a:latin typeface="Aptos" panose="020B0004020202020204" pitchFamily="34" charset="0"/>
                <a:ea typeface="Aptos" panose="020B0004020202020204" pitchFamily="34" charset="0"/>
                <a:cs typeface="Aptos" panose="020B0004020202020204" pitchFamily="34" charset="0"/>
                <a:hlinkClick r:id="rId4"/>
              </a:rPr>
              <a:t>mrush@meijergardens.org</a:t>
            </a:r>
            <a:endParaRPr lang="en-US" sz="2000" dirty="0">
              <a:solidFill>
                <a:srgbClr val="0065C4"/>
              </a:solidFill>
              <a:effectLst/>
              <a:latin typeface="Aptos" panose="020B0004020202020204" pitchFamily="34" charset="0"/>
              <a:ea typeface="Aptos" panose="020B0004020202020204" pitchFamily="34" charset="0"/>
              <a:cs typeface="Aptos" panose="020B0004020202020204" pitchFamily="34" charset="0"/>
            </a:endParaRPr>
          </a:p>
          <a:p>
            <a:pPr marL="0" marR="0" algn="ctr">
              <a:spcBef>
                <a:spcPts val="0"/>
              </a:spcBef>
              <a:spcAft>
                <a:spcPts val="0"/>
              </a:spcAft>
            </a:pPr>
            <a:endParaRPr lang="en-US" sz="1800" u="sng" dirty="0">
              <a:solidFill>
                <a:srgbClr val="000000"/>
              </a:solidFill>
              <a:effectLst/>
              <a:latin typeface="Aptos" panose="020B0004020202020204" pitchFamily="34" charset="0"/>
              <a:ea typeface="Aptos" panose="020B0004020202020204" pitchFamily="34" charset="0"/>
              <a:cs typeface="Aptos" panose="020B0004020202020204" pitchFamily="34" charset="0"/>
              <a:hlinkClick r:id="rId5" tooltip="https://www.signupgenius.com/go/10C0A4EAEAC2EA1FAC61-53365648-sparkle"/>
            </a:endParaRPr>
          </a:p>
          <a:p>
            <a:pPr marL="0" marR="0" algn="ctr">
              <a:spcBef>
                <a:spcPts val="0"/>
              </a:spcBef>
              <a:spcAft>
                <a:spcPts val="0"/>
              </a:spcAft>
            </a:pPr>
            <a:r>
              <a:rPr lang="en-US" sz="1800" u="sng" dirty="0">
                <a:solidFill>
                  <a:srgbClr val="000000"/>
                </a:solidFill>
                <a:effectLst/>
                <a:latin typeface="Aptos" panose="020B0004020202020204" pitchFamily="34" charset="0"/>
                <a:ea typeface="Aptos" panose="020B0004020202020204" pitchFamily="34" charset="0"/>
                <a:cs typeface="Aptos" panose="020B0004020202020204" pitchFamily="34" charset="0"/>
                <a:hlinkClick r:id="rId5" tooltip="https://www.signupgenius.com/go/10C0A4EAEAC2EA1FAC61-53365648-sparkle"/>
              </a:rPr>
              <a:t>Volunteer Sign Up Page</a:t>
            </a:r>
            <a:endParaRPr lang="en-US" sz="2000" dirty="0">
              <a:solidFill>
                <a:srgbClr val="0065C4"/>
              </a:solidFill>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pic>
        <p:nvPicPr>
          <p:cNvPr id="7" name="Picture 6" descr="A poster for a volunteering event&#10;&#10;Description automatically generated">
            <a:extLst>
              <a:ext uri="{FF2B5EF4-FFF2-40B4-BE49-F238E27FC236}">
                <a16:creationId xmlns:a16="http://schemas.microsoft.com/office/drawing/2014/main" id="{56205EBA-6C99-8DC2-0086-231714481E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66576" y="1414418"/>
            <a:ext cx="3749088" cy="4851761"/>
          </a:xfrm>
          <a:prstGeom prst="rect">
            <a:avLst/>
          </a:prstGeom>
        </p:spPr>
      </p:pic>
    </p:spTree>
    <p:extLst>
      <p:ext uri="{BB962C8B-B14F-4D97-AF65-F5344CB8AC3E}">
        <p14:creationId xmlns:p14="http://schemas.microsoft.com/office/powerpoint/2010/main" val="2885162939"/>
      </p:ext>
    </p:extLst>
  </p:cSld>
  <p:clrMapOvr>
    <a:masterClrMapping/>
  </p:clrMapOvr>
  <p:transition spd="slow" advTm="2000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A571F-AA01-466C-8C82-974CED1AC862}"/>
              </a:ext>
              <a:ext uri="{C183D7F6-B498-43B3-948B-1728B52AA6E4}">
                <adec:decorative xmlns:adec="http://schemas.microsoft.com/office/drawing/2017/decorative" val="1"/>
              </a:ext>
            </a:extLst>
          </p:cNvPr>
          <p:cNvSpPr/>
          <p:nvPr/>
        </p:nvSpPr>
        <p:spPr>
          <a:xfrm>
            <a:off x="-11962" y="0"/>
            <a:ext cx="2963506"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quot;HTM WEEKLY&#10;Let's Connect Lakers!&quot;">
            <a:extLst>
              <a:ext uri="{FF2B5EF4-FFF2-40B4-BE49-F238E27FC236}">
                <a16:creationId xmlns:a16="http://schemas.microsoft.com/office/drawing/2014/main" id="{362F77D2-18D6-4239-968B-19C1FCAC4B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5" y="179504"/>
            <a:ext cx="2926624" cy="2055696"/>
          </a:xfrm>
          <a:prstGeom prst="rect">
            <a:avLst/>
          </a:prstGeom>
        </p:spPr>
      </p:pic>
      <p:sp>
        <p:nvSpPr>
          <p:cNvPr id="13" name="Oval 12" descr="2">
            <a:extLst>
              <a:ext uri="{FF2B5EF4-FFF2-40B4-BE49-F238E27FC236}">
                <a16:creationId xmlns:a16="http://schemas.microsoft.com/office/drawing/2014/main" id="{BFAA05DD-DA14-4294-BE84-40719C473882}"/>
              </a:ext>
            </a:extLst>
          </p:cNvPr>
          <p:cNvSpPr/>
          <p:nvPr/>
        </p:nvSpPr>
        <p:spPr>
          <a:xfrm>
            <a:off x="557736" y="2826732"/>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dirty="0">
                <a:ln w="0"/>
                <a:solidFill>
                  <a:prstClr val="black"/>
                </a:solidFill>
                <a:effectLst>
                  <a:outerShdw blurRad="63500" sx="102000" sy="102000" algn="ctr" rotWithShape="0">
                    <a:prstClr val="black">
                      <a:alpha val="40000"/>
                    </a:prstClr>
                  </a:outerShdw>
                </a:effectLst>
                <a:latin typeface="Calibri" panose="020F0502020204030204"/>
              </a:rPr>
              <a:t>3</a:t>
            </a:r>
            <a:endPar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endParaRPr>
          </a:p>
        </p:txBody>
      </p:sp>
      <p:sp>
        <p:nvSpPr>
          <p:cNvPr id="11" name="Title 10">
            <a:extLst>
              <a:ext uri="{FF2B5EF4-FFF2-40B4-BE49-F238E27FC236}">
                <a16:creationId xmlns:a16="http://schemas.microsoft.com/office/drawing/2014/main" id="{2C5B8017-8B75-4525-A896-3E37D6F10DF0}"/>
              </a:ext>
            </a:extLst>
          </p:cNvPr>
          <p:cNvSpPr txBox="1">
            <a:spLocks/>
          </p:cNvSpPr>
          <p:nvPr/>
        </p:nvSpPr>
        <p:spPr>
          <a:xfrm>
            <a:off x="3604714" y="789111"/>
            <a:ext cx="7572623" cy="6253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200" b="1" dirty="0">
                <a:latin typeface="Amasis MT Pro Black" panose="02040A04050005020304" pitchFamily="18" charset="0"/>
              </a:rPr>
              <a:t>SUMMER INTERNSHIP</a:t>
            </a:r>
            <a:endParaRPr kumimoji="0" lang="en-US" sz="3200" b="1" i="0" u="none" strike="noStrike" kern="1200" cap="none" spc="0" normalizeH="0" baseline="0" noProof="0" dirty="0">
              <a:ln>
                <a:noFill/>
              </a:ln>
              <a:effectLst/>
              <a:uLnTx/>
              <a:uFillTx/>
              <a:latin typeface="Amasis MT Pro Black" panose="02040A04050005020304" pitchFamily="18" charset="0"/>
            </a:endParaRPr>
          </a:p>
        </p:txBody>
      </p:sp>
      <p:sp>
        <p:nvSpPr>
          <p:cNvPr id="3" name="TextBox 2">
            <a:extLst>
              <a:ext uri="{FF2B5EF4-FFF2-40B4-BE49-F238E27FC236}">
                <a16:creationId xmlns:a16="http://schemas.microsoft.com/office/drawing/2014/main" id="{FE63A12F-34DE-4FD9-0967-E3F898F5EBAB}"/>
              </a:ext>
            </a:extLst>
          </p:cNvPr>
          <p:cNvSpPr txBox="1"/>
          <p:nvPr/>
        </p:nvSpPr>
        <p:spPr>
          <a:xfrm>
            <a:off x="7246475" y="1498601"/>
            <a:ext cx="4499810" cy="5016758"/>
          </a:xfrm>
          <a:prstGeom prst="rect">
            <a:avLst/>
          </a:prstGeom>
          <a:noFill/>
        </p:spPr>
        <p:txBody>
          <a:bodyPr wrap="square" rtlCol="0">
            <a:spAutoFit/>
          </a:bodyPr>
          <a:lstStyle/>
          <a:p>
            <a:pPr algn="ctr"/>
            <a:endParaRPr lang="en-US" sz="1600" b="0" i="0" dirty="0">
              <a:solidFill>
                <a:srgbClr val="232323"/>
              </a:solidFill>
              <a:effectLst/>
              <a:latin typeface="Aptos" panose="020B0004020202020204" pitchFamily="34" charset="0"/>
            </a:endParaRPr>
          </a:p>
          <a:p>
            <a:pPr marL="0" marR="0">
              <a:spcBef>
                <a:spcPts val="0"/>
              </a:spcBef>
              <a:spcAft>
                <a:spcPts val="0"/>
              </a:spcAft>
            </a:pPr>
            <a:r>
              <a:rPr lang="en-US" sz="1600" dirty="0" err="1">
                <a:latin typeface="Aptos" panose="020B0004020202020204" pitchFamily="34" charset="0"/>
                <a:ea typeface="Aptos" panose="020B0004020202020204" pitchFamily="34" charset="0"/>
                <a:cs typeface="Aptos" panose="020B0004020202020204" pitchFamily="34" charset="0"/>
              </a:rPr>
              <a:t>ScenicStays</a:t>
            </a:r>
            <a:r>
              <a:rPr lang="en-US" sz="1600" dirty="0">
                <a:latin typeface="Aptos" panose="020B0004020202020204" pitchFamily="34" charset="0"/>
                <a:ea typeface="Aptos" panose="020B0004020202020204" pitchFamily="34" charset="0"/>
                <a:cs typeface="Aptos" panose="020B0004020202020204" pitchFamily="34" charset="0"/>
              </a:rPr>
              <a:t> offers a 12-week paid internship program in Northwest Florida. The goal is </a:t>
            </a:r>
            <a:r>
              <a:rPr lang="en-US" sz="1600" b="0" i="0" dirty="0">
                <a:solidFill>
                  <a:srgbClr val="4B4F58"/>
                </a:solidFill>
                <a:effectLst/>
                <a:latin typeface="Aptos" panose="020B0004020202020204" pitchFamily="34" charset="0"/>
              </a:rPr>
              <a:t>to share an overall understanding of the Vacation Rental Business and the Hospitality Industry through hands-on experience with opportunities to shadow. </a:t>
            </a:r>
          </a:p>
          <a:p>
            <a:pPr marL="0" marR="0">
              <a:spcBef>
                <a:spcPts val="0"/>
              </a:spcBef>
              <a:spcAft>
                <a:spcPts val="0"/>
              </a:spcAft>
            </a:pPr>
            <a:endParaRPr lang="en-US" sz="1600" b="1" dirty="0">
              <a:solidFill>
                <a:srgbClr val="4B4F58"/>
              </a:solidFill>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600" b="1" dirty="0">
                <a:solidFill>
                  <a:srgbClr val="4B4F58"/>
                </a:solidFill>
                <a:effectLst/>
                <a:latin typeface="Aptos" panose="020B0004020202020204" pitchFamily="34" charset="0"/>
                <a:ea typeface="Aptos" panose="020B0004020202020204" pitchFamily="34" charset="0"/>
                <a:cs typeface="Aptos" panose="020B0004020202020204" pitchFamily="34" charset="0"/>
              </a:rPr>
              <a:t>You can expect:</a:t>
            </a:r>
          </a:p>
          <a:p>
            <a:pPr marL="0" marR="0">
              <a:spcBef>
                <a:spcPts val="0"/>
              </a:spcBef>
              <a:spcAft>
                <a:spcPts val="0"/>
              </a:spcAft>
            </a:pPr>
            <a:endParaRPr lang="en-US" sz="1600" dirty="0">
              <a:solidFill>
                <a:srgbClr val="4B4F58"/>
              </a:solidFill>
              <a:effectLst/>
              <a:latin typeface="Aptos" panose="020B0004020202020204" pitchFamily="34" charset="0"/>
              <a:ea typeface="Aptos" panose="020B0004020202020204" pitchFamily="34" charset="0"/>
              <a:cs typeface="Aptos" panose="020B0004020202020204" pitchFamily="34" charset="0"/>
            </a:endParaRPr>
          </a:p>
          <a:p>
            <a:pPr algn="l" fontAlgn="base">
              <a:buFont typeface="Arial" panose="020B0604020202020204" pitchFamily="34" charset="0"/>
              <a:buChar char="•"/>
            </a:pPr>
            <a:r>
              <a:rPr lang="en-US" sz="1600" b="0" i="0" dirty="0">
                <a:solidFill>
                  <a:srgbClr val="000000"/>
                </a:solidFill>
                <a:effectLst/>
                <a:latin typeface="Aptos" panose="020B0004020202020204" pitchFamily="34" charset="0"/>
              </a:rPr>
              <a:t>College credit</a:t>
            </a:r>
          </a:p>
          <a:p>
            <a:pPr algn="l" fontAlgn="base">
              <a:buFont typeface="Arial" panose="020B0604020202020204" pitchFamily="34" charset="0"/>
              <a:buChar char="•"/>
            </a:pPr>
            <a:r>
              <a:rPr lang="en-US" sz="1600" b="0" i="0" dirty="0">
                <a:solidFill>
                  <a:srgbClr val="000000"/>
                </a:solidFill>
                <a:effectLst/>
                <a:latin typeface="Aptos" panose="020B0004020202020204" pitchFamily="34" charset="0"/>
              </a:rPr>
              <a:t>Hourly pay</a:t>
            </a:r>
          </a:p>
          <a:p>
            <a:pPr algn="l" fontAlgn="base">
              <a:buFont typeface="Arial" panose="020B0604020202020204" pitchFamily="34" charset="0"/>
              <a:buChar char="•"/>
            </a:pPr>
            <a:r>
              <a:rPr lang="en-US" sz="1600" b="0" i="0" dirty="0">
                <a:solidFill>
                  <a:srgbClr val="000000"/>
                </a:solidFill>
                <a:effectLst/>
                <a:latin typeface="Aptos" panose="020B0004020202020204" pitchFamily="34" charset="0"/>
              </a:rPr>
              <a:t>Housing accommodations</a:t>
            </a:r>
          </a:p>
          <a:p>
            <a:pPr algn="l" fontAlgn="base">
              <a:buFont typeface="Arial" panose="020B0604020202020204" pitchFamily="34" charset="0"/>
              <a:buChar char="•"/>
            </a:pPr>
            <a:r>
              <a:rPr lang="en-US" sz="1600" b="0" i="0" dirty="0">
                <a:solidFill>
                  <a:srgbClr val="000000"/>
                </a:solidFill>
                <a:effectLst/>
                <a:latin typeface="Aptos" panose="020B0004020202020204" pitchFamily="34" charset="0"/>
              </a:rPr>
              <a:t>Robust training and mentorship</a:t>
            </a:r>
          </a:p>
          <a:p>
            <a:pPr algn="l" fontAlgn="base">
              <a:buFont typeface="Arial" panose="020B0604020202020204" pitchFamily="34" charset="0"/>
              <a:buChar char="•"/>
            </a:pPr>
            <a:r>
              <a:rPr lang="en-US" sz="1600" b="0" i="0" dirty="0">
                <a:solidFill>
                  <a:srgbClr val="000000"/>
                </a:solidFill>
                <a:effectLst/>
                <a:latin typeface="Aptos" panose="020B0004020202020204" pitchFamily="34" charset="0"/>
              </a:rPr>
              <a:t>Experience working with luxurious houses and condos in a dream destination</a:t>
            </a:r>
          </a:p>
          <a:p>
            <a:pPr algn="l" fontAlgn="base">
              <a:buFont typeface="Arial" panose="020B0604020202020204" pitchFamily="34" charset="0"/>
              <a:buChar char="•"/>
            </a:pPr>
            <a:r>
              <a:rPr lang="en-US" sz="1600" b="0" i="0" dirty="0">
                <a:solidFill>
                  <a:srgbClr val="000000"/>
                </a:solidFill>
                <a:effectLst/>
                <a:latin typeface="Aptos" panose="020B0004020202020204" pitchFamily="34" charset="0"/>
              </a:rPr>
              <a:t>Cross-department collaboration</a:t>
            </a:r>
          </a:p>
          <a:p>
            <a:pPr algn="l" fontAlgn="base">
              <a:buFont typeface="Arial" panose="020B0604020202020204" pitchFamily="34" charset="0"/>
              <a:buChar char="•"/>
            </a:pPr>
            <a:r>
              <a:rPr lang="en-US" sz="1600" b="0" i="0" dirty="0">
                <a:solidFill>
                  <a:srgbClr val="000000"/>
                </a:solidFill>
                <a:effectLst/>
                <a:latin typeface="Aptos" panose="020B0004020202020204" pitchFamily="34" charset="0"/>
              </a:rPr>
              <a:t>Overall growth and development as a hospitality professional</a:t>
            </a:r>
          </a:p>
          <a:p>
            <a:pPr marL="0" marR="0">
              <a:spcBef>
                <a:spcPts val="0"/>
              </a:spcBef>
              <a:spcAft>
                <a:spcPts val="0"/>
              </a:spcAft>
            </a:pPr>
            <a:endParaRPr lang="en-US" sz="1600" dirty="0">
              <a:effectLst/>
              <a:latin typeface="Aptos" panose="020B0004020202020204" pitchFamily="34" charset="0"/>
              <a:ea typeface="Aptos" panose="020B0004020202020204" pitchFamily="34" charset="0"/>
              <a:cs typeface="Aptos" panose="020B0004020202020204" pitchFamily="34" charset="0"/>
            </a:endParaRPr>
          </a:p>
        </p:txBody>
      </p:sp>
      <p:pic>
        <p:nvPicPr>
          <p:cNvPr id="7" name="Picture 6" descr="A logo of a house&#10;&#10;Description automatically generated">
            <a:extLst>
              <a:ext uri="{FF2B5EF4-FFF2-40B4-BE49-F238E27FC236}">
                <a16:creationId xmlns:a16="http://schemas.microsoft.com/office/drawing/2014/main" id="{E6B4CD90-9EC3-2C2A-323D-00FCE54F36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4714" y="1617268"/>
            <a:ext cx="3288791" cy="2809176"/>
          </a:xfrm>
          <a:prstGeom prst="rect">
            <a:avLst/>
          </a:prstGeom>
        </p:spPr>
      </p:pic>
      <p:sp>
        <p:nvSpPr>
          <p:cNvPr id="9" name="TextBox 8">
            <a:extLst>
              <a:ext uri="{FF2B5EF4-FFF2-40B4-BE49-F238E27FC236}">
                <a16:creationId xmlns:a16="http://schemas.microsoft.com/office/drawing/2014/main" id="{4BAC35D3-40B2-2B4E-FB40-D787642A1AC8}"/>
              </a:ext>
            </a:extLst>
          </p:cNvPr>
          <p:cNvSpPr txBox="1"/>
          <p:nvPr/>
        </p:nvSpPr>
        <p:spPr>
          <a:xfrm>
            <a:off x="2956171" y="4917566"/>
            <a:ext cx="4324389" cy="830997"/>
          </a:xfrm>
          <a:prstGeom prst="rect">
            <a:avLst/>
          </a:prstGeom>
          <a:noFill/>
        </p:spPr>
        <p:txBody>
          <a:bodyPr wrap="none" rtlCol="0">
            <a:spAutoFit/>
          </a:bodyPr>
          <a:lstStyle/>
          <a:p>
            <a:pPr algn="ctr"/>
            <a:r>
              <a:rPr lang="en-US" sz="2800" dirty="0"/>
              <a:t>Apply at </a:t>
            </a:r>
          </a:p>
          <a:p>
            <a:pPr algn="ctr"/>
            <a:r>
              <a:rPr lang="en-US" sz="2000" dirty="0">
                <a:hlinkClick r:id="rId5"/>
              </a:rPr>
              <a:t>https://myscenicstays.com/internships/</a:t>
            </a:r>
            <a:endParaRPr lang="en-US" sz="2000" dirty="0"/>
          </a:p>
        </p:txBody>
      </p:sp>
    </p:spTree>
    <p:extLst>
      <p:ext uri="{BB962C8B-B14F-4D97-AF65-F5344CB8AC3E}">
        <p14:creationId xmlns:p14="http://schemas.microsoft.com/office/powerpoint/2010/main" val="4175848936"/>
      </p:ext>
    </p:extLst>
  </p:cSld>
  <p:clrMapOvr>
    <a:masterClrMapping/>
  </p:clrMapOvr>
  <p:transition spd="slow" advTm="20000">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A571F-AA01-466C-8C82-974CED1AC862}"/>
              </a:ext>
              <a:ext uri="{C183D7F6-B498-43B3-948B-1728B52AA6E4}">
                <adec:decorative xmlns:adec="http://schemas.microsoft.com/office/drawing/2017/decorative" val="1"/>
              </a:ext>
            </a:extLst>
          </p:cNvPr>
          <p:cNvSpPr/>
          <p:nvPr/>
        </p:nvSpPr>
        <p:spPr>
          <a:xfrm>
            <a:off x="-11962" y="0"/>
            <a:ext cx="2963506"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quot;HTM WEEKLY&#10;Let's Connect Lakers!&quot;">
            <a:extLst>
              <a:ext uri="{FF2B5EF4-FFF2-40B4-BE49-F238E27FC236}">
                <a16:creationId xmlns:a16="http://schemas.microsoft.com/office/drawing/2014/main" id="{362F77D2-18D6-4239-968B-19C1FCAC4B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5" y="179504"/>
            <a:ext cx="2926624" cy="2055696"/>
          </a:xfrm>
          <a:prstGeom prst="rect">
            <a:avLst/>
          </a:prstGeom>
        </p:spPr>
      </p:pic>
      <p:sp>
        <p:nvSpPr>
          <p:cNvPr id="13" name="Oval 12" descr="2">
            <a:extLst>
              <a:ext uri="{FF2B5EF4-FFF2-40B4-BE49-F238E27FC236}">
                <a16:creationId xmlns:a16="http://schemas.microsoft.com/office/drawing/2014/main" id="{BFAA05DD-DA14-4294-BE84-40719C473882}"/>
              </a:ext>
            </a:extLst>
          </p:cNvPr>
          <p:cNvSpPr/>
          <p:nvPr/>
        </p:nvSpPr>
        <p:spPr>
          <a:xfrm>
            <a:off x="557736" y="2826732"/>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dirty="0">
                <a:ln w="0"/>
                <a:solidFill>
                  <a:prstClr val="black"/>
                </a:solidFill>
                <a:effectLst>
                  <a:outerShdw blurRad="63500" sx="102000" sy="102000" algn="ctr" rotWithShape="0">
                    <a:prstClr val="black">
                      <a:alpha val="40000"/>
                    </a:prstClr>
                  </a:outerShdw>
                </a:effectLst>
                <a:latin typeface="Calibri" panose="020F0502020204030204"/>
              </a:rPr>
              <a:t>4</a:t>
            </a:r>
            <a:endPar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endParaRPr>
          </a:p>
        </p:txBody>
      </p:sp>
      <p:sp>
        <p:nvSpPr>
          <p:cNvPr id="11" name="Title 10">
            <a:extLst>
              <a:ext uri="{FF2B5EF4-FFF2-40B4-BE49-F238E27FC236}">
                <a16:creationId xmlns:a16="http://schemas.microsoft.com/office/drawing/2014/main" id="{2C5B8017-8B75-4525-A896-3E37D6F10DF0}"/>
              </a:ext>
            </a:extLst>
          </p:cNvPr>
          <p:cNvSpPr txBox="1">
            <a:spLocks/>
          </p:cNvSpPr>
          <p:nvPr/>
        </p:nvSpPr>
        <p:spPr>
          <a:xfrm>
            <a:off x="3396417" y="705308"/>
            <a:ext cx="7572623" cy="6253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effectLst/>
                <a:uLnTx/>
                <a:uFillTx/>
                <a:latin typeface="Amasis MT Pro Black" panose="02040A04050005020304" pitchFamily="18" charset="0"/>
              </a:rPr>
              <a:t>WORLD OF WINTER VOLUNTEERS</a:t>
            </a:r>
          </a:p>
        </p:txBody>
      </p:sp>
      <p:sp>
        <p:nvSpPr>
          <p:cNvPr id="2" name="TextBox 1">
            <a:extLst>
              <a:ext uri="{FF2B5EF4-FFF2-40B4-BE49-F238E27FC236}">
                <a16:creationId xmlns:a16="http://schemas.microsoft.com/office/drawing/2014/main" id="{52554552-375C-2C0F-AF99-39F0FA0AF1C5}"/>
              </a:ext>
            </a:extLst>
          </p:cNvPr>
          <p:cNvSpPr txBox="1"/>
          <p:nvPr/>
        </p:nvSpPr>
        <p:spPr>
          <a:xfrm>
            <a:off x="7952893" y="2068846"/>
            <a:ext cx="3786187" cy="3970318"/>
          </a:xfrm>
          <a:prstGeom prst="rect">
            <a:avLst/>
          </a:prstGeom>
          <a:noFill/>
        </p:spPr>
        <p:txBody>
          <a:bodyPr wrap="square" rtlCol="0">
            <a:spAutoFit/>
          </a:bodyPr>
          <a:lstStyle/>
          <a:p>
            <a:pPr marL="0" marR="0" algn="ctr">
              <a:spcBef>
                <a:spcPts val="0"/>
              </a:spcBef>
              <a:spcAft>
                <a:spcPts val="0"/>
              </a:spcAft>
            </a:pP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Downtown Grand Rapids Inc. is seeking enthusiastic and dedicated volunteers to help us create an unforgettable experience for our community at the </a:t>
            </a: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hlinkClick r:id="rId4"/>
              </a:rPr>
              <a:t>World of Winter </a:t>
            </a: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event. </a:t>
            </a:r>
            <a:r>
              <a:rPr lang="en-US" dirty="0">
                <a:solidFill>
                  <a:srgbClr val="000000"/>
                </a:solidFill>
                <a:latin typeface="Aptos" panose="020B0004020202020204" pitchFamily="34" charset="0"/>
                <a:ea typeface="Aptos" panose="020B0004020202020204" pitchFamily="34" charset="0"/>
                <a:cs typeface="Aptos" panose="020B0004020202020204" pitchFamily="34" charset="0"/>
              </a:rPr>
              <a:t>Volunteers help </a:t>
            </a: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create a winter festival that will warm hearts and create lasting memories for all who attend.</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lgn="ctr">
              <a:spcBef>
                <a:spcPts val="0"/>
              </a:spcBef>
              <a:spcAft>
                <a:spcPts val="0"/>
              </a:spcAft>
            </a:pPr>
            <a:endParaRPr lang="en-US" sz="1800" i="1"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0" marR="0" algn="ctr">
              <a:spcBef>
                <a:spcPts val="0"/>
              </a:spcBef>
              <a:spcAft>
                <a:spcPts val="0"/>
              </a:spcAft>
            </a:pPr>
            <a:r>
              <a:rPr lang="en-US" sz="1800" i="1" dirty="0">
                <a:solidFill>
                  <a:srgbClr val="000000"/>
                </a:solidFill>
                <a:effectLst/>
                <a:latin typeface="Aptos" panose="020B0004020202020204" pitchFamily="34" charset="0"/>
                <a:ea typeface="Aptos" panose="020B0004020202020204" pitchFamily="34" charset="0"/>
                <a:cs typeface="Aptos" panose="020B0004020202020204" pitchFamily="34" charset="0"/>
              </a:rPr>
              <a:t>Ready to share in the fun?</a:t>
            </a: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 Use the sign-up link here: </a:t>
            </a:r>
            <a:r>
              <a:rPr lang="en-US" sz="1800" u="sng" dirty="0">
                <a:solidFill>
                  <a:srgbClr val="000000"/>
                </a:solidFill>
                <a:effectLst/>
                <a:latin typeface="Aptos" panose="020B0004020202020204" pitchFamily="34" charset="0"/>
                <a:ea typeface="Aptos" panose="020B0004020202020204" pitchFamily="34" charset="0"/>
                <a:cs typeface="Aptos" panose="020B0004020202020204" pitchFamily="34" charset="0"/>
                <a:hlinkClick r:id="rId5"/>
              </a:rPr>
              <a:t>https://forms.gle/ra7Dm3sjVMM8gB2U8</a:t>
            </a: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a:t>
            </a:r>
            <a:endParaRPr lang="en-US" sz="1800" dirty="0">
              <a:effectLst/>
              <a:latin typeface="Aptos" panose="020B0004020202020204" pitchFamily="34" charset="0"/>
              <a:ea typeface="Aptos" panose="020B0004020202020204" pitchFamily="34" charset="0"/>
              <a:cs typeface="Aptos" panose="020B0004020202020204" pitchFamily="34" charset="0"/>
            </a:endParaRPr>
          </a:p>
        </p:txBody>
      </p:sp>
      <p:pic>
        <p:nvPicPr>
          <p:cNvPr id="6" name="Picture 5" descr="A statue of an elephant with a red light&#10;&#10;Description automatically generated">
            <a:extLst>
              <a:ext uri="{FF2B5EF4-FFF2-40B4-BE49-F238E27FC236}">
                <a16:creationId xmlns:a16="http://schemas.microsoft.com/office/drawing/2014/main" id="{C5BE79F6-7C53-D12F-307B-C8B61824A1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97085" y="1464851"/>
            <a:ext cx="4085643" cy="2723762"/>
          </a:xfrm>
          <a:prstGeom prst="rect">
            <a:avLst/>
          </a:prstGeom>
        </p:spPr>
      </p:pic>
      <p:sp>
        <p:nvSpPr>
          <p:cNvPr id="7" name="TextBox 6">
            <a:extLst>
              <a:ext uri="{FF2B5EF4-FFF2-40B4-BE49-F238E27FC236}">
                <a16:creationId xmlns:a16="http://schemas.microsoft.com/office/drawing/2014/main" id="{819BDB11-8A81-E673-6DED-0E5B5E388F66}"/>
              </a:ext>
            </a:extLst>
          </p:cNvPr>
          <p:cNvSpPr txBox="1"/>
          <p:nvPr/>
        </p:nvSpPr>
        <p:spPr>
          <a:xfrm>
            <a:off x="3197484" y="4549676"/>
            <a:ext cx="4509469" cy="2523768"/>
          </a:xfrm>
          <a:prstGeom prst="rect">
            <a:avLst/>
          </a:prstGeom>
          <a:noFill/>
        </p:spPr>
        <p:txBody>
          <a:bodyPr wrap="square" rtlCol="0">
            <a:spAutoFit/>
          </a:bodyPr>
          <a:lstStyle/>
          <a:p>
            <a:pPr marL="0" marR="0" algn="ctr">
              <a:spcBef>
                <a:spcPts val="0"/>
              </a:spcBef>
              <a:spcAft>
                <a:spcPts val="0"/>
              </a:spcAft>
            </a:pPr>
            <a:r>
              <a:rPr lang="en-US" sz="1400" b="1" u="sng" dirty="0">
                <a:solidFill>
                  <a:srgbClr val="000000"/>
                </a:solidFill>
                <a:effectLst/>
                <a:latin typeface="Aptos" panose="020B0004020202020204" pitchFamily="34" charset="0"/>
                <a:ea typeface="Aptos" panose="020B0004020202020204" pitchFamily="34" charset="0"/>
                <a:cs typeface="Aptos" panose="020B0004020202020204" pitchFamily="34" charset="0"/>
              </a:rPr>
              <a:t>Shifts Available:</a:t>
            </a:r>
            <a:endParaRPr lang="en-US" sz="1400" dirty="0">
              <a:effectLst/>
              <a:latin typeface="Aptos" panose="020B0004020202020204" pitchFamily="34" charset="0"/>
              <a:ea typeface="Aptos" panose="020B0004020202020204" pitchFamily="34" charset="0"/>
              <a:cs typeface="Aptos" panose="020B0004020202020204" pitchFamily="34" charset="0"/>
            </a:endParaRPr>
          </a:p>
          <a:p>
            <a:pPr marL="0" marR="0" algn="ctr">
              <a:spcBef>
                <a:spcPts val="0"/>
              </a:spcBef>
              <a:spcAft>
                <a:spcPts val="0"/>
              </a:spcAft>
            </a:pPr>
            <a:r>
              <a:rPr lang="en-US" sz="1400" b="1" dirty="0">
                <a:solidFill>
                  <a:srgbClr val="000000"/>
                </a:solidFill>
                <a:effectLst/>
                <a:latin typeface="Aptos" panose="020B0004020202020204" pitchFamily="34" charset="0"/>
                <a:ea typeface="Aptos" panose="020B0004020202020204" pitchFamily="34" charset="0"/>
                <a:cs typeface="Aptos" panose="020B0004020202020204" pitchFamily="34" charset="0"/>
              </a:rPr>
              <a:t>(1/18) Silent Disco @ Calder Plaza - 7PM - 11PM</a:t>
            </a:r>
            <a:endParaRPr lang="en-US" sz="1400" dirty="0">
              <a:effectLst/>
              <a:latin typeface="Aptos" panose="020B0004020202020204" pitchFamily="34" charset="0"/>
              <a:ea typeface="Aptos" panose="020B0004020202020204" pitchFamily="34" charset="0"/>
              <a:cs typeface="Aptos" panose="020B0004020202020204" pitchFamily="34" charset="0"/>
            </a:endParaRPr>
          </a:p>
          <a:p>
            <a:pPr marL="0" marR="0" algn="ctr">
              <a:spcBef>
                <a:spcPts val="0"/>
              </a:spcBef>
              <a:spcAft>
                <a:spcPts val="0"/>
              </a:spcAft>
            </a:pPr>
            <a:r>
              <a:rPr lang="en-US" sz="1400" dirty="0">
                <a:solidFill>
                  <a:srgbClr val="000000"/>
                </a:solidFill>
                <a:effectLst/>
                <a:latin typeface="Aptos" panose="020B0004020202020204" pitchFamily="34" charset="0"/>
                <a:ea typeface="Aptos" panose="020B0004020202020204" pitchFamily="34" charset="0"/>
                <a:cs typeface="Aptos" panose="020B0004020202020204" pitchFamily="34" charset="0"/>
              </a:rPr>
              <a:t>Volunteers to work headphone stations (7PM - 11PM)</a:t>
            </a:r>
          </a:p>
          <a:p>
            <a:pPr marL="0" marR="0" algn="ctr">
              <a:spcBef>
                <a:spcPts val="0"/>
              </a:spcBef>
              <a:spcAft>
                <a:spcPts val="0"/>
              </a:spcAft>
            </a:pPr>
            <a:endParaRPr lang="en-US" sz="1400" dirty="0">
              <a:effectLst/>
              <a:latin typeface="Aptos" panose="020B0004020202020204" pitchFamily="34" charset="0"/>
              <a:ea typeface="Aptos" panose="020B0004020202020204" pitchFamily="34" charset="0"/>
              <a:cs typeface="Aptos" panose="020B0004020202020204" pitchFamily="34" charset="0"/>
            </a:endParaRPr>
          </a:p>
          <a:p>
            <a:pPr marL="0" marR="0" algn="ctr">
              <a:spcBef>
                <a:spcPts val="0"/>
              </a:spcBef>
              <a:spcAft>
                <a:spcPts val="0"/>
              </a:spcAft>
            </a:pPr>
            <a:r>
              <a:rPr lang="en-US" sz="1400" b="1" dirty="0">
                <a:solidFill>
                  <a:srgbClr val="000000"/>
                </a:solidFill>
                <a:effectLst/>
                <a:latin typeface="Aptos" panose="020B0004020202020204" pitchFamily="34" charset="0"/>
                <a:ea typeface="Aptos" panose="020B0004020202020204" pitchFamily="34" charset="0"/>
                <a:cs typeface="Aptos" panose="020B0004020202020204" pitchFamily="34" charset="0"/>
              </a:rPr>
              <a:t>(2/16) Paint the Park @ Rosa Parks Circle - 11AM - 5PM </a:t>
            </a:r>
            <a:endParaRPr lang="en-US" sz="1400" dirty="0">
              <a:effectLst/>
              <a:latin typeface="Aptos" panose="020B0004020202020204" pitchFamily="34" charset="0"/>
              <a:ea typeface="Aptos" panose="020B0004020202020204" pitchFamily="34" charset="0"/>
              <a:cs typeface="Aptos" panose="020B0004020202020204" pitchFamily="34" charset="0"/>
            </a:endParaRPr>
          </a:p>
          <a:p>
            <a:pPr marL="0" marR="0" algn="ctr">
              <a:spcBef>
                <a:spcPts val="0"/>
              </a:spcBef>
              <a:spcAft>
                <a:spcPts val="0"/>
              </a:spcAft>
            </a:pPr>
            <a:r>
              <a:rPr lang="en-US" sz="1400" dirty="0">
                <a:solidFill>
                  <a:srgbClr val="000000"/>
                </a:solidFill>
                <a:effectLst/>
                <a:latin typeface="Aptos" panose="020B0004020202020204" pitchFamily="34" charset="0"/>
                <a:ea typeface="Aptos" panose="020B0004020202020204" pitchFamily="34" charset="0"/>
                <a:cs typeface="Aptos" panose="020B0004020202020204" pitchFamily="34" charset="0"/>
              </a:rPr>
              <a:t>Volunteers for paint table</a:t>
            </a:r>
            <a:br>
              <a:rPr lang="en-US" sz="1400" dirty="0">
                <a:solidFill>
                  <a:srgbClr val="000000"/>
                </a:solidFill>
                <a:effectLst/>
                <a:latin typeface="Aptos" panose="020B0004020202020204" pitchFamily="34" charset="0"/>
                <a:ea typeface="Aptos" panose="020B0004020202020204" pitchFamily="34" charset="0"/>
                <a:cs typeface="Aptos" panose="020B0004020202020204" pitchFamily="34" charset="0"/>
              </a:rPr>
            </a:br>
            <a:r>
              <a:rPr lang="en-US" sz="1400" dirty="0">
                <a:solidFill>
                  <a:srgbClr val="000000"/>
                </a:solidFill>
                <a:effectLst/>
                <a:latin typeface="Aptos" panose="020B0004020202020204" pitchFamily="34" charset="0"/>
                <a:ea typeface="Aptos" panose="020B0004020202020204" pitchFamily="34" charset="0"/>
                <a:cs typeface="Aptos" panose="020B0004020202020204" pitchFamily="34" charset="0"/>
              </a:rPr>
              <a:t> </a:t>
            </a:r>
            <a:endParaRPr lang="en-US" sz="1400" dirty="0">
              <a:effectLst/>
              <a:latin typeface="Aptos" panose="020B0004020202020204" pitchFamily="34" charset="0"/>
              <a:ea typeface="Aptos" panose="020B0004020202020204" pitchFamily="34" charset="0"/>
              <a:cs typeface="Aptos" panose="020B0004020202020204" pitchFamily="34" charset="0"/>
            </a:endParaRPr>
          </a:p>
          <a:p>
            <a:pPr marL="0" marR="0" algn="ctr">
              <a:spcBef>
                <a:spcPts val="0"/>
              </a:spcBef>
              <a:spcAft>
                <a:spcPts val="0"/>
              </a:spcAft>
            </a:pPr>
            <a:r>
              <a:rPr lang="en-US" sz="1400" dirty="0">
                <a:solidFill>
                  <a:srgbClr val="000000"/>
                </a:solidFill>
                <a:effectLst/>
                <a:latin typeface="Aptos" panose="020B0004020202020204" pitchFamily="34" charset="0"/>
                <a:ea typeface="Aptos" panose="020B0004020202020204" pitchFamily="34" charset="0"/>
                <a:cs typeface="Aptos" panose="020B0004020202020204" pitchFamily="34" charset="0"/>
              </a:rPr>
              <a:t>* Snacks and drinks will be provided! * </a:t>
            </a:r>
            <a:r>
              <a:rPr lang="en-US" sz="1400" b="1" dirty="0">
                <a:solidFill>
                  <a:srgbClr val="000000"/>
                </a:solidFill>
                <a:effectLst/>
                <a:latin typeface="Aptos" panose="020B0004020202020204" pitchFamily="34" charset="0"/>
                <a:ea typeface="Aptos" panose="020B0004020202020204" pitchFamily="34" charset="0"/>
                <a:cs typeface="Aptos" panose="020B0004020202020204" pitchFamily="34" charset="0"/>
              </a:rPr>
              <a:t>Deadline to sign-up is January 1st. </a:t>
            </a:r>
            <a:endParaRPr lang="en-US" sz="14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Tree>
    <p:extLst>
      <p:ext uri="{BB962C8B-B14F-4D97-AF65-F5344CB8AC3E}">
        <p14:creationId xmlns:p14="http://schemas.microsoft.com/office/powerpoint/2010/main" val="1236603292"/>
      </p:ext>
    </p:extLst>
  </p:cSld>
  <p:clrMapOvr>
    <a:masterClrMapping/>
  </p:clrMapOvr>
  <p:transition spd="slow" advTm="20000">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A571F-AA01-466C-8C82-974CED1AC862}"/>
              </a:ext>
              <a:ext uri="{C183D7F6-B498-43B3-948B-1728B52AA6E4}">
                <adec:decorative xmlns:adec="http://schemas.microsoft.com/office/drawing/2017/decorative" val="1"/>
              </a:ext>
            </a:extLst>
          </p:cNvPr>
          <p:cNvSpPr/>
          <p:nvPr/>
        </p:nvSpPr>
        <p:spPr>
          <a:xfrm>
            <a:off x="-11962" y="0"/>
            <a:ext cx="2963506"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quot;HTM WEEKLY&#10;Let's Connect Lakers!&quot;">
            <a:extLst>
              <a:ext uri="{FF2B5EF4-FFF2-40B4-BE49-F238E27FC236}">
                <a16:creationId xmlns:a16="http://schemas.microsoft.com/office/drawing/2014/main" id="{362F77D2-18D6-4239-968B-19C1FCAC4B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5" y="179504"/>
            <a:ext cx="2926624" cy="2055696"/>
          </a:xfrm>
          <a:prstGeom prst="rect">
            <a:avLst/>
          </a:prstGeom>
        </p:spPr>
      </p:pic>
      <p:sp>
        <p:nvSpPr>
          <p:cNvPr id="13" name="Oval 12" descr="2">
            <a:extLst>
              <a:ext uri="{FF2B5EF4-FFF2-40B4-BE49-F238E27FC236}">
                <a16:creationId xmlns:a16="http://schemas.microsoft.com/office/drawing/2014/main" id="{BFAA05DD-DA14-4294-BE84-40719C473882}"/>
              </a:ext>
            </a:extLst>
          </p:cNvPr>
          <p:cNvSpPr/>
          <p:nvPr/>
        </p:nvSpPr>
        <p:spPr>
          <a:xfrm>
            <a:off x="521642" y="2792698"/>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rPr>
              <a:t>5</a:t>
            </a:r>
          </a:p>
        </p:txBody>
      </p:sp>
      <p:sp>
        <p:nvSpPr>
          <p:cNvPr id="11" name="Title 10">
            <a:extLst>
              <a:ext uri="{FF2B5EF4-FFF2-40B4-BE49-F238E27FC236}">
                <a16:creationId xmlns:a16="http://schemas.microsoft.com/office/drawing/2014/main" id="{2C5B8017-8B75-4525-A896-3E37D6F10DF0}"/>
              </a:ext>
            </a:extLst>
          </p:cNvPr>
          <p:cNvSpPr txBox="1">
            <a:spLocks/>
          </p:cNvSpPr>
          <p:nvPr/>
        </p:nvSpPr>
        <p:spPr>
          <a:xfrm>
            <a:off x="3745333" y="765596"/>
            <a:ext cx="7572623" cy="6253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effectLst/>
                <a:uLnTx/>
                <a:uFillTx/>
                <a:latin typeface="Amasis MT Pro Black" panose="02040A04050005020304" pitchFamily="18" charset="0"/>
              </a:rPr>
              <a:t>WINTERFEST</a:t>
            </a:r>
          </a:p>
        </p:txBody>
      </p:sp>
      <p:sp>
        <p:nvSpPr>
          <p:cNvPr id="2" name="TextBox 1">
            <a:extLst>
              <a:ext uri="{FF2B5EF4-FFF2-40B4-BE49-F238E27FC236}">
                <a16:creationId xmlns:a16="http://schemas.microsoft.com/office/drawing/2014/main" id="{52554552-375C-2C0F-AF99-39F0FA0AF1C5}"/>
              </a:ext>
            </a:extLst>
          </p:cNvPr>
          <p:cNvSpPr txBox="1"/>
          <p:nvPr/>
        </p:nvSpPr>
        <p:spPr>
          <a:xfrm>
            <a:off x="8087841" y="1466090"/>
            <a:ext cx="3786187" cy="3744615"/>
          </a:xfrm>
          <a:prstGeom prst="rect">
            <a:avLst/>
          </a:prstGeom>
          <a:noFill/>
        </p:spPr>
        <p:txBody>
          <a:bodyPr wrap="square" rtlCol="0">
            <a:spAutoFit/>
          </a:bodyPr>
          <a:lstStyle/>
          <a:p>
            <a:pPr algn="ctr"/>
            <a:r>
              <a:rPr lang="en-US" sz="2000" b="0" i="0" dirty="0">
                <a:solidFill>
                  <a:srgbClr val="333333"/>
                </a:solidFill>
                <a:effectLst/>
                <a:latin typeface="Lato" panose="020F0502020204030203" pitchFamily="34" charset="0"/>
              </a:rPr>
              <a:t>The Campus Activities Board and the Offic</a:t>
            </a:r>
            <a:r>
              <a:rPr lang="en-US" sz="2000" dirty="0">
                <a:solidFill>
                  <a:srgbClr val="333333"/>
                </a:solidFill>
                <a:latin typeface="Lato" panose="020F0502020204030203" pitchFamily="34" charset="0"/>
              </a:rPr>
              <a:t>e of Student Life host two days of winter fun on the Allendale Campus. Awkward photo booth, cookie decorating, bingo, and a small business market are a few of the activities! </a:t>
            </a:r>
          </a:p>
          <a:p>
            <a:pPr algn="ctr"/>
            <a:endParaRPr lang="en-US" sz="2000" dirty="0">
              <a:solidFill>
                <a:srgbClr val="333333"/>
              </a:solidFill>
              <a:latin typeface="Lato" panose="020F0502020204030203" pitchFamily="34" charset="0"/>
            </a:endParaRPr>
          </a:p>
          <a:p>
            <a:pPr algn="ctr"/>
            <a:r>
              <a:rPr lang="en-US" sz="2800" dirty="0">
                <a:solidFill>
                  <a:srgbClr val="7030A0"/>
                </a:solidFill>
                <a:latin typeface="Lato" panose="020F0502020204030203" pitchFamily="34" charset="0"/>
                <a:hlinkClick r:id="rId4">
                  <a:extLst>
                    <a:ext uri="{A12FA001-AC4F-418D-AE19-62706E023703}">
                      <ahyp:hlinkClr xmlns:ahyp="http://schemas.microsoft.com/office/drawing/2018/hyperlinkcolor" val="tx"/>
                    </a:ext>
                  </a:extLst>
                </a:hlinkClick>
              </a:rPr>
              <a:t>Full list of events</a:t>
            </a:r>
            <a:endParaRPr lang="en-US" sz="2800" dirty="0">
              <a:solidFill>
                <a:srgbClr val="7030A0"/>
              </a:solidFill>
              <a:latin typeface="Lato" panose="020F0502020204030203" pitchFamily="34" charset="0"/>
            </a:endParaRPr>
          </a:p>
          <a:p>
            <a:pPr algn="ctr"/>
            <a:endParaRPr lang="en-US" sz="2000" b="1" baseline="30000" dirty="0">
              <a:solidFill>
                <a:srgbClr val="333333"/>
              </a:solidFill>
              <a:highlight>
                <a:srgbClr val="FFFFFF"/>
              </a:highlight>
              <a:latin typeface="Lato" panose="020F0502020204030203" pitchFamily="34" charset="0"/>
            </a:endParaRPr>
          </a:p>
          <a:p>
            <a:pPr algn="ctr"/>
            <a:endParaRPr lang="en-US" sz="2400" b="1" baseline="30000" dirty="0">
              <a:solidFill>
                <a:srgbClr val="7030A0"/>
              </a:solidFill>
              <a:highlight>
                <a:srgbClr val="FFFFFF"/>
              </a:highlight>
              <a:latin typeface="Neue Plak"/>
            </a:endParaRPr>
          </a:p>
        </p:txBody>
      </p:sp>
      <p:sp>
        <p:nvSpPr>
          <p:cNvPr id="10" name="TextBox 9">
            <a:extLst>
              <a:ext uri="{FF2B5EF4-FFF2-40B4-BE49-F238E27FC236}">
                <a16:creationId xmlns:a16="http://schemas.microsoft.com/office/drawing/2014/main" id="{A3A0B56C-95F5-9505-AD5A-A7B2744AB089}"/>
              </a:ext>
            </a:extLst>
          </p:cNvPr>
          <p:cNvSpPr txBox="1"/>
          <p:nvPr/>
        </p:nvSpPr>
        <p:spPr>
          <a:xfrm>
            <a:off x="4268710" y="5391910"/>
            <a:ext cx="5631735" cy="1200329"/>
          </a:xfrm>
          <a:prstGeom prst="rect">
            <a:avLst/>
          </a:prstGeom>
          <a:noFill/>
        </p:spPr>
        <p:txBody>
          <a:bodyPr wrap="none" rtlCol="0">
            <a:spAutoFit/>
          </a:bodyPr>
          <a:lstStyle/>
          <a:p>
            <a:pPr algn="ctr"/>
            <a:r>
              <a:rPr lang="en-US" sz="2400" b="1" dirty="0"/>
              <a:t>Thursday and Friday, December 5</a:t>
            </a:r>
            <a:r>
              <a:rPr lang="en-US" sz="2400" b="1" baseline="30000" dirty="0"/>
              <a:t>th</a:t>
            </a:r>
            <a:r>
              <a:rPr lang="en-US" sz="2400" b="1" dirty="0"/>
              <a:t> and 6</a:t>
            </a:r>
            <a:r>
              <a:rPr lang="en-US" sz="2400" b="1" baseline="30000" dirty="0"/>
              <a:t>th</a:t>
            </a:r>
            <a:r>
              <a:rPr lang="en-US" sz="2400" b="1" dirty="0"/>
              <a:t> </a:t>
            </a:r>
          </a:p>
          <a:p>
            <a:pPr algn="ctr"/>
            <a:r>
              <a:rPr lang="en-US" sz="2400" b="1" dirty="0"/>
              <a:t>All Day </a:t>
            </a:r>
          </a:p>
          <a:p>
            <a:pPr algn="ctr"/>
            <a:r>
              <a:rPr lang="en-US" sz="2400" b="1" dirty="0"/>
              <a:t>Various Locations, Allendale Campus </a:t>
            </a:r>
          </a:p>
        </p:txBody>
      </p:sp>
      <p:pic>
        <p:nvPicPr>
          <p:cNvPr id="5" name="Picture 4" descr="A group of people sitting around a fire pit&#10;&#10;Description automatically generated">
            <a:extLst>
              <a:ext uri="{FF2B5EF4-FFF2-40B4-BE49-F238E27FC236}">
                <a16:creationId xmlns:a16="http://schemas.microsoft.com/office/drawing/2014/main" id="{A1E23682-7116-AF76-3A37-C8C2F1F6C5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1790" y="1668400"/>
            <a:ext cx="4986051" cy="3325696"/>
          </a:xfrm>
          <a:prstGeom prst="rect">
            <a:avLst/>
          </a:prstGeom>
        </p:spPr>
      </p:pic>
    </p:spTree>
    <p:extLst>
      <p:ext uri="{BB962C8B-B14F-4D97-AF65-F5344CB8AC3E}">
        <p14:creationId xmlns:p14="http://schemas.microsoft.com/office/powerpoint/2010/main" val="1870981757"/>
      </p:ext>
    </p:extLst>
  </p:cSld>
  <p:clrMapOvr>
    <a:masterClrMapping/>
  </p:clrMapOvr>
  <p:transition spd="slow" advTm="20000">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A571F-AA01-466C-8C82-974CED1AC862}"/>
              </a:ext>
              <a:ext uri="{C183D7F6-B498-43B3-948B-1728B52AA6E4}">
                <adec:decorative xmlns:adec="http://schemas.microsoft.com/office/drawing/2017/decorative" val="1"/>
              </a:ext>
            </a:extLst>
          </p:cNvPr>
          <p:cNvSpPr/>
          <p:nvPr/>
        </p:nvSpPr>
        <p:spPr>
          <a:xfrm>
            <a:off x="-11963" y="0"/>
            <a:ext cx="2926623"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Picture 12" descr="&quot;HTM WEEKLY&#10;Let's Connect Lakers!&quot;">
            <a:extLst>
              <a:ext uri="{FF2B5EF4-FFF2-40B4-BE49-F238E27FC236}">
                <a16:creationId xmlns:a16="http://schemas.microsoft.com/office/drawing/2014/main" id="{DB65FB2F-07A2-4B8B-9711-ACCAEA9A53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81" y="146971"/>
            <a:ext cx="2889740" cy="2018231"/>
          </a:xfrm>
          <a:prstGeom prst="rect">
            <a:avLst/>
          </a:prstGeom>
        </p:spPr>
      </p:pic>
      <p:pic>
        <p:nvPicPr>
          <p:cNvPr id="8" name="Picture 7" descr="Decorative image of a hospitality representative smiling out in nature">
            <a:extLst>
              <a:ext uri="{FF2B5EF4-FFF2-40B4-BE49-F238E27FC236}">
                <a16:creationId xmlns:a16="http://schemas.microsoft.com/office/drawing/2014/main" id="{AE5A036F-0694-4C29-B037-C162DD4BEC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322" y="2424113"/>
            <a:ext cx="2444051" cy="2310350"/>
          </a:xfrm>
          <a:prstGeom prst="rect">
            <a:avLst/>
          </a:prstGeom>
        </p:spPr>
      </p:pic>
      <p:pic>
        <p:nvPicPr>
          <p:cNvPr id="12" name="Picture 11" descr="Logo for Grand Valley State University Hospitality and Tourism Management">
            <a:extLst>
              <a:ext uri="{FF2B5EF4-FFF2-40B4-BE49-F238E27FC236}">
                <a16:creationId xmlns:a16="http://schemas.microsoft.com/office/drawing/2014/main" id="{99AF70AE-65AD-4904-8A10-7BBA8836F1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857" y="4881433"/>
            <a:ext cx="2464979" cy="1829596"/>
          </a:xfrm>
          <a:prstGeom prst="rect">
            <a:avLst/>
          </a:prstGeom>
        </p:spPr>
      </p:pic>
      <p:sp>
        <p:nvSpPr>
          <p:cNvPr id="9" name="Title 8">
            <a:extLst>
              <a:ext uri="{FF2B5EF4-FFF2-40B4-BE49-F238E27FC236}">
                <a16:creationId xmlns:a16="http://schemas.microsoft.com/office/drawing/2014/main" id="{DC58F342-BC9E-45A2-843C-C7F826FDE0E5}"/>
              </a:ext>
            </a:extLst>
          </p:cNvPr>
          <p:cNvSpPr>
            <a:spLocks noGrp="1"/>
          </p:cNvSpPr>
          <p:nvPr>
            <p:ph type="ctrTitle"/>
          </p:nvPr>
        </p:nvSpPr>
        <p:spPr>
          <a:xfrm>
            <a:off x="3889565" y="776061"/>
            <a:ext cx="6667392" cy="611488"/>
          </a:xfrm>
        </p:spPr>
        <p:txBody>
          <a:bodyPr>
            <a:normAutofit fontScale="90000"/>
          </a:bodyPr>
          <a:lstStyle/>
          <a:p>
            <a:r>
              <a:rPr lang="en-US" sz="3600" b="1" dirty="0">
                <a:latin typeface="Amasis MT Pro Black" panose="02040A04050005020304" pitchFamily="18" charset="0"/>
              </a:rPr>
              <a:t>IMPORTANT STUDENT RESOURCES</a:t>
            </a:r>
          </a:p>
        </p:txBody>
      </p:sp>
      <p:sp>
        <p:nvSpPr>
          <p:cNvPr id="11" name="TextBox 10">
            <a:extLst>
              <a:ext uri="{FF2B5EF4-FFF2-40B4-BE49-F238E27FC236}">
                <a16:creationId xmlns:a16="http://schemas.microsoft.com/office/drawing/2014/main" id="{22D05A16-F93B-4588-9FA6-35A51C21B0E3}"/>
              </a:ext>
            </a:extLst>
          </p:cNvPr>
          <p:cNvSpPr txBox="1"/>
          <p:nvPr/>
        </p:nvSpPr>
        <p:spPr>
          <a:xfrm>
            <a:off x="8295227" y="1759051"/>
            <a:ext cx="3409275" cy="406265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It is important that all students are given the resources they need to thrive here at GVSU.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Learn more about the resources available to you on campus</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many of which are available to students </a:t>
            </a:r>
            <a:r>
              <a:rPr kumimoji="0" lang="en-US" i="0" u="none" strike="noStrike" kern="1200" cap="none" spc="0" normalizeH="0" baseline="0" noProof="0" dirty="0">
                <a:ln>
                  <a:noFill/>
                </a:ln>
                <a:solidFill>
                  <a:prstClr val="black"/>
                </a:solidFill>
                <a:effectLst/>
                <a:uLnTx/>
                <a:uFillTx/>
                <a:latin typeface="Calibri" panose="020F0502020204030204"/>
                <a:ea typeface="+mn-ea"/>
                <a:cs typeface="+mn-cs"/>
              </a:rPr>
              <a:t>at</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 NO COST.</a:t>
            </a:r>
          </a:p>
          <a:p>
            <a:pPr marL="0" marR="0" lvl="0" indent="0" defTabSz="914400" rtl="0" eaLnBrk="1" fontAlgn="auto" latinLnBrk="0" hangingPunct="1">
              <a:lnSpc>
                <a:spcPct val="100000"/>
              </a:lnSpc>
              <a:spcBef>
                <a:spcPts val="0"/>
              </a:spcBef>
              <a:spcAft>
                <a:spcPts val="0"/>
              </a:spcAft>
              <a:buClrTx/>
              <a:buSzTx/>
              <a:buFontTx/>
              <a:buNone/>
              <a:tabLst/>
              <a:defRPr/>
            </a:pPr>
            <a:endParaRPr lang="en-US" b="1" dirty="0">
              <a:solidFill>
                <a:prstClr val="black"/>
              </a:solidFill>
              <a:latin typeface="Calibri" panose="020F0502020204030204"/>
            </a:endParaRPr>
          </a:p>
          <a:p>
            <a:pPr lvl="0">
              <a:defRPr/>
            </a:pPr>
            <a:r>
              <a:rPr kumimoji="0" lang="en-US" b="1" i="0" u="none" strike="noStrike" kern="1200" cap="none" spc="0" normalizeH="0" baseline="0" noProof="0" dirty="0">
                <a:ln>
                  <a:noFill/>
                </a:ln>
                <a:solidFill>
                  <a:srgbClr val="0065A4"/>
                </a:solidFill>
                <a:effectLst/>
                <a:uLnTx/>
                <a:uFillTx/>
                <a:latin typeface="Calibri" panose="020F0502020204030204"/>
                <a:ea typeface="+mn-ea"/>
                <a:cs typeface="+mn-cs"/>
              </a:rPr>
              <a:t>Available Resources Include</a:t>
            </a:r>
            <a:r>
              <a:rPr kumimoji="0" lang="en-US" i="0" u="none" strike="noStrike" kern="1200" cap="none" spc="0" normalizeH="0" baseline="0" noProof="0" dirty="0">
                <a:ln>
                  <a:noFill/>
                </a:ln>
                <a:effectLst/>
                <a:uLnTx/>
                <a:uFillTx/>
                <a:latin typeface="Calibri" panose="020F0502020204030204"/>
                <a:ea typeface="+mn-ea"/>
                <a:cs typeface="+mn-cs"/>
              </a:rPr>
              <a:t>: Academics, Academic Support, Belonging and Campus Climate, Campus Safety, Finances, and Wellness</a:t>
            </a:r>
          </a:p>
          <a:p>
            <a:pPr marL="0" marR="0" lvl="0" indent="0" defTabSz="914400" rtl="0" eaLnBrk="1" fontAlgn="auto" latinLnBrk="0" hangingPunct="1">
              <a:lnSpc>
                <a:spcPct val="100000"/>
              </a:lnSpc>
              <a:spcBef>
                <a:spcPts val="0"/>
              </a:spcBef>
              <a:spcAft>
                <a:spcPts val="0"/>
              </a:spcAft>
              <a:buClrTx/>
              <a:buSzTx/>
              <a:buFontTx/>
              <a:buNone/>
              <a:tabLst/>
              <a:defRPr/>
            </a:pPr>
            <a:endParaRPr lang="en-US" sz="2400" b="1" dirty="0">
              <a:solidFill>
                <a:prstClr val="black"/>
              </a:solidFill>
              <a:latin typeface="Calibri" panose="020F0502020204030204"/>
            </a:endParaRPr>
          </a:p>
        </p:txBody>
      </p:sp>
      <p:pic>
        <p:nvPicPr>
          <p:cNvPr id="5" name="Picture 4" descr="A poster with a group of people&#10;&#10;Description automatically generated">
            <a:extLst>
              <a:ext uri="{FF2B5EF4-FFF2-40B4-BE49-F238E27FC236}">
                <a16:creationId xmlns:a16="http://schemas.microsoft.com/office/drawing/2014/main" id="{671132A8-4F9A-1F16-2646-32313631FC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6774" y="1535055"/>
            <a:ext cx="3626582" cy="4692798"/>
          </a:xfrm>
          <a:prstGeom prst="rect">
            <a:avLst/>
          </a:prstGeom>
        </p:spPr>
      </p:pic>
    </p:spTree>
    <p:extLst>
      <p:ext uri="{BB962C8B-B14F-4D97-AF65-F5344CB8AC3E}">
        <p14:creationId xmlns:p14="http://schemas.microsoft.com/office/powerpoint/2010/main" val="1353343421"/>
      </p:ext>
    </p:extLst>
  </p:cSld>
  <p:clrMapOvr>
    <a:masterClrMapping/>
  </p:clrMapOvr>
  <p:transition spd="slow" advTm="15000">
    <p:push dir="u"/>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C60E6957C7B147A384766A5A8ADF58" ma:contentTypeVersion="10" ma:contentTypeDescription="Create a new document." ma:contentTypeScope="" ma:versionID="2c4a8326472b1e1300cd25f96a5f3bee">
  <xsd:schema xmlns:xsd="http://www.w3.org/2001/XMLSchema" xmlns:xs="http://www.w3.org/2001/XMLSchema" xmlns:p="http://schemas.microsoft.com/office/2006/metadata/properties" xmlns:ns3="706a1fdb-e05e-4d05-8a92-c507d9ba4407" xmlns:ns4="c1b4432d-8151-4eb7-b52e-30dfaae51a85" targetNamespace="http://schemas.microsoft.com/office/2006/metadata/properties" ma:root="true" ma:fieldsID="25a2533c32aff71658a0f5a19b5ec020" ns3:_="" ns4:_="">
    <xsd:import namespace="706a1fdb-e05e-4d05-8a92-c507d9ba4407"/>
    <xsd:import namespace="c1b4432d-8151-4eb7-b52e-30dfaae51a8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6a1fdb-e05e-4d05-8a92-c507d9ba44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b4432d-8151-4eb7-b52e-30dfaae51a8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706a1fdb-e05e-4d05-8a92-c507d9ba440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3F2F74-CFDA-40ED-9B65-301128C78E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6a1fdb-e05e-4d05-8a92-c507d9ba4407"/>
    <ds:schemaRef ds:uri="c1b4432d-8151-4eb7-b52e-30dfaae51a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9C2033-6564-4DA6-BF02-086189AF332F}">
  <ds:schemaRefs>
    <ds:schemaRef ds:uri="http://purl.org/dc/dcmitype/"/>
    <ds:schemaRef ds:uri="http://purl.org/dc/elements/1.1/"/>
    <ds:schemaRef ds:uri="http://schemas.microsoft.com/office/2006/metadata/properties"/>
    <ds:schemaRef ds:uri="706a1fdb-e05e-4d05-8a92-c507d9ba4407"/>
    <ds:schemaRef ds:uri="http://www.w3.org/XML/1998/namespace"/>
    <ds:schemaRef ds:uri="http://purl.org/dc/terms/"/>
    <ds:schemaRef ds:uri="c1b4432d-8151-4eb7-b52e-30dfaae51a85"/>
    <ds:schemaRef ds:uri="http://schemas.microsoft.com/office/infopath/2007/PartnerControls"/>
    <ds:schemaRef ds:uri="http://schemas.microsoft.com/office/2006/documentManagement/types"/>
    <ds:schemaRef ds:uri="http://schemas.openxmlformats.org/package/2006/metadata/core-properties"/>
  </ds:schemaRefs>
</ds:datastoreItem>
</file>

<file path=customXml/itemProps3.xml><?xml version="1.0" encoding="utf-8"?>
<ds:datastoreItem xmlns:ds="http://schemas.openxmlformats.org/officeDocument/2006/customXml" ds:itemID="{0EC8BBB0-426B-41B1-927F-098F78F0ED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3182</TotalTime>
  <Words>696</Words>
  <Application>Microsoft Office PowerPoint</Application>
  <PresentationFormat>Widescreen</PresentationFormat>
  <Paragraphs>91</Paragraphs>
  <Slides>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Amasis MT Pro Black</vt:lpstr>
      <vt:lpstr>Aptos</vt:lpstr>
      <vt:lpstr>Arial</vt:lpstr>
      <vt:lpstr>Calibri</vt:lpstr>
      <vt:lpstr>Calibri Light</vt:lpstr>
      <vt:lpstr>Lato</vt:lpstr>
      <vt:lpstr>Neue Plak</vt:lpstr>
      <vt:lpstr>1_Office Theme</vt:lpstr>
      <vt:lpstr>PowerPoint Presentation</vt:lpstr>
      <vt:lpstr>PowerPoint Presentation</vt:lpstr>
      <vt:lpstr>PowerPoint Presentation</vt:lpstr>
      <vt:lpstr>PowerPoint Presentation</vt:lpstr>
      <vt:lpstr>PowerPoint Presentation</vt:lpstr>
      <vt:lpstr>PowerPoint Presentation</vt:lpstr>
      <vt:lpstr>IMPORTANT STUDENT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Witsaman</dc:creator>
  <cp:lastModifiedBy>Kirsten Rydzewski</cp:lastModifiedBy>
  <cp:revision>89</cp:revision>
  <dcterms:created xsi:type="dcterms:W3CDTF">2022-01-28T19:37:52Z</dcterms:created>
  <dcterms:modified xsi:type="dcterms:W3CDTF">2024-11-26T16:36:57Z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0x01010090C60E6957C7B147A384766A5A8ADF58</vt:lpwstr>
  </property>
</Properties>
</file>