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5"/>
  </p:notesMasterIdLst>
  <p:handoutMasterIdLst>
    <p:handoutMasterId r:id="rId36"/>
  </p:handoutMasterIdLst>
  <p:sldIdLst>
    <p:sldId id="658" r:id="rId2"/>
    <p:sldId id="1030" r:id="rId3"/>
    <p:sldId id="1068" r:id="rId4"/>
    <p:sldId id="779" r:id="rId5"/>
    <p:sldId id="1034" r:id="rId6"/>
    <p:sldId id="761" r:id="rId7"/>
    <p:sldId id="781" r:id="rId8"/>
    <p:sldId id="1069" r:id="rId9"/>
    <p:sldId id="782" r:id="rId10"/>
    <p:sldId id="1070" r:id="rId11"/>
    <p:sldId id="772" r:id="rId12"/>
    <p:sldId id="783" r:id="rId13"/>
    <p:sldId id="1039" r:id="rId14"/>
    <p:sldId id="774" r:id="rId15"/>
    <p:sldId id="775" r:id="rId16"/>
    <p:sldId id="984" r:id="rId17"/>
    <p:sldId id="776" r:id="rId18"/>
    <p:sldId id="777" r:id="rId19"/>
    <p:sldId id="787" r:id="rId20"/>
    <p:sldId id="1123" r:id="rId21"/>
    <p:sldId id="1071" r:id="rId22"/>
    <p:sldId id="1072" r:id="rId23"/>
    <p:sldId id="790" r:id="rId24"/>
    <p:sldId id="788" r:id="rId25"/>
    <p:sldId id="804" r:id="rId26"/>
    <p:sldId id="1046" r:id="rId27"/>
    <p:sldId id="796" r:id="rId28"/>
    <p:sldId id="797" r:id="rId29"/>
    <p:sldId id="802" r:id="rId30"/>
    <p:sldId id="1126" r:id="rId31"/>
    <p:sldId id="801" r:id="rId32"/>
    <p:sldId id="799" r:id="rId33"/>
    <p:sldId id="1058" r:id="rId34"/>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936"/>
    <a:srgbClr val="2B2751"/>
    <a:srgbClr val="3A0852"/>
    <a:srgbClr val="57281A"/>
    <a:srgbClr val="243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2" autoAdjust="0"/>
    <p:restoredTop sz="94265" autoAdjust="0"/>
  </p:normalViewPr>
  <p:slideViewPr>
    <p:cSldViewPr snapToGrid="0" snapToObjects="1">
      <p:cViewPr varScale="1">
        <p:scale>
          <a:sx n="62" d="100"/>
          <a:sy n="62" d="100"/>
        </p:scale>
        <p:origin x="1304" y="4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4" d="100"/>
          <a:sy n="54" d="100"/>
        </p:scale>
        <p:origin x="-28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AEBE7-E81C-6F4B-90DF-D769D4893A1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8249C50-A7F3-B545-A2C9-C70319CB0C7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7B0D1C-EBDC-784D-9534-105EDEA33026}" type="datetimeFigureOut">
              <a:rPr lang="en-US" smtClean="0"/>
              <a:pPr/>
              <a:t>5/20/2024</a:t>
            </a:fld>
            <a:endParaRPr lang="en-US"/>
          </a:p>
        </p:txBody>
      </p:sp>
      <p:sp>
        <p:nvSpPr>
          <p:cNvPr id="4" name="Footer Placeholder 3">
            <a:extLst>
              <a:ext uri="{FF2B5EF4-FFF2-40B4-BE49-F238E27FC236}">
                <a16:creationId xmlns:a16="http://schemas.microsoft.com/office/drawing/2014/main" id="{2F8AC40B-4C68-5543-96CB-DFA174C4C6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E2C750-C885-AD46-8E07-184E3459528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C1312C9-0EBD-AF4D-8D9A-DBABC7E03024}" type="slidenum">
              <a:rPr lang="en-US" smtClean="0"/>
              <a:pPr/>
              <a:t>‹#›</a:t>
            </a:fld>
            <a:endParaRPr lang="en-US"/>
          </a:p>
        </p:txBody>
      </p:sp>
    </p:spTree>
    <p:extLst>
      <p:ext uri="{BB962C8B-B14F-4D97-AF65-F5344CB8AC3E}">
        <p14:creationId xmlns:p14="http://schemas.microsoft.com/office/powerpoint/2010/main" val="147763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F904D8-1D49-4558-9FB9-20D81D0679DD}" type="datetimeFigureOut">
              <a:rPr lang="en-US" smtClean="0"/>
              <a:pPr/>
              <a:t>5/20/2024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9017165-9005-4A37-B49F-C51835757A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17165-9005-4A37-B49F-C51835757A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56998" indent="-291153" eaLnBrk="0" hangingPunct="0">
              <a:defRPr sz="2400">
                <a:solidFill>
                  <a:schemeClr val="tx1"/>
                </a:solidFill>
                <a:latin typeface="Times" charset="0"/>
                <a:ea typeface="ＭＳ Ｐゴシック" charset="0"/>
              </a:defRPr>
            </a:lvl2pPr>
            <a:lvl3pPr marL="1164613" indent="-232923" eaLnBrk="0" hangingPunct="0">
              <a:defRPr sz="2400">
                <a:solidFill>
                  <a:schemeClr val="tx1"/>
                </a:solidFill>
                <a:latin typeface="Times" charset="0"/>
                <a:ea typeface="ＭＳ Ｐゴシック" charset="0"/>
              </a:defRPr>
            </a:lvl3pPr>
            <a:lvl4pPr marL="1630458" indent="-232923" eaLnBrk="0" hangingPunct="0">
              <a:defRPr sz="2400">
                <a:solidFill>
                  <a:schemeClr val="tx1"/>
                </a:solidFill>
                <a:latin typeface="Times" charset="0"/>
                <a:ea typeface="ＭＳ Ｐゴシック" charset="0"/>
              </a:defRPr>
            </a:lvl4pPr>
            <a:lvl5pPr marL="2096304" indent="-232923" eaLnBrk="0" hangingPunct="0">
              <a:defRPr sz="2400">
                <a:solidFill>
                  <a:schemeClr val="tx1"/>
                </a:solidFill>
                <a:latin typeface="Times" charset="0"/>
                <a:ea typeface="ＭＳ Ｐゴシック" charset="0"/>
              </a:defRPr>
            </a:lvl5pPr>
            <a:lvl6pPr marL="2562149" indent="-232923" eaLnBrk="0" fontAlgn="base" hangingPunct="0">
              <a:spcBef>
                <a:spcPct val="0"/>
              </a:spcBef>
              <a:spcAft>
                <a:spcPct val="0"/>
              </a:spcAft>
              <a:defRPr sz="2400">
                <a:solidFill>
                  <a:schemeClr val="tx1"/>
                </a:solidFill>
                <a:latin typeface="Times" charset="0"/>
                <a:ea typeface="ＭＳ Ｐゴシック" charset="0"/>
              </a:defRPr>
            </a:lvl6pPr>
            <a:lvl7pPr marL="3027994" indent="-232923" eaLnBrk="0" fontAlgn="base" hangingPunct="0">
              <a:spcBef>
                <a:spcPct val="0"/>
              </a:spcBef>
              <a:spcAft>
                <a:spcPct val="0"/>
              </a:spcAft>
              <a:defRPr sz="2400">
                <a:solidFill>
                  <a:schemeClr val="tx1"/>
                </a:solidFill>
                <a:latin typeface="Times" charset="0"/>
                <a:ea typeface="ＭＳ Ｐゴシック" charset="0"/>
              </a:defRPr>
            </a:lvl7pPr>
            <a:lvl8pPr marL="3493840" indent="-232923" eaLnBrk="0" fontAlgn="base" hangingPunct="0">
              <a:spcBef>
                <a:spcPct val="0"/>
              </a:spcBef>
              <a:spcAft>
                <a:spcPct val="0"/>
              </a:spcAft>
              <a:defRPr sz="2400">
                <a:solidFill>
                  <a:schemeClr val="tx1"/>
                </a:solidFill>
                <a:latin typeface="Times" charset="0"/>
                <a:ea typeface="ＭＳ Ｐゴシック" charset="0"/>
              </a:defRPr>
            </a:lvl8pPr>
            <a:lvl9pPr marL="3959685" indent="-232923" eaLnBrk="0" fontAlgn="base" hangingPunct="0">
              <a:spcBef>
                <a:spcPct val="0"/>
              </a:spcBef>
              <a:spcAft>
                <a:spcPct val="0"/>
              </a:spcAft>
              <a:defRPr sz="2400">
                <a:solidFill>
                  <a:schemeClr val="tx1"/>
                </a:solidFill>
                <a:latin typeface="Times" charset="0"/>
                <a:ea typeface="ＭＳ Ｐゴシック" charset="0"/>
              </a:defRPr>
            </a:lvl9pPr>
          </a:lstStyle>
          <a:p>
            <a:fld id="{3105889A-9A35-7D4A-BCC8-0ADDC7DD3382}" type="slidenum">
              <a:rPr lang="en-US" sz="1200">
                <a:latin typeface="Arial Black" charset="0"/>
              </a:rPr>
              <a:pPr/>
              <a:t>31</a:t>
            </a:fld>
            <a:endParaRPr lang="en-US" sz="1200" dirty="0">
              <a:latin typeface="Arial Black"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169416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58C4A0-8285-4209-BC6C-87EF01D5FE34}" type="slidenum">
              <a:rPr lang="en-US" altLang="en-US"/>
              <a:pPr/>
              <a:t>33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184440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tLang="en-US" dirty="0">
              <a:latin typeface="Arial" pitchFamily="34" charset="0"/>
            </a:endParaRPr>
          </a:p>
        </p:txBody>
      </p:sp>
      <p:sp>
        <p:nvSpPr>
          <p:cNvPr id="49156" name="Slide Number Placeholder 3"/>
          <p:cNvSpPr>
            <a:spLocks noGrp="1"/>
          </p:cNvSpPr>
          <p:nvPr>
            <p:ph type="sldNum" sz="quarter" idx="5"/>
          </p:nvPr>
        </p:nvSpPr>
        <p:spPr>
          <a:noFill/>
        </p:spPr>
        <p:txBody>
          <a:bodyPr/>
          <a:lstStyle/>
          <a:p>
            <a:fld id="{001CE8F2-4E2B-4252-9A55-F8E078DDEBFF}" type="slidenum">
              <a:rPr lang="en-US" altLang="en-US">
                <a:latin typeface="Arial" pitchFamily="34" charset="0"/>
              </a:rPr>
              <a:pPr/>
              <a:t>5</a:t>
            </a:fld>
            <a:endParaRPr lang="en-US" altLang="en-US">
              <a:latin typeface="Arial" pitchFamily="34" charset="0"/>
            </a:endParaRPr>
          </a:p>
        </p:txBody>
      </p:sp>
    </p:spTree>
    <p:extLst>
      <p:ext uri="{BB962C8B-B14F-4D97-AF65-F5344CB8AC3E}">
        <p14:creationId xmlns:p14="http://schemas.microsoft.com/office/powerpoint/2010/main" val="282121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tLang="en-US" dirty="0">
              <a:latin typeface="Arial" pitchFamily="34" charset="0"/>
            </a:endParaRPr>
          </a:p>
        </p:txBody>
      </p:sp>
      <p:sp>
        <p:nvSpPr>
          <p:cNvPr id="49156" name="Slide Number Placeholder 3"/>
          <p:cNvSpPr>
            <a:spLocks noGrp="1"/>
          </p:cNvSpPr>
          <p:nvPr>
            <p:ph type="sldNum" sz="quarter" idx="5"/>
          </p:nvPr>
        </p:nvSpPr>
        <p:spPr>
          <a:noFill/>
        </p:spPr>
        <p:txBody>
          <a:bodyPr/>
          <a:lstStyle/>
          <a:p>
            <a:fld id="{001CE8F2-4E2B-4252-9A55-F8E078DDEBFF}" type="slidenum">
              <a:rPr lang="en-US" altLang="en-US">
                <a:latin typeface="Arial" pitchFamily="34" charset="0"/>
              </a:rPr>
              <a:pPr/>
              <a:t>6</a:t>
            </a:fld>
            <a:endParaRPr lang="en-US" altLang="en-US">
              <a:latin typeface="Arial" pitchFamily="34" charset="0"/>
            </a:endParaRPr>
          </a:p>
        </p:txBody>
      </p:sp>
    </p:spTree>
    <p:extLst>
      <p:ext uri="{BB962C8B-B14F-4D97-AF65-F5344CB8AC3E}">
        <p14:creationId xmlns:p14="http://schemas.microsoft.com/office/powerpoint/2010/main" val="321542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58C4A0-8285-4209-BC6C-87EF01D5FE34}" type="slidenum">
              <a:rPr lang="en-US" altLang="en-US"/>
              <a:pPr/>
              <a:t>22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257632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E1C67934-441B-7943-998A-BCFCDAF8A5C5}" type="slidenum">
              <a:rPr lang="en-US"/>
              <a:pPr/>
              <a:t>25</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2701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18862F17-7D67-1A4B-A247-87CDE2162A82}" type="slidenum">
              <a:rPr lang="en-US" sz="1200">
                <a:latin typeface="Times" charset="0"/>
              </a:rPr>
              <a:pPr/>
              <a:t>27</a:t>
            </a:fld>
            <a:endParaRPr lang="en-US" sz="1200" dirty="0">
              <a:latin typeface="Times"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84447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5782887E-1ED6-7B4A-9F0F-D67F27550A45}" type="slidenum">
              <a:rPr lang="en-US" sz="1200">
                <a:latin typeface="Times" charset="0"/>
              </a:rPr>
              <a:pPr/>
              <a:t>28</a:t>
            </a:fld>
            <a:endParaRPr lang="en-US" sz="1200" dirty="0">
              <a:latin typeface="Times"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22841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354AC7E-989E-4EA6-BE71-57CC99C1882C}" type="slidenum">
              <a:rPr lang="en-US" altLang="en-US"/>
              <a:pPr/>
              <a:t>29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420574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58C4A0-8285-4209-BC6C-87EF01D5FE34}" type="slidenum">
              <a:rPr lang="en-US" altLang="en-US"/>
              <a:pPr/>
              <a:t>30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2576326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972E4-6464-1647-9C4A-B4DB553ECB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9F77BD39-C24C-BD49-AE71-2A1F1A4EC1D6}"/>
              </a:ext>
            </a:extLst>
          </p:cNvPr>
          <p:cNvSpPr/>
          <p:nvPr userDrawn="1"/>
        </p:nvSpPr>
        <p:spPr>
          <a:xfrm>
            <a:off x="0" y="2050181"/>
            <a:ext cx="9144000" cy="2225625"/>
          </a:xfrm>
          <a:prstGeom prst="rect">
            <a:avLst/>
          </a:prstGeom>
          <a:solidFill>
            <a:srgbClr val="1C193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3019" y="2154354"/>
            <a:ext cx="7765181" cy="2019751"/>
          </a:xfrm>
        </p:spPr>
        <p:txBody>
          <a:bodyPr anchor="ct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4379979"/>
            <a:ext cx="6826718" cy="1541964"/>
          </a:xfrm>
        </p:spPr>
        <p:txBody>
          <a:bodyPr/>
          <a:lstStyle>
            <a:lvl1pPr marL="0" indent="0" algn="ctr">
              <a:buNone/>
              <a:defRPr sz="2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DBB2B606-294A-8645-AAE1-A1E488BF1E5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769649" y="367849"/>
            <a:ext cx="1573420" cy="1418657"/>
          </a:xfrm>
          <a:prstGeom prst="rect">
            <a:avLst/>
          </a:prstGeom>
          <a:effectLst/>
        </p:spPr>
      </p:pic>
    </p:spTree>
    <p:extLst>
      <p:ext uri="{BB962C8B-B14F-4D97-AF65-F5344CB8AC3E}">
        <p14:creationId xmlns:p14="http://schemas.microsoft.com/office/powerpoint/2010/main" val="136236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25648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51870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73892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7315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731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143000" y="6291898"/>
            <a:ext cx="539015" cy="365125"/>
          </a:xfrm>
        </p:spPr>
        <p:txBody>
          <a:bodyPr/>
          <a:lstStyle/>
          <a:p>
            <a:fld id="{F5E4250F-D037-9840-923C-F6FA1780111C}" type="slidenum">
              <a:rPr lang="en-US" smtClean="0"/>
              <a:pPr/>
              <a:t>‹#›</a:t>
            </a:fld>
            <a:endParaRPr lang="en-US" dirty="0"/>
          </a:p>
        </p:txBody>
      </p:sp>
      <p:pic>
        <p:nvPicPr>
          <p:cNvPr id="8" name="Picture 7">
            <a:extLst>
              <a:ext uri="{FF2B5EF4-FFF2-40B4-BE49-F238E27FC236}">
                <a16:creationId xmlns:a16="http://schemas.microsoft.com/office/drawing/2014/main" id="{C749BB9A-6376-2143-BD65-4764DC8D1A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577769" cy="6857997"/>
          </a:xfrm>
          <a:prstGeom prst="rect">
            <a:avLst/>
          </a:prstGeom>
        </p:spPr>
      </p:pic>
    </p:spTree>
    <p:extLst>
      <p:ext uri="{BB962C8B-B14F-4D97-AF65-F5344CB8AC3E}">
        <p14:creationId xmlns:p14="http://schemas.microsoft.com/office/powerpoint/2010/main" val="39771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279451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40101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78377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36578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6916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64827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62256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2964" y="259252"/>
            <a:ext cx="5252386" cy="5492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41472" y="1193533"/>
            <a:ext cx="7573878" cy="4983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51106" y="6291898"/>
            <a:ext cx="5390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5E4250F-D037-9840-923C-F6FA1780111C}" type="slidenum">
              <a:rPr lang="en-US" smtClean="0"/>
              <a:pPr/>
              <a:t>‹#›</a:t>
            </a:fld>
            <a:endParaRPr lang="en-US" dirty="0"/>
          </a:p>
        </p:txBody>
      </p:sp>
      <p:cxnSp>
        <p:nvCxnSpPr>
          <p:cNvPr id="7" name="Straight Connector 6">
            <a:extLst>
              <a:ext uri="{FF2B5EF4-FFF2-40B4-BE49-F238E27FC236}">
                <a16:creationId xmlns:a16="http://schemas.microsoft.com/office/drawing/2014/main" id="{F702FDEF-491D-9543-B947-B79549BF1131}"/>
              </a:ext>
            </a:extLst>
          </p:cNvPr>
          <p:cNvCxnSpPr/>
          <p:nvPr userDrawn="1"/>
        </p:nvCxnSpPr>
        <p:spPr>
          <a:xfrm>
            <a:off x="457200" y="914400"/>
            <a:ext cx="8229600" cy="158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90575220-FE2F-7249-83EA-6F72BF09D559}"/>
              </a:ext>
            </a:extLst>
          </p:cNvPr>
          <p:cNvCxnSpPr>
            <a:cxnSpLocks/>
          </p:cNvCxnSpPr>
          <p:nvPr userDrawn="1"/>
        </p:nvCxnSpPr>
        <p:spPr>
          <a:xfrm>
            <a:off x="1759632" y="6474461"/>
            <a:ext cx="4949188"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3FD0BF06-C9C2-7B4B-BF50-8695EFAC182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6163" y="280092"/>
            <a:ext cx="2120397" cy="481908"/>
          </a:xfrm>
          <a:prstGeom prst="rect">
            <a:avLst/>
          </a:prstGeom>
        </p:spPr>
      </p:pic>
      <p:pic>
        <p:nvPicPr>
          <p:cNvPr id="14" name="Picture 13">
            <a:extLst>
              <a:ext uri="{FF2B5EF4-FFF2-40B4-BE49-F238E27FC236}">
                <a16:creationId xmlns:a16="http://schemas.microsoft.com/office/drawing/2014/main" id="{3FD6C06F-9A2E-E94F-8B71-E028D0D1DF7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47462" y="6416008"/>
            <a:ext cx="1839337" cy="116907"/>
          </a:xfrm>
          <a:prstGeom prst="rect">
            <a:avLst/>
          </a:prstGeom>
        </p:spPr>
      </p:pic>
    </p:spTree>
    <p:extLst>
      <p:ext uri="{BB962C8B-B14F-4D97-AF65-F5344CB8AC3E}">
        <p14:creationId xmlns:p14="http://schemas.microsoft.com/office/powerpoint/2010/main" val="1577192151"/>
      </p:ext>
    </p:extLst>
  </p:cSld>
  <p:clrMap bg1="lt1" tx1="dk1" bg2="lt2" tx2="dk2" accent1="accent1" accent2="accent2" accent3="accent3" accent4="accent4" accent5="accent5" accent6="accent6" hlink="hlink" folHlink="folHlink"/>
  <p:sldLayoutIdLst>
    <p:sldLayoutId id="2147483680" r:id="rId1"/>
    <p:sldLayoutId id="2147483672" r:id="rId2"/>
    <p:sldLayoutId id="214748368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7BA5EC3-4C99-DB44-95E2-D9AA51405797}"/>
              </a:ext>
            </a:extLst>
          </p:cNvPr>
          <p:cNvSpPr>
            <a:spLocks noGrp="1"/>
          </p:cNvSpPr>
          <p:nvPr>
            <p:ph type="ctrTitle"/>
          </p:nvPr>
        </p:nvSpPr>
        <p:spPr/>
        <p:txBody>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Expert Companionship: </a:t>
            </a:r>
            <a:br>
              <a:rPr lang="en-US" sz="3200" kern="100" dirty="0">
                <a:effectLst/>
                <a:latin typeface="Calibri" panose="020F0502020204030204" pitchFamily="34" charset="0"/>
                <a:ea typeface="Calibri" panose="020F0502020204030204" pitchFamily="34" charset="0"/>
                <a:cs typeface="Calibri" panose="020F0502020204030204" pitchFamily="34" charset="0"/>
              </a:rPr>
            </a:br>
            <a:r>
              <a:rPr lang="en-US" sz="3200" kern="100" dirty="0">
                <a:effectLst/>
                <a:latin typeface="Calibri" panose="020F0502020204030204" pitchFamily="34" charset="0"/>
                <a:ea typeface="Calibri" panose="020F0502020204030204" pitchFamily="34" charset="0"/>
                <a:cs typeface="Calibri" panose="020F0502020204030204" pitchFamily="34" charset="0"/>
              </a:rPr>
              <a:t>Facilitating Posttraumatic Growth </a:t>
            </a:r>
          </a:p>
        </p:txBody>
      </p:sp>
      <p:sp>
        <p:nvSpPr>
          <p:cNvPr id="17" name="Subtitle 16">
            <a:extLst>
              <a:ext uri="{FF2B5EF4-FFF2-40B4-BE49-F238E27FC236}">
                <a16:creationId xmlns:a16="http://schemas.microsoft.com/office/drawing/2014/main" id="{F736B111-A037-714D-80ED-72B24B7779CE}"/>
              </a:ext>
            </a:extLst>
          </p:cNvPr>
          <p:cNvSpPr>
            <a:spLocks noGrp="1"/>
          </p:cNvSpPr>
          <p:nvPr>
            <p:ph type="subTitle" idx="1"/>
          </p:nvPr>
        </p:nvSpPr>
        <p:spPr>
          <a:xfrm>
            <a:off x="978195" y="4880344"/>
            <a:ext cx="7304568" cy="1541964"/>
          </a:xfrm>
        </p:spPr>
        <p:txBody>
          <a:bodyPr>
            <a:normAutofit/>
          </a:bodyPr>
          <a:lstStyle/>
          <a:p>
            <a:r>
              <a:rPr lang="en-US" sz="3200" dirty="0"/>
              <a:t>Richard G. </a:t>
            </a:r>
            <a:r>
              <a:rPr lang="en-US" sz="3200" dirty="0" err="1"/>
              <a:t>Tedeschi</a:t>
            </a:r>
            <a:r>
              <a:rPr lang="en-US" sz="3200" dirty="0"/>
              <a:t>, Ph.D.</a:t>
            </a:r>
            <a:br>
              <a:rPr lang="en-US" sz="3200" dirty="0"/>
            </a:br>
            <a:r>
              <a:rPr lang="en-US" sz="3200" dirty="0"/>
              <a:t>Bret A. Moore, </a:t>
            </a:r>
            <a:r>
              <a:rPr lang="en-US" sz="3200" dirty="0" err="1"/>
              <a:t>Psy.D</a:t>
            </a:r>
            <a:r>
              <a:rPr lang="en-US" sz="3200" dirty="0"/>
              <a:t>., ABPP</a:t>
            </a:r>
          </a:p>
        </p:txBody>
      </p:sp>
    </p:spTree>
    <p:extLst>
      <p:ext uri="{BB962C8B-B14F-4D97-AF65-F5344CB8AC3E}">
        <p14:creationId xmlns:p14="http://schemas.microsoft.com/office/powerpoint/2010/main" val="351825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443073" y="259252"/>
            <a:ext cx="5252386" cy="549274"/>
          </a:xfrm>
        </p:spPr>
        <p:txBody>
          <a:bodyPr rtlCol="0">
            <a:normAutofit fontScale="90000"/>
          </a:bodyPr>
          <a:lstStyle/>
          <a:p>
            <a:pPr eaLnBrk="1" fontAlgn="auto" hangingPunct="1">
              <a:spcAft>
                <a:spcPts val="0"/>
              </a:spcAft>
              <a:defRPr/>
            </a:pPr>
            <a:r>
              <a:rPr lang="en-US" sz="3200" dirty="0">
                <a:latin typeface="Times" charset="0"/>
                <a:ea typeface="ＭＳ Ｐゴシック" charset="0"/>
              </a:rPr>
              <a:t> </a:t>
            </a:r>
            <a:r>
              <a:rPr lang="en-US" sz="2700" dirty="0">
                <a:latin typeface="+mn-lt"/>
                <a:ea typeface="ＭＳ Ｐゴシック" charset="0"/>
              </a:rPr>
              <a:t>Phase III:  Constructive Self-disclosure</a:t>
            </a:r>
            <a:br>
              <a:rPr lang="en-US" b="1" dirty="0">
                <a:latin typeface="Times" charset="0"/>
                <a:ea typeface="ＭＳ Ｐゴシック" charset="0"/>
              </a:rPr>
            </a:br>
            <a:endParaRPr lang="en-US" dirty="0">
              <a:latin typeface="Times" charset="0"/>
              <a:ea typeface="ＭＳ Ｐゴシック" charset="0"/>
            </a:endParaRPr>
          </a:p>
        </p:txBody>
      </p:sp>
      <p:sp>
        <p:nvSpPr>
          <p:cNvPr id="51203" name="Content Placeholder 2"/>
          <p:cNvSpPr>
            <a:spLocks noGrp="1"/>
          </p:cNvSpPr>
          <p:nvPr>
            <p:ph idx="1"/>
          </p:nvPr>
        </p:nvSpPr>
        <p:spPr>
          <a:xfrm>
            <a:off x="838200" y="922858"/>
            <a:ext cx="7315200" cy="5562600"/>
          </a:xfrm>
        </p:spPr>
        <p:txBody>
          <a:bodyPr/>
          <a:lstStyle/>
          <a:p>
            <a:pPr eaLnBrk="1" hangingPunct="1"/>
            <a:r>
              <a:rPr lang="en-US" altLang="en-US" sz="2200" i="1" dirty="0"/>
              <a:t>Telling the story</a:t>
            </a:r>
            <a:r>
              <a:rPr lang="en-US" altLang="en-US" sz="2200" dirty="0"/>
              <a:t> of the trauma, but especially the experience of the </a:t>
            </a:r>
            <a:r>
              <a:rPr lang="en-US" altLang="en-US" sz="2200" i="1" dirty="0"/>
              <a:t>aftermath</a:t>
            </a:r>
            <a:r>
              <a:rPr lang="en-US" altLang="en-US" sz="2200" dirty="0"/>
              <a:t> of trauma.  In the telling, deal with counterfactuals.</a:t>
            </a:r>
          </a:p>
          <a:p>
            <a:pPr eaLnBrk="1" hangingPunct="1"/>
            <a:r>
              <a:rPr lang="en-US" altLang="en-US" sz="2200" dirty="0"/>
              <a:t>Learning how to use social connections and establish new ones; help them figure out who to reach out to.</a:t>
            </a:r>
          </a:p>
          <a:p>
            <a:pPr marL="0" indent="0" eaLnBrk="1" hangingPunct="1">
              <a:buNone/>
            </a:pPr>
            <a:endParaRPr lang="en-US" altLang="en-US" sz="2000" dirty="0"/>
          </a:p>
          <a:p>
            <a:pPr eaLnBrk="1" hangingPunct="1">
              <a:buNone/>
            </a:pPr>
            <a:r>
              <a:rPr lang="en-US" altLang="en-US" sz="2000" dirty="0"/>
              <a:t>Things to ponder with the client:</a:t>
            </a:r>
          </a:p>
          <a:p>
            <a:pPr>
              <a:buNone/>
            </a:pPr>
            <a:r>
              <a:rPr lang="en-US" sz="2000" dirty="0">
                <a:cs typeface="Times" pitchFamily="18" charset="0"/>
              </a:rPr>
              <a:t>Think of a time when you felt most understood by another person.  Who was it? What things did they do or say that gave you the feeling of being understood?</a:t>
            </a:r>
          </a:p>
          <a:p>
            <a:pPr>
              <a:buNone/>
            </a:pPr>
            <a:r>
              <a:rPr lang="en-US" sz="2000" dirty="0">
                <a:cs typeface="Times" pitchFamily="18" charset="0"/>
              </a:rPr>
              <a:t>Think of a time when you felt misunderstood by another person.  Who was it?</a:t>
            </a:r>
          </a:p>
          <a:p>
            <a:pPr>
              <a:buNone/>
            </a:pPr>
            <a:r>
              <a:rPr lang="en-US" sz="2000" dirty="0">
                <a:cs typeface="Times" pitchFamily="18" charset="0"/>
              </a:rPr>
              <a:t>What did they do that gave you this impression?  </a:t>
            </a:r>
          </a:p>
          <a:p>
            <a:pPr>
              <a:buNone/>
            </a:pPr>
            <a:r>
              <a:rPr lang="en-US" sz="2000" dirty="0">
                <a:cs typeface="Times" pitchFamily="18" charset="0"/>
              </a:rPr>
              <a:t>What could they have done differently?</a:t>
            </a:r>
          </a:p>
          <a:p>
            <a:pPr eaLnBrk="1" hangingPunct="1">
              <a:buNone/>
            </a:pPr>
            <a:endParaRPr lang="en-US" altLang="en-US" dirty="0">
              <a:latin typeface="Times" pitchFamily="3" charset="0"/>
            </a:endParaRPr>
          </a:p>
        </p:txBody>
      </p:sp>
      <p:sp>
        <p:nvSpPr>
          <p:cNvPr id="2" name="Slide Number Placeholder 1">
            <a:extLst>
              <a:ext uri="{FF2B5EF4-FFF2-40B4-BE49-F238E27FC236}">
                <a16:creationId xmlns:a16="http://schemas.microsoft.com/office/drawing/2014/main" id="{F32AE9C5-9242-0771-77BA-C9DD4DEEE5CB}"/>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rtlCol="0">
            <a:normAutofit fontScale="90000"/>
          </a:bodyPr>
          <a:lstStyle/>
          <a:p>
            <a:pPr eaLnBrk="1" fontAlgn="auto" hangingPunct="1">
              <a:spcAft>
                <a:spcPts val="0"/>
              </a:spcAft>
              <a:defRPr/>
            </a:pPr>
            <a:r>
              <a:rPr lang="en-US" sz="3200" dirty="0">
                <a:latin typeface="Times" charset="0"/>
                <a:ea typeface="ＭＳ Ｐゴシック" charset="0"/>
              </a:rPr>
              <a:t> </a:t>
            </a:r>
            <a:r>
              <a:rPr lang="en-US" sz="2700" dirty="0">
                <a:latin typeface="+mn-lt"/>
                <a:ea typeface="ＭＳ Ｐゴシック" charset="0"/>
              </a:rPr>
              <a:t>Phase III:  Constructive Self-disclosure</a:t>
            </a:r>
            <a:br>
              <a:rPr lang="en-US" b="1" dirty="0">
                <a:latin typeface="Times" charset="0"/>
                <a:ea typeface="ＭＳ Ｐゴシック" charset="0"/>
              </a:rPr>
            </a:br>
            <a:endParaRPr lang="en-US" dirty="0">
              <a:latin typeface="Times" charset="0"/>
              <a:ea typeface="ＭＳ Ｐゴシック" charset="0"/>
            </a:endParaRPr>
          </a:p>
        </p:txBody>
      </p:sp>
      <p:sp>
        <p:nvSpPr>
          <p:cNvPr id="51203" name="Content Placeholder 2"/>
          <p:cNvSpPr>
            <a:spLocks noGrp="1"/>
          </p:cNvSpPr>
          <p:nvPr>
            <p:ph idx="1"/>
          </p:nvPr>
        </p:nvSpPr>
        <p:spPr>
          <a:xfrm>
            <a:off x="762000" y="1039091"/>
            <a:ext cx="7315200" cy="5562600"/>
          </a:xfrm>
        </p:spPr>
        <p:txBody>
          <a:bodyPr>
            <a:normAutofit fontScale="92500" lnSpcReduction="20000"/>
          </a:bodyPr>
          <a:lstStyle/>
          <a:p>
            <a:r>
              <a:rPr lang="en-US" sz="1600" dirty="0"/>
              <a:t>I can ask for help for things pretty easily (+) </a:t>
            </a:r>
          </a:p>
          <a:p>
            <a:r>
              <a:rPr lang="en-US" sz="1600" dirty="0"/>
              <a:t>I like to feel independent. (-) </a:t>
            </a:r>
          </a:p>
          <a:p>
            <a:r>
              <a:rPr lang="en-US" sz="1600" dirty="0"/>
              <a:t>I think that other people feel good when they get to help. (+) </a:t>
            </a:r>
          </a:p>
          <a:p>
            <a:r>
              <a:rPr lang="en-US" sz="1600" dirty="0"/>
              <a:t>I like to do things my own way. (-) </a:t>
            </a:r>
          </a:p>
          <a:p>
            <a:r>
              <a:rPr lang="en-US" sz="1600" dirty="0"/>
              <a:t>I get embarrassed when I am emotional. (-) </a:t>
            </a:r>
          </a:p>
          <a:p>
            <a:r>
              <a:rPr lang="en-US" sz="1600" dirty="0"/>
              <a:t>I don’t like other people to know I am having trouble. (-) </a:t>
            </a:r>
          </a:p>
          <a:p>
            <a:r>
              <a:rPr lang="en-US" sz="1600" dirty="0"/>
              <a:t>I am usually part of a close network of people. (+) </a:t>
            </a:r>
          </a:p>
          <a:p>
            <a:r>
              <a:rPr lang="en-US" sz="1600" dirty="0"/>
              <a:t>I enjoy helping others. (-) </a:t>
            </a:r>
          </a:p>
          <a:p>
            <a:r>
              <a:rPr lang="en-US" sz="1600" dirty="0"/>
              <a:t>I feel much more comfortable helping than being helped. (-)</a:t>
            </a:r>
          </a:p>
          <a:p>
            <a:r>
              <a:rPr lang="en-US" sz="1600" dirty="0"/>
              <a:t>People I know would be hurt if they found that I didn’t let them know I was in need. (+)</a:t>
            </a:r>
          </a:p>
          <a:p>
            <a:r>
              <a:rPr lang="en-US" sz="1600" dirty="0"/>
              <a:t>I am hesitant to tell other people what I am feeling or thinking. (-)</a:t>
            </a:r>
          </a:p>
          <a:p>
            <a:r>
              <a:rPr lang="en-US" sz="1600" dirty="0"/>
              <a:t>People I know are very warm and compassionate. (+)</a:t>
            </a:r>
          </a:p>
          <a:p>
            <a:r>
              <a:rPr lang="en-US" sz="1600" dirty="0"/>
              <a:t>I have seen the people I know offer help to others. (+)</a:t>
            </a:r>
          </a:p>
          <a:p>
            <a:r>
              <a:rPr lang="en-US" sz="1600" dirty="0"/>
              <a:t>It is important to me that I look strong and capable. (-) </a:t>
            </a:r>
          </a:p>
          <a:p>
            <a:r>
              <a:rPr lang="en-US" sz="1600" dirty="0"/>
              <a:t>I think people would lose respect for me if they saw my vulnerability.  (-)</a:t>
            </a:r>
          </a:p>
          <a:p>
            <a:r>
              <a:rPr lang="en-US" sz="1600" dirty="0"/>
              <a:t>I have a solid network of friends. (+)</a:t>
            </a:r>
          </a:p>
          <a:p>
            <a:r>
              <a:rPr lang="en-US" sz="1600" dirty="0"/>
              <a:t>I am not afraid to show my feelings. (+)</a:t>
            </a:r>
          </a:p>
          <a:p>
            <a:r>
              <a:rPr lang="en-US" sz="1600" dirty="0"/>
              <a:t>I don’t trust that people would really follow through with help or stick with me. (-)</a:t>
            </a:r>
          </a:p>
          <a:p>
            <a:pPr>
              <a:buNone/>
            </a:pPr>
            <a:r>
              <a:rPr lang="en-US" sz="1600" dirty="0"/>
              <a:t> </a:t>
            </a:r>
          </a:p>
          <a:p>
            <a:pPr eaLnBrk="1" hangingPunct="1">
              <a:buNone/>
            </a:pPr>
            <a:endParaRPr lang="en-US" altLang="en-US" dirty="0">
              <a:latin typeface="Times" pitchFamily="3" charset="0"/>
            </a:endParaRPr>
          </a:p>
        </p:txBody>
      </p:sp>
      <p:sp>
        <p:nvSpPr>
          <p:cNvPr id="2" name="Slide Number Placeholder 1">
            <a:extLst>
              <a:ext uri="{FF2B5EF4-FFF2-40B4-BE49-F238E27FC236}">
                <a16:creationId xmlns:a16="http://schemas.microsoft.com/office/drawing/2014/main" id="{A27C3837-EABC-5826-F034-0FD6C6D688F1}"/>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C22FC4-A08B-0746-827D-412DF387260C}"/>
              </a:ext>
            </a:extLst>
          </p:cNvPr>
          <p:cNvSpPr>
            <a:spLocks noGrp="1"/>
          </p:cNvSpPr>
          <p:nvPr>
            <p:ph idx="1"/>
          </p:nvPr>
        </p:nvSpPr>
        <p:spPr>
          <a:xfrm>
            <a:off x="568036" y="2332037"/>
            <a:ext cx="8229600" cy="4525963"/>
          </a:xfrm>
        </p:spPr>
        <p:txBody>
          <a:bodyPr/>
          <a:lstStyle/>
          <a:p>
            <a:pPr algn="ctr">
              <a:buNone/>
            </a:pPr>
            <a:r>
              <a:rPr lang="en-US" sz="4400" dirty="0"/>
              <a:t>PHASE IV: CREATING A TRAUMA NARRATIVE</a:t>
            </a:r>
          </a:p>
          <a:p>
            <a:pPr>
              <a:buNone/>
            </a:pPr>
            <a:endParaRPr lang="en-US" dirty="0"/>
          </a:p>
        </p:txBody>
      </p:sp>
      <p:sp>
        <p:nvSpPr>
          <p:cNvPr id="2" name="Slide Number Placeholder 1">
            <a:extLst>
              <a:ext uri="{FF2B5EF4-FFF2-40B4-BE49-F238E27FC236}">
                <a16:creationId xmlns:a16="http://schemas.microsoft.com/office/drawing/2014/main" id="{3902C0D2-15ED-2E01-1B8C-13BF159ED620}"/>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770680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704109" y="207818"/>
            <a:ext cx="8229600" cy="1143000"/>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dirty="0">
                <a:latin typeface="+mn-lt"/>
                <a:ea typeface="ＭＳ Ｐゴシック" charset="0"/>
              </a:rPr>
              <a:t>Phase IV: Creating a trauma narrative </a:t>
            </a:r>
            <a:br>
              <a:rPr lang="en-US" dirty="0">
                <a:latin typeface="+mn-lt"/>
                <a:ea typeface="ＭＳ Ｐゴシック" charset="0"/>
              </a:rPr>
            </a:br>
            <a:r>
              <a:rPr lang="en-US"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52227" name="Content Placeholder 2"/>
          <p:cNvSpPr>
            <a:spLocks noGrp="1"/>
          </p:cNvSpPr>
          <p:nvPr>
            <p:ph idx="1"/>
          </p:nvPr>
        </p:nvSpPr>
        <p:spPr>
          <a:xfrm>
            <a:off x="685800" y="1143000"/>
            <a:ext cx="7772400" cy="4800600"/>
          </a:xfrm>
        </p:spPr>
        <p:txBody>
          <a:bodyPr>
            <a:normAutofit lnSpcReduction="10000"/>
          </a:bodyPr>
          <a:lstStyle/>
          <a:p>
            <a:pPr eaLnBrk="1" hangingPunct="1"/>
            <a:r>
              <a:rPr lang="en-US" altLang="en-US" sz="2400" dirty="0"/>
              <a:t>Help the person organize the story of trauma into a coherent narrative with the trauma as a catalyst, turning point; listen for PTG elements </a:t>
            </a:r>
          </a:p>
          <a:p>
            <a:pPr eaLnBrk="1" hangingPunct="1"/>
            <a:r>
              <a:rPr lang="en-US" altLang="en-US" sz="2400" dirty="0"/>
              <a:t>Help the person appreciate paradox—</a:t>
            </a:r>
            <a:r>
              <a:rPr lang="ja-JP" altLang="en-US" sz="2400" dirty="0"/>
              <a:t>”</a:t>
            </a:r>
            <a:r>
              <a:rPr lang="en-US" altLang="ja-JP" sz="2400" dirty="0"/>
              <a:t>opposites</a:t>
            </a:r>
            <a:r>
              <a:rPr lang="ja-JP" altLang="en-US" sz="2400" dirty="0"/>
              <a:t>”</a:t>
            </a:r>
            <a:r>
              <a:rPr lang="en-US" altLang="ja-JP" sz="2400" dirty="0"/>
              <a:t> can coincide:</a:t>
            </a:r>
          </a:p>
          <a:p>
            <a:pPr lvl="1" eaLnBrk="1" hangingPunct="1"/>
            <a:r>
              <a:rPr lang="en-US" altLang="en-US" sz="2000" dirty="0"/>
              <a:t>loss &amp; gain</a:t>
            </a:r>
          </a:p>
          <a:p>
            <a:pPr lvl="1" eaLnBrk="1" hangingPunct="1"/>
            <a:r>
              <a:rPr lang="en-US" altLang="en-US" sz="2000" dirty="0"/>
              <a:t>support &amp; greater self-reliance</a:t>
            </a:r>
          </a:p>
          <a:p>
            <a:pPr lvl="1" eaLnBrk="1" hangingPunct="1"/>
            <a:r>
              <a:rPr lang="en-US" sz="2000" dirty="0">
                <a:cs typeface="Times" pitchFamily="18" charset="0"/>
              </a:rPr>
              <a:t>giving up a desire for control &amp; greater sense of being in control</a:t>
            </a:r>
          </a:p>
          <a:p>
            <a:pPr lvl="1" eaLnBrk="1" hangingPunct="1"/>
            <a:r>
              <a:rPr lang="en-US" altLang="en-US" sz="2000" dirty="0"/>
              <a:t>grief &amp; gratitude</a:t>
            </a:r>
          </a:p>
          <a:p>
            <a:pPr lvl="1" eaLnBrk="1" hangingPunct="1"/>
            <a:r>
              <a:rPr lang="en-US" altLang="en-US" sz="2000" dirty="0"/>
              <a:t>vulnerability &amp; strength</a:t>
            </a:r>
          </a:p>
          <a:p>
            <a:pPr lvl="1" eaLnBrk="1" hangingPunct="1"/>
            <a:r>
              <a:rPr lang="en-US" altLang="en-US" sz="2000" dirty="0"/>
              <a:t>posttraumatic stress disorder &amp; posttraumatic growth </a:t>
            </a:r>
          </a:p>
          <a:p>
            <a:pPr eaLnBrk="1" hangingPunct="1"/>
            <a:r>
              <a:rPr lang="en-US" altLang="en-US" sz="2400" dirty="0"/>
              <a:t>When possible and appropriate, refer to the five domains of posttraumatic growth, with stories of others to illustrate the possibility of change.  </a:t>
            </a:r>
          </a:p>
        </p:txBody>
      </p:sp>
      <p:sp>
        <p:nvSpPr>
          <p:cNvPr id="2" name="Slide Number Placeholder 1">
            <a:extLst>
              <a:ext uri="{FF2B5EF4-FFF2-40B4-BE49-F238E27FC236}">
                <a16:creationId xmlns:a16="http://schemas.microsoft.com/office/drawing/2014/main" id="{A73E2F40-0211-4737-F8AC-9C2F411C2AFC}"/>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85800" y="1295400"/>
            <a:ext cx="7772400" cy="4800600"/>
          </a:xfrm>
        </p:spPr>
        <p:txBody>
          <a:bodyPr>
            <a:normAutofit fontScale="85000" lnSpcReduction="10000"/>
          </a:bodyPr>
          <a:lstStyle/>
          <a:p>
            <a:pPr algn="ctr" eaLnBrk="1" hangingPunct="1">
              <a:buNone/>
            </a:pPr>
            <a:r>
              <a:rPr lang="en-US" sz="2600" i="1" dirty="0"/>
              <a:t>Exercise: What I Believe About Fundamental Principles of Living.</a:t>
            </a:r>
          </a:p>
          <a:p>
            <a:pPr>
              <a:buNone/>
            </a:pPr>
            <a:r>
              <a:rPr lang="en-US" sz="2000" dirty="0"/>
              <a:t>Consider how these beliefs figure into the way you have lived your life in the past, how you are living now, and how you may live in the future. </a:t>
            </a:r>
            <a:endParaRPr lang="en-US" sz="2000" i="1" dirty="0"/>
          </a:p>
          <a:p>
            <a:pPr eaLnBrk="1" hangingPunct="1">
              <a:buNone/>
            </a:pPr>
            <a:endParaRPr lang="en-US" sz="2000" dirty="0"/>
          </a:p>
          <a:p>
            <a:pPr eaLnBrk="1" hangingPunct="1">
              <a:buNone/>
            </a:pPr>
            <a:r>
              <a:rPr lang="en-US" sz="2000" dirty="0"/>
              <a:t>1. The degree to which I believe things that happen to people are fair.</a:t>
            </a:r>
          </a:p>
          <a:p>
            <a:pPr eaLnBrk="1" hangingPunct="1">
              <a:buNone/>
            </a:pPr>
            <a:r>
              <a:rPr lang="en-US" sz="2000" dirty="0"/>
              <a:t>2. The degree to which I believe things that happen to people are controllable.</a:t>
            </a:r>
          </a:p>
          <a:p>
            <a:pPr eaLnBrk="1" hangingPunct="1">
              <a:buNone/>
            </a:pPr>
            <a:r>
              <a:rPr lang="en-US" sz="2000" dirty="0"/>
              <a:t>3. My beliefs concerning why other people think and behave the way that they do.</a:t>
            </a:r>
          </a:p>
          <a:p>
            <a:pPr eaLnBrk="1" hangingPunct="1">
              <a:buNone/>
            </a:pPr>
            <a:r>
              <a:rPr lang="en-US" sz="2000" dirty="0"/>
              <a:t>4. My  beliefs about my relationships with other people.</a:t>
            </a:r>
          </a:p>
          <a:p>
            <a:pPr eaLnBrk="1" hangingPunct="1">
              <a:buNone/>
            </a:pPr>
            <a:r>
              <a:rPr lang="en-US" sz="2000" dirty="0"/>
              <a:t>5. My beliefs about my own abilities, strengths and weaknesses.</a:t>
            </a:r>
          </a:p>
          <a:p>
            <a:pPr eaLnBrk="1" hangingPunct="1">
              <a:buNone/>
            </a:pPr>
            <a:r>
              <a:rPr lang="en-US" sz="2000" dirty="0"/>
              <a:t>6. My expectations for my future.</a:t>
            </a:r>
          </a:p>
          <a:p>
            <a:pPr eaLnBrk="1" hangingPunct="1">
              <a:buNone/>
            </a:pPr>
            <a:r>
              <a:rPr lang="en-US" sz="2000" dirty="0"/>
              <a:t>7. My beliefs about the meaning of my life. </a:t>
            </a:r>
          </a:p>
          <a:p>
            <a:pPr>
              <a:buNone/>
            </a:pPr>
            <a:r>
              <a:rPr lang="en-US" sz="2000" dirty="0"/>
              <a:t>8. My spiritual or religious beliefs.</a:t>
            </a:r>
          </a:p>
          <a:p>
            <a:pPr>
              <a:buNone/>
            </a:pPr>
            <a:r>
              <a:rPr lang="en-US" sz="2000" dirty="0"/>
              <a:t>9. My beliefs about my own value or worth as a person.</a:t>
            </a:r>
          </a:p>
          <a:p>
            <a:pPr>
              <a:buNone/>
            </a:pPr>
            <a:endParaRPr lang="en-US" sz="2000" dirty="0"/>
          </a:p>
          <a:p>
            <a:pPr>
              <a:buNone/>
            </a:pPr>
            <a:endParaRPr lang="en-US" sz="2000" dirty="0"/>
          </a:p>
          <a:p>
            <a:pPr>
              <a:buNone/>
            </a:pPr>
            <a:endParaRPr lang="en-US" sz="2000" dirty="0"/>
          </a:p>
          <a:p>
            <a:pPr eaLnBrk="1" hangingPunct="1">
              <a:buNone/>
            </a:pPr>
            <a:endParaRPr lang="en-US" sz="2000" dirty="0"/>
          </a:p>
          <a:p>
            <a:pPr eaLnBrk="1" hangingPunct="1">
              <a:buNone/>
            </a:pPr>
            <a:endParaRPr lang="en-US" altLang="en-US" sz="2400" dirty="0">
              <a:latin typeface="Times" pitchFamily="3" charset="0"/>
            </a:endParaRPr>
          </a:p>
        </p:txBody>
      </p:sp>
      <p:sp>
        <p:nvSpPr>
          <p:cNvPr id="5" name="Title 1"/>
          <p:cNvSpPr>
            <a:spLocks noGrp="1"/>
          </p:cNvSpPr>
          <p:nvPr>
            <p:ph type="title"/>
          </p:nvPr>
        </p:nvSpPr>
        <p:spPr>
          <a:xfrm>
            <a:off x="2784764" y="533889"/>
            <a:ext cx="6179127" cy="549274"/>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sz="2700" dirty="0">
                <a:latin typeface="+mn-lt"/>
                <a:ea typeface="ＭＳ Ｐゴシック" charset="0"/>
              </a:rPr>
              <a:t>Phase IV: Creating a trauma narrative </a:t>
            </a:r>
            <a:br>
              <a:rPr lang="en-US" sz="2700" dirty="0">
                <a:latin typeface="+mn-lt"/>
                <a:ea typeface="ＭＳ Ｐゴシック" charset="0"/>
              </a:rPr>
            </a:br>
            <a:r>
              <a:rPr lang="en-US" sz="2700"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4E286CE0-BE55-BD5D-3166-F9185747F625}"/>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85800" y="1295400"/>
            <a:ext cx="7772400" cy="4800600"/>
          </a:xfrm>
        </p:spPr>
        <p:txBody>
          <a:bodyPr/>
          <a:lstStyle/>
          <a:p>
            <a:pPr algn="ctr" eaLnBrk="1" hangingPunct="1">
              <a:buNone/>
            </a:pPr>
            <a:r>
              <a:rPr lang="en-US" sz="2400" i="1" dirty="0"/>
              <a:t>Exercise:  Your Developing Life Story</a:t>
            </a:r>
            <a:endParaRPr lang="en-US" sz="2400" dirty="0"/>
          </a:p>
          <a:p>
            <a:pPr eaLnBrk="1" hangingPunct="1">
              <a:buNone/>
            </a:pPr>
            <a:endParaRPr lang="en-US" altLang="en-US" sz="2400" dirty="0">
              <a:latin typeface="Times" pitchFamily="3" charset="0"/>
            </a:endParaRPr>
          </a:p>
          <a:p>
            <a:pPr eaLnBrk="1" hangingPunct="1">
              <a:buNone/>
            </a:pPr>
            <a:r>
              <a:rPr lang="en-US" altLang="en-US" sz="2400" dirty="0"/>
              <a:t>How could you collaborate with your client to develop a way to illuminate the life story and possibilities for their future?</a:t>
            </a:r>
          </a:p>
        </p:txBody>
      </p:sp>
      <p:sp>
        <p:nvSpPr>
          <p:cNvPr id="5" name="Title 1"/>
          <p:cNvSpPr>
            <a:spLocks noGrp="1"/>
          </p:cNvSpPr>
          <p:nvPr>
            <p:ph type="title"/>
          </p:nvPr>
        </p:nvSpPr>
        <p:spPr>
          <a:xfrm>
            <a:off x="2784764" y="533889"/>
            <a:ext cx="6179127" cy="549274"/>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sz="2700" dirty="0">
                <a:latin typeface="+mn-lt"/>
                <a:ea typeface="ＭＳ Ｐゴシック" charset="0"/>
              </a:rPr>
              <a:t>Phase IV: Creating a trauma narrative </a:t>
            </a:r>
            <a:br>
              <a:rPr lang="en-US" sz="2700" dirty="0">
                <a:latin typeface="+mn-lt"/>
                <a:ea typeface="ＭＳ Ｐゴシック" charset="0"/>
              </a:rPr>
            </a:br>
            <a:r>
              <a:rPr lang="en-US" sz="2700"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1C1571B5-EB7A-394D-0739-2D5B547EFF14}"/>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85800" y="1083163"/>
            <a:ext cx="7772400" cy="4800600"/>
          </a:xfrm>
        </p:spPr>
        <p:txBody>
          <a:bodyPr/>
          <a:lstStyle/>
          <a:p>
            <a:pPr algn="ctr" eaLnBrk="1" hangingPunct="1">
              <a:buNone/>
            </a:pPr>
            <a:r>
              <a:rPr lang="en-US" sz="2400" i="1" dirty="0"/>
              <a:t>Exercise:  Your Developing Life Story</a:t>
            </a:r>
            <a:endParaRPr lang="en-US" sz="2400" dirty="0"/>
          </a:p>
          <a:p>
            <a:pPr>
              <a:buNone/>
            </a:pPr>
            <a:r>
              <a:rPr lang="en-US" sz="2000" u="sng" dirty="0"/>
              <a:t>My Life Before the Trauma(s)</a:t>
            </a:r>
            <a:endParaRPr lang="en-US" sz="2000" dirty="0"/>
          </a:p>
          <a:p>
            <a:r>
              <a:rPr lang="en-US" sz="2000" dirty="0"/>
              <a:t>Write out the </a:t>
            </a:r>
            <a:r>
              <a:rPr lang="en-US" sz="2000" dirty="0" err="1"/>
              <a:t>pretrauma</a:t>
            </a:r>
            <a:r>
              <a:rPr lang="en-US" sz="2000" dirty="0"/>
              <a:t> story of your life.  Assume that nothing had changed it and describe below what your story would have been if not for the interruption of the difficulties you experienced. </a:t>
            </a:r>
          </a:p>
          <a:p>
            <a:pPr eaLnBrk="1" hangingPunct="1"/>
            <a:r>
              <a:rPr lang="en-US" sz="2000" dirty="0"/>
              <a:t>Notice how this story was leading to good things in your life or to bad things.  There may be parts of it that were valuable and important, and there may be parts that were leading to some very unfortunate places.  What were the core beliefs you were operating on? Consider how the traumatic events of your life changed your direction, or perhaps simply stopped you in your tracks.</a:t>
            </a:r>
          </a:p>
          <a:p>
            <a:pPr eaLnBrk="1" hangingPunct="1">
              <a:buNone/>
            </a:pPr>
            <a:endParaRPr lang="en-US" altLang="en-US" sz="2400" dirty="0">
              <a:latin typeface="Times" pitchFamily="3" charset="0"/>
            </a:endParaRPr>
          </a:p>
        </p:txBody>
      </p:sp>
      <p:sp>
        <p:nvSpPr>
          <p:cNvPr id="5" name="Title 1"/>
          <p:cNvSpPr>
            <a:spLocks noGrp="1"/>
          </p:cNvSpPr>
          <p:nvPr>
            <p:ph type="title"/>
          </p:nvPr>
        </p:nvSpPr>
        <p:spPr>
          <a:xfrm>
            <a:off x="2784764" y="533889"/>
            <a:ext cx="6179127" cy="549274"/>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sz="2700" dirty="0">
                <a:latin typeface="+mn-lt"/>
                <a:ea typeface="ＭＳ Ｐゴシック" charset="0"/>
              </a:rPr>
              <a:t>Phase IV: Creating a trauma narrative </a:t>
            </a:r>
            <a:br>
              <a:rPr lang="en-US" sz="2700" dirty="0">
                <a:latin typeface="+mn-lt"/>
                <a:ea typeface="ＭＳ Ｐゴシック" charset="0"/>
              </a:rPr>
            </a:br>
            <a:r>
              <a:rPr lang="en-US" sz="2700"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82C3DA64-7D93-AEE6-14F9-E9F130B45AE5}"/>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9183976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85800" y="1295400"/>
            <a:ext cx="7772400" cy="4800600"/>
          </a:xfrm>
        </p:spPr>
        <p:txBody>
          <a:bodyPr/>
          <a:lstStyle/>
          <a:p>
            <a:pPr algn="ctr" eaLnBrk="1" hangingPunct="1">
              <a:buNone/>
            </a:pPr>
            <a:r>
              <a:rPr lang="en-US" sz="2400" i="1" dirty="0"/>
              <a:t>Exercise:  Your Developing Life Story</a:t>
            </a:r>
            <a:endParaRPr lang="en-US" sz="2400" dirty="0"/>
          </a:p>
          <a:p>
            <a:pPr>
              <a:buNone/>
            </a:pPr>
            <a:r>
              <a:rPr lang="en-US" sz="2000" u="sng" dirty="0"/>
              <a:t>My Current Story</a:t>
            </a:r>
            <a:endParaRPr lang="en-US" sz="2000" dirty="0"/>
          </a:p>
          <a:p>
            <a:r>
              <a:rPr lang="en-US" sz="2000" dirty="0"/>
              <a:t>Write out the </a:t>
            </a:r>
            <a:r>
              <a:rPr lang="en-US" sz="2000" dirty="0" err="1"/>
              <a:t>posttrauma</a:t>
            </a:r>
            <a:r>
              <a:rPr lang="en-US" sz="2000" dirty="0"/>
              <a:t> story of your life.  What are the core beliefs you are operating on? Assume that nothing will change and that you’ll stay on the same course you’re currently on.  Describe below what your story will look like.</a:t>
            </a:r>
          </a:p>
          <a:p>
            <a:pPr eaLnBrk="1" hangingPunct="1">
              <a:buNone/>
            </a:pPr>
            <a:endParaRPr lang="en-US" sz="2000" dirty="0"/>
          </a:p>
          <a:p>
            <a:pPr>
              <a:buNone/>
            </a:pPr>
            <a:r>
              <a:rPr lang="en-US" sz="2000" dirty="0"/>
              <a:t>You might notice how this story leads to good things in your life or to bad things.  There may be parts of it that you find valuable and important, and there may be parts that could lead to some very unfortunate places.  If this story scares you a little, that is a warning that changes need to be made.  If the story is looking like there are some good possibilities in the future, you may already have started on the path toward posttraumatic growth.  You might want to include some of these positive things in the story you will be writing next.</a:t>
            </a:r>
          </a:p>
          <a:p>
            <a:pPr eaLnBrk="1" hangingPunct="1">
              <a:buNone/>
            </a:pPr>
            <a:endParaRPr lang="en-US" altLang="en-US" sz="2400" dirty="0">
              <a:latin typeface="Times" pitchFamily="3" charset="0"/>
            </a:endParaRPr>
          </a:p>
        </p:txBody>
      </p:sp>
      <p:sp>
        <p:nvSpPr>
          <p:cNvPr id="5" name="Title 1"/>
          <p:cNvSpPr>
            <a:spLocks noGrp="1"/>
          </p:cNvSpPr>
          <p:nvPr>
            <p:ph type="title"/>
          </p:nvPr>
        </p:nvSpPr>
        <p:spPr>
          <a:xfrm>
            <a:off x="2784764" y="533889"/>
            <a:ext cx="6179127" cy="549274"/>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sz="2700" dirty="0">
                <a:latin typeface="+mn-lt"/>
                <a:ea typeface="ＭＳ Ｐゴシック" charset="0"/>
              </a:rPr>
              <a:t>Phase IV: Creating a trauma narrative </a:t>
            </a:r>
            <a:br>
              <a:rPr lang="en-US" sz="2700" dirty="0">
                <a:latin typeface="+mn-lt"/>
                <a:ea typeface="ＭＳ Ｐゴシック" charset="0"/>
              </a:rPr>
            </a:br>
            <a:r>
              <a:rPr lang="en-US" sz="2700"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88EB9F36-52CB-6F8A-494D-AE0A29E1AF4D}"/>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685800" y="1295400"/>
            <a:ext cx="7772400" cy="4800600"/>
          </a:xfrm>
        </p:spPr>
        <p:txBody>
          <a:bodyPr/>
          <a:lstStyle/>
          <a:p>
            <a:pPr algn="ctr" eaLnBrk="1" hangingPunct="1">
              <a:buNone/>
            </a:pPr>
            <a:r>
              <a:rPr lang="en-US" sz="2400" i="1" dirty="0"/>
              <a:t>Exercise:  Your Developing Life Story</a:t>
            </a:r>
            <a:endParaRPr lang="en-US" sz="2400" dirty="0"/>
          </a:p>
          <a:p>
            <a:pPr>
              <a:buNone/>
            </a:pPr>
            <a:r>
              <a:rPr lang="en-US" sz="2000" u="sng" dirty="0"/>
              <a:t>My New Story</a:t>
            </a:r>
            <a:endParaRPr lang="en-US" sz="2000" dirty="0"/>
          </a:p>
          <a:p>
            <a:r>
              <a:rPr lang="en-US" sz="2000" dirty="0"/>
              <a:t>Write out the new </a:t>
            </a:r>
            <a:r>
              <a:rPr lang="en-US" sz="2000" dirty="0" err="1"/>
              <a:t>posttrauma</a:t>
            </a:r>
            <a:r>
              <a:rPr lang="en-US" sz="2000" dirty="0"/>
              <a:t> story of your life.  Assume for the moment that you are in complete control of how things turn out.  What core beliefs would you wish to express through your life story? How would you like things to be different?  How would you incorporate any of the aspects of PTG into this story: personal strength, appreciation of life, new possibilities, changed relationships, and spiritual change?  Describe below what your story would look like.</a:t>
            </a:r>
          </a:p>
          <a:p>
            <a:pPr eaLnBrk="1" hangingPunct="1">
              <a:buNone/>
            </a:pPr>
            <a:endParaRPr lang="en-US" sz="2000" dirty="0"/>
          </a:p>
          <a:p>
            <a:pPr>
              <a:buNone/>
            </a:pPr>
            <a:r>
              <a:rPr lang="en-US" sz="2000" dirty="0"/>
              <a:t>The purpose of this exercise is to help you become aware of the fact that life can be different, and that your life can be an expression of changed core beliefs and various elements of PTG. </a:t>
            </a:r>
            <a:endParaRPr lang="en-US" altLang="en-US" sz="2400" dirty="0">
              <a:latin typeface="Times" pitchFamily="3" charset="0"/>
            </a:endParaRPr>
          </a:p>
        </p:txBody>
      </p:sp>
      <p:sp>
        <p:nvSpPr>
          <p:cNvPr id="5" name="Title 1"/>
          <p:cNvSpPr>
            <a:spLocks noGrp="1"/>
          </p:cNvSpPr>
          <p:nvPr>
            <p:ph type="title"/>
          </p:nvPr>
        </p:nvSpPr>
        <p:spPr>
          <a:xfrm>
            <a:off x="2784764" y="533889"/>
            <a:ext cx="6179127" cy="549274"/>
          </a:xfrm>
        </p:spPr>
        <p:txBody>
          <a:bodyPr rtlCol="0">
            <a:normAutofit fontScale="90000"/>
          </a:bodyPr>
          <a:lstStyle/>
          <a:p>
            <a:pPr eaLnBrk="1" fontAlgn="auto" hangingPunct="1">
              <a:spcAft>
                <a:spcPts val="0"/>
              </a:spcAft>
              <a:defRPr/>
            </a:pPr>
            <a:r>
              <a:rPr lang="en-US" dirty="0">
                <a:latin typeface="Times" charset="0"/>
                <a:ea typeface="ＭＳ Ｐゴシック" charset="0"/>
              </a:rPr>
              <a:t> </a:t>
            </a:r>
            <a:r>
              <a:rPr lang="en-US" sz="2700" dirty="0">
                <a:latin typeface="+mn-lt"/>
                <a:ea typeface="ＭＳ Ｐゴシック" charset="0"/>
              </a:rPr>
              <a:t>Phase IV: Creating a trauma narrative </a:t>
            </a:r>
            <a:br>
              <a:rPr lang="en-US" sz="2700" dirty="0">
                <a:latin typeface="+mn-lt"/>
                <a:ea typeface="ＭＳ Ｐゴシック" charset="0"/>
              </a:rPr>
            </a:br>
            <a:r>
              <a:rPr lang="en-US" sz="2700" dirty="0">
                <a:latin typeface="+mn-lt"/>
                <a:ea typeface="ＭＳ Ｐゴシック" charset="0"/>
              </a:rPr>
              <a:t>with posttraumatic growth domains (Story)</a:t>
            </a:r>
            <a:br>
              <a:rPr lang="en-US" b="1" dirty="0">
                <a:latin typeface="Times" charset="0"/>
                <a:ea typeface="ＭＳ Ｐゴシック" charset="0"/>
              </a:rPr>
            </a:b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0629A3C7-9D73-EE85-A331-951EBB9DD522}"/>
              </a:ext>
            </a:extLst>
          </p:cNvPr>
          <p:cNvSpPr>
            <a:spLocks noGrp="1"/>
          </p:cNvSpPr>
          <p:nvPr>
            <p:ph type="sldNum" sz="quarter" idx="12"/>
          </p:nvPr>
        </p:nvSpPr>
        <p:spPr/>
        <p:txBody>
          <a:bodyPr/>
          <a:lstStyle/>
          <a:p>
            <a:r>
              <a:rPr lang="en-US" dirty="0"/>
              <a:t>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C22FC4-A08B-0746-827D-412DF387260C}"/>
              </a:ext>
            </a:extLst>
          </p:cNvPr>
          <p:cNvSpPr>
            <a:spLocks noGrp="1"/>
          </p:cNvSpPr>
          <p:nvPr>
            <p:ph idx="1"/>
          </p:nvPr>
        </p:nvSpPr>
        <p:spPr>
          <a:xfrm>
            <a:off x="568036" y="2332037"/>
            <a:ext cx="8229600" cy="4525963"/>
          </a:xfrm>
        </p:spPr>
        <p:txBody>
          <a:bodyPr/>
          <a:lstStyle/>
          <a:p>
            <a:pPr algn="ctr">
              <a:buNone/>
            </a:pPr>
            <a:r>
              <a:rPr lang="en-US" sz="4400" dirty="0"/>
              <a:t>PHASE V: DEVELOPING A MISSION/NEW LIFE PRINCIPLES</a:t>
            </a:r>
          </a:p>
          <a:p>
            <a:pPr>
              <a:buNone/>
            </a:pPr>
            <a:endParaRPr lang="en-US" dirty="0"/>
          </a:p>
        </p:txBody>
      </p:sp>
      <p:sp>
        <p:nvSpPr>
          <p:cNvPr id="2" name="Slide Number Placeholder 1">
            <a:extLst>
              <a:ext uri="{FF2B5EF4-FFF2-40B4-BE49-F238E27FC236}">
                <a16:creationId xmlns:a16="http://schemas.microsoft.com/office/drawing/2014/main" id="{90207B1D-D9E3-CBA5-DC04-1CE9B1ECFFE7}"/>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770680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1488"/>
            <a:ext cx="7886700" cy="879456"/>
          </a:xfrm>
        </p:spPr>
        <p:txBody>
          <a:bodyPr>
            <a:noAutofit/>
          </a:bodyPr>
          <a:lstStyle/>
          <a:p>
            <a:r>
              <a:rPr lang="en-US" sz="3600" dirty="0">
                <a:latin typeface="+mn-lt"/>
                <a:cs typeface="Arial Black"/>
              </a:rPr>
              <a:t>A Framework for PTG Facilitation</a:t>
            </a:r>
          </a:p>
        </p:txBody>
      </p:sp>
      <p:sp>
        <p:nvSpPr>
          <p:cNvPr id="3" name="Content Placeholder 2"/>
          <p:cNvSpPr>
            <a:spLocks noGrp="1"/>
          </p:cNvSpPr>
          <p:nvPr>
            <p:ph idx="1"/>
          </p:nvPr>
        </p:nvSpPr>
        <p:spPr>
          <a:xfrm>
            <a:off x="628650" y="2121763"/>
            <a:ext cx="7886700" cy="4055200"/>
          </a:xfrm>
        </p:spPr>
        <p:txBody>
          <a:bodyPr>
            <a:normAutofit/>
          </a:bodyPr>
          <a:lstStyle/>
          <a:p>
            <a:r>
              <a:rPr lang="en-US" sz="2800" dirty="0">
                <a:cs typeface="Arial Black"/>
              </a:rPr>
              <a:t>Empirically based on model of PTG process</a:t>
            </a:r>
          </a:p>
          <a:p>
            <a:r>
              <a:rPr lang="en-US" sz="2800" dirty="0">
                <a:cs typeface="Arial Black"/>
              </a:rPr>
              <a:t>Compatible with empirically supported PTSD therapies</a:t>
            </a:r>
          </a:p>
          <a:p>
            <a:r>
              <a:rPr lang="en-US" sz="2800" dirty="0">
                <a:cs typeface="Arial Black"/>
              </a:rPr>
              <a:t>Integrative: Cognitive, Narrative, Constructivist, Existentialist</a:t>
            </a:r>
          </a:p>
          <a:p>
            <a:r>
              <a:rPr lang="en-US" sz="2800" dirty="0">
                <a:cs typeface="Arial Black"/>
              </a:rPr>
              <a:t>Proposed components for Comprehensive Soldier Fitness (Tedeschi &amp; McNally, 2011)</a:t>
            </a:r>
          </a:p>
        </p:txBody>
      </p:sp>
      <p:sp>
        <p:nvSpPr>
          <p:cNvPr id="4" name="Slide Number Placeholder 3">
            <a:extLst>
              <a:ext uri="{FF2B5EF4-FFF2-40B4-BE49-F238E27FC236}">
                <a16:creationId xmlns:a16="http://schemas.microsoft.com/office/drawing/2014/main" id="{6B6A27D5-0DAF-8CA4-983C-F0A1D5BF6473}"/>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87223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022764" y="0"/>
            <a:ext cx="8229600" cy="1143000"/>
          </a:xfrm>
        </p:spPr>
        <p:txBody>
          <a:bodyPr/>
          <a:lstStyle/>
          <a:p>
            <a:pPr eaLnBrk="1" hangingPunct="1"/>
            <a:r>
              <a:rPr lang="en-US" altLang="en-US" sz="2400" dirty="0">
                <a:latin typeface="+mn-lt"/>
              </a:rPr>
              <a:t>Phase V:  Service and Life Principles</a:t>
            </a:r>
          </a:p>
        </p:txBody>
      </p:sp>
      <p:sp>
        <p:nvSpPr>
          <p:cNvPr id="53251" name="Content Placeholder 2"/>
          <p:cNvSpPr>
            <a:spLocks noGrp="1"/>
          </p:cNvSpPr>
          <p:nvPr>
            <p:ph idx="1"/>
          </p:nvPr>
        </p:nvSpPr>
        <p:spPr>
          <a:xfrm>
            <a:off x="609600" y="1143000"/>
            <a:ext cx="7772400" cy="4419600"/>
          </a:xfrm>
        </p:spPr>
        <p:txBody>
          <a:bodyPr>
            <a:normAutofit fontScale="92500"/>
          </a:bodyPr>
          <a:lstStyle/>
          <a:p>
            <a:pPr marL="0" indent="0" algn="ctr">
              <a:buNone/>
            </a:pPr>
            <a:r>
              <a:rPr lang="en-US" altLang="en-US" sz="2400" dirty="0"/>
              <a:t>The Importance of Service</a:t>
            </a:r>
          </a:p>
          <a:p>
            <a:r>
              <a:rPr lang="en-US" altLang="en-US" sz="2400" dirty="0"/>
              <a:t>People need a sense of meaning, purpose or mission in order to invest in their future and take actions that help to structure their lives.</a:t>
            </a:r>
          </a:p>
          <a:p>
            <a:r>
              <a:rPr lang="en-US" altLang="en-US" sz="2400" dirty="0"/>
              <a:t>These missions are built on life principles that can withstand future challenges.</a:t>
            </a:r>
          </a:p>
          <a:p>
            <a:r>
              <a:rPr lang="en-US" altLang="en-US" sz="2400" dirty="0"/>
              <a:t>These missions often are derived from their trauma experiences. </a:t>
            </a:r>
          </a:p>
          <a:p>
            <a:r>
              <a:rPr lang="en-US" altLang="en-US" sz="2400" dirty="0"/>
              <a:t>These missions can help to sustain PTG well into their future. </a:t>
            </a:r>
          </a:p>
          <a:p>
            <a:r>
              <a:rPr lang="en-US" altLang="en-US" sz="2400" dirty="0"/>
              <a:t>Consider the ancient Greek/Roman concept of the hero as an ordinary person who experiences an extraordinary event, survives it, and returns to the everyday world to express an important truth about life. </a:t>
            </a:r>
          </a:p>
          <a:p>
            <a:endParaRPr lang="en-US" altLang="en-US" sz="2400" dirty="0"/>
          </a:p>
          <a:p>
            <a:pPr eaLnBrk="1" hangingPunct="1"/>
            <a:endParaRPr lang="en-US" altLang="en-US" sz="2400" dirty="0">
              <a:latin typeface="Times" pitchFamily="3" charset="0"/>
            </a:endParaRPr>
          </a:p>
        </p:txBody>
      </p:sp>
      <p:sp>
        <p:nvSpPr>
          <p:cNvPr id="2" name="Slide Number Placeholder 1">
            <a:extLst>
              <a:ext uri="{FF2B5EF4-FFF2-40B4-BE49-F238E27FC236}">
                <a16:creationId xmlns:a16="http://schemas.microsoft.com/office/drawing/2014/main" id="{80303A30-B749-1627-9F37-6757A35EB48D}"/>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022764" y="0"/>
            <a:ext cx="8229600" cy="1143000"/>
          </a:xfrm>
        </p:spPr>
        <p:txBody>
          <a:bodyPr/>
          <a:lstStyle/>
          <a:p>
            <a:pPr eaLnBrk="1" hangingPunct="1"/>
            <a:r>
              <a:rPr lang="en-US" altLang="en-US" sz="2400" dirty="0">
                <a:latin typeface="+mn-lt"/>
              </a:rPr>
              <a:t>PTG Workbook</a:t>
            </a:r>
          </a:p>
        </p:txBody>
      </p:sp>
      <p:pic>
        <p:nvPicPr>
          <p:cNvPr id="2052" name="Picture 4" descr="C:\Users\Bret\Desktop\51JcftixheL._SX398_BO1,204,203,200_.jpg"/>
          <p:cNvPicPr>
            <a:picLocks noGrp="1" noChangeAspect="1" noChangeArrowheads="1"/>
          </p:cNvPicPr>
          <p:nvPr>
            <p:ph idx="1"/>
          </p:nvPr>
        </p:nvPicPr>
        <p:blipFill>
          <a:blip r:embed="rId2"/>
          <a:srcRect/>
          <a:stretch>
            <a:fillRect/>
          </a:stretch>
        </p:blipFill>
        <p:spPr bwMode="auto">
          <a:xfrm>
            <a:off x="2823369" y="1304131"/>
            <a:ext cx="3810000" cy="4762500"/>
          </a:xfrm>
          <a:prstGeom prst="rect">
            <a:avLst/>
          </a:prstGeom>
          <a:noFill/>
        </p:spPr>
      </p:pic>
      <p:sp>
        <p:nvSpPr>
          <p:cNvPr id="2" name="Slide Number Placeholder 1">
            <a:extLst>
              <a:ext uri="{FF2B5EF4-FFF2-40B4-BE49-F238E27FC236}">
                <a16:creationId xmlns:a16="http://schemas.microsoft.com/office/drawing/2014/main" id="{48271230-97C4-F450-FB99-9762C94EFA1E}"/>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5222347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000250" y="0"/>
            <a:ext cx="8229600" cy="1143000"/>
          </a:xfrm>
        </p:spPr>
        <p:txBody>
          <a:bodyPr rtlCol="0">
            <a:normAutofit/>
          </a:bodyPr>
          <a:lstStyle/>
          <a:p>
            <a:pPr eaLnBrk="1" fontAlgn="auto" hangingPunct="1">
              <a:spcAft>
                <a:spcPts val="0"/>
              </a:spcAft>
              <a:defRPr/>
            </a:pPr>
            <a:r>
              <a:rPr lang="en-US" dirty="0">
                <a:latin typeface="+mn-lt"/>
                <a:ea typeface="ＭＳ Ｐゴシック" charset="0"/>
              </a:rPr>
              <a:t>Transformed by Trauma</a:t>
            </a:r>
          </a:p>
        </p:txBody>
      </p:sp>
      <p:pic>
        <p:nvPicPr>
          <p:cNvPr id="3074" name="Picture 2" descr="C:\Users\Bret\Desktop\410U0tKzvaL._SX322_BO1,204,203,200_.jpg"/>
          <p:cNvPicPr>
            <a:picLocks noGrp="1" noChangeAspect="1" noChangeArrowheads="1"/>
          </p:cNvPicPr>
          <p:nvPr>
            <p:ph idx="1"/>
          </p:nvPr>
        </p:nvPicPr>
        <p:blipFill>
          <a:blip r:embed="rId3"/>
          <a:srcRect/>
          <a:stretch>
            <a:fillRect/>
          </a:stretch>
        </p:blipFill>
        <p:spPr bwMode="auto">
          <a:xfrm>
            <a:off x="3028950" y="1331119"/>
            <a:ext cx="3086100" cy="4752975"/>
          </a:xfrm>
          <a:prstGeom prst="rect">
            <a:avLst/>
          </a:prstGeom>
          <a:noFill/>
        </p:spPr>
      </p:pic>
      <p:sp>
        <p:nvSpPr>
          <p:cNvPr id="2" name="Slide Number Placeholder 1">
            <a:extLst>
              <a:ext uri="{FF2B5EF4-FFF2-40B4-BE49-F238E27FC236}">
                <a16:creationId xmlns:a16="http://schemas.microsoft.com/office/drawing/2014/main" id="{C780B68E-1F45-BDEC-D3E1-9E08E9CB4D20}"/>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30934042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3019" y="1911927"/>
            <a:ext cx="7765181" cy="2019751"/>
          </a:xfrm>
        </p:spPr>
        <p:txBody>
          <a:bodyPr/>
          <a:lstStyle/>
          <a:p>
            <a:r>
              <a:rPr lang="en-US" sz="4800" dirty="0">
                <a:latin typeface="+mn-lt"/>
              </a:rPr>
              <a:t>Putting PTG into Practice</a:t>
            </a:r>
          </a:p>
        </p:txBody>
      </p:sp>
      <p:sp>
        <p:nvSpPr>
          <p:cNvPr id="5" name="Subtitle 4"/>
          <p:cNvSpPr>
            <a:spLocks noGrp="1"/>
          </p:cNvSpPr>
          <p:nvPr>
            <p:ph type="subTitle" idx="1"/>
          </p:nvPr>
        </p:nvSpPr>
        <p:spPr>
          <a:xfrm>
            <a:off x="1143000" y="3352800"/>
            <a:ext cx="6826718" cy="1541964"/>
          </a:xfrm>
        </p:spPr>
        <p:txBody>
          <a:bodyPr>
            <a:normAutofit/>
          </a:bodyPr>
          <a:lstStyle/>
          <a:p>
            <a:r>
              <a:rPr lang="en-US" sz="3400" dirty="0"/>
              <a:t>Being an Expert Companion</a:t>
            </a:r>
          </a:p>
        </p:txBody>
      </p:sp>
    </p:spTree>
    <p:extLst>
      <p:ext uri="{BB962C8B-B14F-4D97-AF65-F5344CB8AC3E}">
        <p14:creationId xmlns:p14="http://schemas.microsoft.com/office/powerpoint/2010/main" val="109647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1689"/>
            <a:ext cx="7886700" cy="755170"/>
          </a:xfrm>
        </p:spPr>
        <p:txBody>
          <a:bodyPr>
            <a:normAutofit/>
          </a:bodyPr>
          <a:lstStyle/>
          <a:p>
            <a:r>
              <a:rPr lang="en-US" sz="3600" dirty="0">
                <a:latin typeface="+mn-lt"/>
                <a:cs typeface="Arial Black"/>
              </a:rPr>
              <a:t>PTSD Recipe</a:t>
            </a:r>
          </a:p>
        </p:txBody>
      </p:sp>
      <p:sp>
        <p:nvSpPr>
          <p:cNvPr id="3" name="Content Placeholder 2"/>
          <p:cNvSpPr>
            <a:spLocks noGrp="1"/>
          </p:cNvSpPr>
          <p:nvPr>
            <p:ph idx="1"/>
          </p:nvPr>
        </p:nvSpPr>
        <p:spPr>
          <a:xfrm>
            <a:off x="919655" y="1606860"/>
            <a:ext cx="7541174" cy="4519304"/>
          </a:xfrm>
        </p:spPr>
        <p:txBody>
          <a:bodyPr>
            <a:noAutofit/>
          </a:bodyPr>
          <a:lstStyle/>
          <a:p>
            <a:pPr marL="461963" indent="-461963">
              <a:lnSpc>
                <a:spcPct val="100000"/>
              </a:lnSpc>
              <a:buNone/>
            </a:pPr>
            <a:r>
              <a:rPr lang="en-US" sz="2400" dirty="0">
                <a:cs typeface="Arial Black"/>
              </a:rPr>
              <a:t>1. Thinking with a “victim” theme, undermining core beliefs.</a:t>
            </a:r>
          </a:p>
          <a:p>
            <a:pPr marL="461963" indent="-461963">
              <a:lnSpc>
                <a:spcPct val="100000"/>
              </a:lnSpc>
              <a:buNone/>
            </a:pPr>
            <a:r>
              <a:rPr lang="en-US" sz="2400" dirty="0">
                <a:cs typeface="Arial Black"/>
              </a:rPr>
              <a:t>2. Brooding, counterfactual thinking, upward social comparisons, blaming</a:t>
            </a:r>
          </a:p>
          <a:p>
            <a:pPr marL="461963" indent="-461963">
              <a:lnSpc>
                <a:spcPct val="100000"/>
              </a:lnSpc>
              <a:buNone/>
            </a:pPr>
            <a:r>
              <a:rPr lang="en-US" sz="2400" dirty="0">
                <a:cs typeface="Arial Black"/>
              </a:rPr>
              <a:t>3. Pining for the past.</a:t>
            </a:r>
          </a:p>
          <a:p>
            <a:pPr marL="461963" indent="-461963">
              <a:lnSpc>
                <a:spcPct val="100000"/>
              </a:lnSpc>
              <a:buNone/>
            </a:pPr>
            <a:r>
              <a:rPr lang="en-US" sz="2400" dirty="0">
                <a:cs typeface="Arial Black"/>
              </a:rPr>
              <a:t>4. Searching for “meaning,” with “why” questions, and absence of any resolution.</a:t>
            </a:r>
          </a:p>
          <a:p>
            <a:pPr marL="461963" indent="-461963">
              <a:lnSpc>
                <a:spcPct val="100000"/>
              </a:lnSpc>
              <a:buNone/>
            </a:pPr>
            <a:r>
              <a:rPr lang="en-US" sz="2400" dirty="0">
                <a:cs typeface="Arial Black"/>
              </a:rPr>
              <a:t>5. Avoidant and safety behaviors, delaying help-seeking, failing to share.</a:t>
            </a:r>
          </a:p>
          <a:p>
            <a:pPr marL="461963" indent="-461963">
              <a:lnSpc>
                <a:spcPct val="100000"/>
              </a:lnSpc>
              <a:buNone/>
            </a:pPr>
            <a:r>
              <a:rPr lang="en-US" sz="2400" dirty="0">
                <a:cs typeface="Arial Black"/>
              </a:rPr>
              <a:t>6. A story that is fragmented, poorly elaborated.</a:t>
            </a:r>
          </a:p>
        </p:txBody>
      </p:sp>
      <p:sp>
        <p:nvSpPr>
          <p:cNvPr id="4" name="Slide Number Placeholder 3">
            <a:extLst>
              <a:ext uri="{FF2B5EF4-FFF2-40B4-BE49-F238E27FC236}">
                <a16:creationId xmlns:a16="http://schemas.microsoft.com/office/drawing/2014/main" id="{DA93143C-E638-E1AF-031B-BF8ED6AE9553}"/>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34886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28650" y="1073630"/>
            <a:ext cx="7886700" cy="746293"/>
          </a:xfrm>
        </p:spPr>
        <p:txBody>
          <a:bodyPr>
            <a:normAutofit/>
          </a:bodyPr>
          <a:lstStyle/>
          <a:p>
            <a:r>
              <a:rPr lang="en-US" sz="3600" dirty="0">
                <a:latin typeface="+mn-lt"/>
                <a:cs typeface="Arial Black"/>
              </a:rPr>
              <a:t>PTG Recipe</a:t>
            </a:r>
          </a:p>
        </p:txBody>
      </p:sp>
      <p:sp>
        <p:nvSpPr>
          <p:cNvPr id="214019" name="Rectangle 3"/>
          <p:cNvSpPr>
            <a:spLocks noGrp="1" noChangeArrowheads="1"/>
          </p:cNvSpPr>
          <p:nvPr>
            <p:ph idx="1"/>
          </p:nvPr>
        </p:nvSpPr>
        <p:spPr>
          <a:xfrm>
            <a:off x="457200" y="1610797"/>
            <a:ext cx="8229600" cy="4766764"/>
          </a:xfrm>
        </p:spPr>
        <p:txBody>
          <a:bodyPr>
            <a:noAutofit/>
          </a:bodyPr>
          <a:lstStyle/>
          <a:p>
            <a:pPr lvl="1" indent="-346075">
              <a:lnSpc>
                <a:spcPct val="150000"/>
              </a:lnSpc>
              <a:buNone/>
            </a:pPr>
            <a:r>
              <a:rPr lang="en-US" dirty="0">
                <a:cs typeface="Arial Black"/>
              </a:rPr>
              <a:t>1. Appreciating and using dialectical thinking. </a:t>
            </a:r>
          </a:p>
          <a:p>
            <a:pPr lvl="1" indent="-346075">
              <a:lnSpc>
                <a:spcPct val="150000"/>
              </a:lnSpc>
              <a:buNone/>
            </a:pPr>
            <a:r>
              <a:rPr lang="en-US" dirty="0">
                <a:cs typeface="Arial Black"/>
              </a:rPr>
              <a:t>2. Constructing meaning. </a:t>
            </a:r>
          </a:p>
          <a:p>
            <a:pPr lvl="1" indent="-346075">
              <a:lnSpc>
                <a:spcPct val="150000"/>
              </a:lnSpc>
              <a:buNone/>
            </a:pPr>
            <a:r>
              <a:rPr lang="en-US" dirty="0">
                <a:cs typeface="Arial Black"/>
              </a:rPr>
              <a:t>3. Seeking, finding, reminding, and constructing benefits for oneself and others.</a:t>
            </a:r>
          </a:p>
          <a:p>
            <a:pPr lvl="1" indent="-346075">
              <a:lnSpc>
                <a:spcPct val="150000"/>
              </a:lnSpc>
              <a:buNone/>
            </a:pPr>
            <a:r>
              <a:rPr lang="en-US" dirty="0">
                <a:cs typeface="Arial Black"/>
              </a:rPr>
              <a:t>4. Establishing and maintaining a future orientation with altered priorities.</a:t>
            </a:r>
          </a:p>
          <a:p>
            <a:pPr lvl="1" indent="-346075">
              <a:lnSpc>
                <a:spcPct val="150000"/>
              </a:lnSpc>
              <a:buNone/>
            </a:pPr>
            <a:r>
              <a:rPr lang="en-US" dirty="0">
                <a:cs typeface="Arial Black"/>
              </a:rPr>
              <a:t>5. Constructing a coherent narrative, “missions” that transform loss into something good.</a:t>
            </a:r>
          </a:p>
          <a:p>
            <a:pPr>
              <a:lnSpc>
                <a:spcPct val="150000"/>
              </a:lnSpc>
            </a:pPr>
            <a:endParaRPr lang="en-US" sz="2800" dirty="0">
              <a:latin typeface="Arial" charset="0"/>
            </a:endParaRPr>
          </a:p>
          <a:p>
            <a:pPr>
              <a:lnSpc>
                <a:spcPct val="150000"/>
              </a:lnSpc>
            </a:pPr>
            <a:endParaRPr lang="en-US" sz="2800" dirty="0">
              <a:latin typeface="Arial" charset="0"/>
            </a:endParaRPr>
          </a:p>
          <a:p>
            <a:pPr>
              <a:lnSpc>
                <a:spcPct val="150000"/>
              </a:lnSpc>
            </a:pPr>
            <a:endParaRPr lang="en-US" sz="2800" dirty="0"/>
          </a:p>
          <a:p>
            <a:pPr>
              <a:lnSpc>
                <a:spcPct val="150000"/>
              </a:lnSpc>
              <a:buFont typeface="Wingdings" charset="2"/>
              <a:buNone/>
            </a:pPr>
            <a:endParaRPr lang="en-US" sz="2800" dirty="0"/>
          </a:p>
          <a:p>
            <a:pPr>
              <a:lnSpc>
                <a:spcPct val="150000"/>
              </a:lnSpc>
            </a:pPr>
            <a:endParaRPr lang="en-US" sz="2800" dirty="0"/>
          </a:p>
        </p:txBody>
      </p:sp>
      <p:sp>
        <p:nvSpPr>
          <p:cNvPr id="2" name="Slide Number Placeholder 1">
            <a:extLst>
              <a:ext uri="{FF2B5EF4-FFF2-40B4-BE49-F238E27FC236}">
                <a16:creationId xmlns:a16="http://schemas.microsoft.com/office/drawing/2014/main" id="{96EB7D29-2121-134E-EC39-9DCE9E7BCD5C}"/>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437628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latin typeface="+mn-lt"/>
                <a:cs typeface="Arial Black"/>
              </a:rPr>
              <a:t>Trauma Intervention from a PTG perspective, using the PTG Research Model</a:t>
            </a:r>
          </a:p>
        </p:txBody>
      </p:sp>
      <p:sp>
        <p:nvSpPr>
          <p:cNvPr id="3" name="Content Placeholder 2"/>
          <p:cNvSpPr>
            <a:spLocks noGrp="1"/>
          </p:cNvSpPr>
          <p:nvPr>
            <p:ph idx="1"/>
          </p:nvPr>
        </p:nvSpPr>
        <p:spPr/>
        <p:txBody>
          <a:bodyPr>
            <a:normAutofit/>
          </a:bodyPr>
          <a:lstStyle/>
          <a:p>
            <a:pPr>
              <a:lnSpc>
                <a:spcPct val="100000"/>
              </a:lnSpc>
            </a:pPr>
            <a:r>
              <a:rPr lang="en-US" sz="2400" dirty="0"/>
              <a:t>An Existential, Cognitive, Narrative Integration--Can be integrated with other approaches to PTSD</a:t>
            </a:r>
          </a:p>
          <a:p>
            <a:pPr>
              <a:lnSpc>
                <a:spcPct val="100000"/>
              </a:lnSpc>
            </a:pPr>
            <a:r>
              <a:rPr lang="en-US" sz="2400" dirty="0">
                <a:ea typeface="ＭＳ Ｐゴシック" charset="0"/>
                <a:cs typeface="ＭＳ Ｐゴシック" charset="0"/>
              </a:rPr>
              <a:t>Clinical interventions may be subtle and integrated into existing approaches.</a:t>
            </a:r>
          </a:p>
          <a:p>
            <a:pPr>
              <a:lnSpc>
                <a:spcPct val="100000"/>
              </a:lnSpc>
            </a:pPr>
            <a:r>
              <a:rPr lang="en-US" sz="2400" dirty="0">
                <a:ea typeface="ＭＳ Ｐゴシック" charset="0"/>
                <a:cs typeface="ＭＳ Ｐゴシック" charset="0"/>
              </a:rPr>
              <a:t>Some general methodology was developed in conjunction with Comprehensive Soldier Fitness.</a:t>
            </a:r>
          </a:p>
          <a:p>
            <a:pPr>
              <a:lnSpc>
                <a:spcPct val="100000"/>
              </a:lnSpc>
            </a:pPr>
            <a:r>
              <a:rPr lang="en-US" sz="2400" dirty="0"/>
              <a:t>Therapy, education, self-help approaches can be derived from the model and general methodology</a:t>
            </a:r>
            <a:endParaRPr lang="en-US" sz="2400" dirty="0">
              <a:ea typeface="ＭＳ Ｐゴシック" charset="0"/>
              <a:cs typeface="ＭＳ Ｐゴシック" charset="0"/>
            </a:endParaRPr>
          </a:p>
          <a:p>
            <a:pPr>
              <a:lnSpc>
                <a:spcPct val="100000"/>
              </a:lnSpc>
            </a:pPr>
            <a:r>
              <a:rPr lang="en-US" sz="2400" dirty="0"/>
              <a:t>“Expert  Companionship” must be the foundation.</a:t>
            </a:r>
          </a:p>
          <a:p>
            <a:endParaRPr lang="en-US" sz="2400" dirty="0"/>
          </a:p>
          <a:p>
            <a:endParaRPr lang="en-US" sz="2400" dirty="0">
              <a:ea typeface="ＭＳ Ｐゴシック" charset="0"/>
              <a:cs typeface="ＭＳ Ｐゴシック" charset="0"/>
            </a:endParaRPr>
          </a:p>
          <a:p>
            <a:endParaRPr lang="en-US" sz="2400" dirty="0"/>
          </a:p>
          <a:p>
            <a:endParaRPr lang="en-US" dirty="0"/>
          </a:p>
        </p:txBody>
      </p:sp>
      <p:sp>
        <p:nvSpPr>
          <p:cNvPr id="4" name="Slide Number Placeholder 3">
            <a:extLst>
              <a:ext uri="{FF2B5EF4-FFF2-40B4-BE49-F238E27FC236}">
                <a16:creationId xmlns:a16="http://schemas.microsoft.com/office/drawing/2014/main" id="{D1571B72-267E-6757-C00E-9F5DBC2EC788}"/>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83865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537855" y="1080655"/>
            <a:ext cx="6035386" cy="549274"/>
          </a:xfrm>
        </p:spPr>
        <p:txBody>
          <a:bodyPr>
            <a:noAutofit/>
          </a:bodyPr>
          <a:lstStyle/>
          <a:p>
            <a:pPr eaLnBrk="1" hangingPunct="1"/>
            <a:r>
              <a:rPr lang="en-US" sz="3400" dirty="0">
                <a:latin typeface="+mn-lt"/>
                <a:ea typeface="ＭＳ Ｐゴシック" charset="0"/>
                <a:cs typeface="Arial Black"/>
              </a:rPr>
              <a:t>Expertise about Trauma</a:t>
            </a:r>
          </a:p>
        </p:txBody>
      </p:sp>
      <p:sp>
        <p:nvSpPr>
          <p:cNvPr id="88066" name="Rectangle 3"/>
          <p:cNvSpPr>
            <a:spLocks noGrp="1" noChangeArrowheads="1"/>
          </p:cNvSpPr>
          <p:nvPr>
            <p:ph idx="1"/>
          </p:nvPr>
        </p:nvSpPr>
        <p:spPr>
          <a:xfrm>
            <a:off x="914400" y="1854200"/>
            <a:ext cx="7772400" cy="4276726"/>
          </a:xfrm>
        </p:spPr>
        <p:txBody>
          <a:bodyPr>
            <a:normAutofit/>
          </a:bodyPr>
          <a:lstStyle/>
          <a:p>
            <a:pPr eaLnBrk="1" hangingPunct="1">
              <a:lnSpc>
                <a:spcPct val="90000"/>
              </a:lnSpc>
            </a:pPr>
            <a:r>
              <a:rPr lang="en-US" sz="2400" dirty="0">
                <a:ea typeface="ＭＳ Ｐゴシック" charset="0"/>
              </a:rPr>
              <a:t>No </a:t>
            </a:r>
            <a:r>
              <a:rPr lang="ja-JP" altLang="en-US" sz="2400" dirty="0">
                <a:ea typeface="ＭＳ Ｐゴシック" charset="0"/>
              </a:rPr>
              <a:t>“</a:t>
            </a:r>
            <a:r>
              <a:rPr lang="en-US" altLang="ja-JP" sz="2400" dirty="0">
                <a:ea typeface="ＭＳ Ｐゴシック" charset="0"/>
              </a:rPr>
              <a:t>time limits.</a:t>
            </a:r>
            <a:r>
              <a:rPr lang="ja-JP" altLang="en-US" sz="2400" dirty="0">
                <a:ea typeface="ＭＳ Ｐゴシック" charset="0"/>
              </a:rPr>
              <a:t>”</a:t>
            </a:r>
            <a:r>
              <a:rPr lang="en-US" altLang="ja-JP" sz="2400" dirty="0">
                <a:ea typeface="ＭＳ Ｐゴシック" charset="0"/>
              </a:rPr>
              <a:t> </a:t>
            </a:r>
          </a:p>
          <a:p>
            <a:pPr eaLnBrk="1" hangingPunct="1">
              <a:lnSpc>
                <a:spcPct val="90000"/>
              </a:lnSpc>
            </a:pPr>
            <a:r>
              <a:rPr lang="en-US" sz="2400" dirty="0">
                <a:ea typeface="ＭＳ Ｐゴシック" charset="0"/>
              </a:rPr>
              <a:t>It is a gradual process.</a:t>
            </a:r>
          </a:p>
          <a:p>
            <a:pPr eaLnBrk="1" hangingPunct="1">
              <a:lnSpc>
                <a:spcPct val="90000"/>
              </a:lnSpc>
            </a:pPr>
            <a:r>
              <a:rPr lang="en-US" sz="2400" dirty="0">
                <a:ea typeface="ＭＳ Ｐゴシック" charset="0"/>
              </a:rPr>
              <a:t>There are great individual differences.</a:t>
            </a:r>
          </a:p>
          <a:p>
            <a:pPr eaLnBrk="1" hangingPunct="1">
              <a:lnSpc>
                <a:spcPct val="90000"/>
              </a:lnSpc>
            </a:pPr>
            <a:r>
              <a:rPr lang="en-US" sz="2400" dirty="0">
                <a:ea typeface="ＭＳ Ｐゴシック" charset="0"/>
              </a:rPr>
              <a:t>Time itself isn’</a:t>
            </a:r>
            <a:r>
              <a:rPr lang="en-US" altLang="ja-JP" sz="2400" dirty="0">
                <a:ea typeface="ＭＳ Ｐゴシック" charset="0"/>
              </a:rPr>
              <a:t>t so important.</a:t>
            </a:r>
          </a:p>
          <a:p>
            <a:pPr eaLnBrk="1" hangingPunct="1">
              <a:lnSpc>
                <a:spcPct val="90000"/>
              </a:lnSpc>
            </a:pPr>
            <a:r>
              <a:rPr lang="en-US" sz="2400" dirty="0">
                <a:ea typeface="ＭＳ Ｐゴシック" charset="0"/>
              </a:rPr>
              <a:t>The assumption that a traumatized or grieving person is going to go though certain phases or stages in a predictable sequence is not helpful.</a:t>
            </a:r>
          </a:p>
        </p:txBody>
      </p:sp>
      <p:sp>
        <p:nvSpPr>
          <p:cNvPr id="2" name="Slide Number Placeholder 1">
            <a:extLst>
              <a:ext uri="{FF2B5EF4-FFF2-40B4-BE49-F238E27FC236}">
                <a16:creationId xmlns:a16="http://schemas.microsoft.com/office/drawing/2014/main" id="{9658C550-9C75-CBA4-3BE2-5F93A45D18F1}"/>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14143327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731818" y="1136073"/>
            <a:ext cx="5924551" cy="549274"/>
          </a:xfrm>
        </p:spPr>
        <p:txBody>
          <a:bodyPr>
            <a:noAutofit/>
          </a:bodyPr>
          <a:lstStyle/>
          <a:p>
            <a:r>
              <a:rPr lang="en-US" sz="3400" dirty="0">
                <a:ea typeface="ＭＳ Ｐゴシック" charset="0"/>
                <a:cs typeface="Arial Black"/>
              </a:rPr>
              <a:t>Expertise about Trauma</a:t>
            </a:r>
            <a:endParaRPr lang="en-US" sz="3400" dirty="0">
              <a:latin typeface="+mn-lt"/>
              <a:ea typeface="ＭＳ Ｐゴシック" charset="0"/>
              <a:cs typeface="Arial Black"/>
            </a:endParaRPr>
          </a:p>
        </p:txBody>
      </p:sp>
      <p:sp>
        <p:nvSpPr>
          <p:cNvPr id="90114" name="Rectangle 3"/>
          <p:cNvSpPr>
            <a:spLocks noGrp="1" noChangeArrowheads="1"/>
          </p:cNvSpPr>
          <p:nvPr>
            <p:ph idx="1"/>
          </p:nvPr>
        </p:nvSpPr>
        <p:spPr>
          <a:xfrm>
            <a:off x="914400" y="1866900"/>
            <a:ext cx="7772400" cy="4264026"/>
          </a:xfrm>
        </p:spPr>
        <p:txBody>
          <a:bodyPr/>
          <a:lstStyle/>
          <a:p>
            <a:pPr eaLnBrk="1" hangingPunct="1">
              <a:lnSpc>
                <a:spcPct val="90000"/>
              </a:lnSpc>
            </a:pPr>
            <a:r>
              <a:rPr lang="en-US" sz="2400" dirty="0">
                <a:ea typeface="ＭＳ Ｐゴシック" charset="0"/>
              </a:rPr>
              <a:t>There may not be </a:t>
            </a:r>
            <a:r>
              <a:rPr lang="ja-JP" altLang="en-US" sz="2400" dirty="0">
                <a:ea typeface="ＭＳ Ｐゴシック" charset="0"/>
              </a:rPr>
              <a:t>“</a:t>
            </a:r>
            <a:r>
              <a:rPr lang="en-US" altLang="ja-JP" sz="2400" dirty="0">
                <a:ea typeface="ＭＳ Ｐゴシック" charset="0"/>
              </a:rPr>
              <a:t>closure.</a:t>
            </a:r>
            <a:r>
              <a:rPr lang="ja-JP" altLang="en-US" sz="2400" dirty="0">
                <a:ea typeface="ＭＳ Ｐゴシック" charset="0"/>
              </a:rPr>
              <a:t>”</a:t>
            </a:r>
            <a:endParaRPr lang="en-US" altLang="ja-JP" sz="2400" dirty="0">
              <a:ea typeface="ＭＳ Ｐゴシック" charset="0"/>
            </a:endParaRPr>
          </a:p>
          <a:p>
            <a:pPr eaLnBrk="1" hangingPunct="1">
              <a:lnSpc>
                <a:spcPct val="90000"/>
              </a:lnSpc>
            </a:pPr>
            <a:r>
              <a:rPr lang="en-US" sz="2400" dirty="0">
                <a:ea typeface="ＭＳ Ｐゴシック" charset="0"/>
              </a:rPr>
              <a:t>Those suffering loss continue to be attached.</a:t>
            </a:r>
          </a:p>
          <a:p>
            <a:pPr eaLnBrk="1" hangingPunct="1">
              <a:lnSpc>
                <a:spcPct val="90000"/>
              </a:lnSpc>
            </a:pPr>
            <a:r>
              <a:rPr lang="en-US" sz="2400" dirty="0">
                <a:ea typeface="ＭＳ Ｐゴシック" charset="0"/>
              </a:rPr>
              <a:t>Look for alternatives to talk, other ways of expression.</a:t>
            </a:r>
          </a:p>
          <a:p>
            <a:pPr eaLnBrk="1" hangingPunct="1">
              <a:lnSpc>
                <a:spcPct val="90000"/>
              </a:lnSpc>
            </a:pPr>
            <a:r>
              <a:rPr lang="en-US" sz="2400" dirty="0">
                <a:ea typeface="ＭＳ Ｐゴシック" charset="0"/>
              </a:rPr>
              <a:t>Action can be a proxy for talk, especially in men.</a:t>
            </a:r>
          </a:p>
          <a:p>
            <a:pPr eaLnBrk="1" hangingPunct="1">
              <a:lnSpc>
                <a:spcPct val="90000"/>
              </a:lnSpc>
            </a:pPr>
            <a:r>
              <a:rPr lang="en-US" sz="2400" dirty="0">
                <a:ea typeface="ＭＳ Ｐゴシック" charset="0"/>
              </a:rPr>
              <a:t>But trauma survivors may get more than recovery.</a:t>
            </a:r>
          </a:p>
          <a:p>
            <a:pPr eaLnBrk="1" hangingPunct="1">
              <a:lnSpc>
                <a:spcPct val="90000"/>
              </a:lnSpc>
            </a:pPr>
            <a:r>
              <a:rPr lang="en-US" sz="2400" dirty="0">
                <a:ea typeface="ＭＳ Ｐゴシック" charset="0"/>
              </a:rPr>
              <a:t>Trauma survivors often must re-understand everything, and this can lead to </a:t>
            </a:r>
            <a:r>
              <a:rPr lang="en-US" sz="2400" i="1" dirty="0">
                <a:ea typeface="ＭＳ Ｐゴシック" charset="0"/>
              </a:rPr>
              <a:t>Posttraumatic Growth.</a:t>
            </a:r>
          </a:p>
          <a:p>
            <a:pPr eaLnBrk="1" hangingPunct="1">
              <a:lnSpc>
                <a:spcPct val="90000"/>
              </a:lnSpc>
              <a:buFont typeface="Wingdings" charset="0"/>
              <a:buNone/>
            </a:pPr>
            <a:endParaRPr lang="en-US" sz="2000" i="1" dirty="0">
              <a:latin typeface="Times" charset="0"/>
              <a:ea typeface="ＭＳ Ｐゴシック" charset="0"/>
            </a:endParaRPr>
          </a:p>
          <a:p>
            <a:pPr eaLnBrk="1" hangingPunct="1">
              <a:lnSpc>
                <a:spcPct val="90000"/>
              </a:lnSpc>
            </a:pPr>
            <a:endParaRPr lang="en-US" sz="2000"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BF59339B-E8C6-C909-EBD1-7D27B8F45F9A}"/>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15219581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870364" y="-152400"/>
            <a:ext cx="8229600" cy="1143000"/>
          </a:xfrm>
        </p:spPr>
        <p:txBody>
          <a:bodyPr/>
          <a:lstStyle/>
          <a:p>
            <a:pPr eaLnBrk="1" hangingPunct="1">
              <a:defRPr/>
            </a:pPr>
            <a:r>
              <a:rPr lang="en-US" altLang="en-US" sz="3600" dirty="0">
                <a:solidFill>
                  <a:schemeClr val="tx2">
                    <a:lumMod val="50000"/>
                  </a:schemeClr>
                </a:solidFill>
                <a:latin typeface="+mn-lt"/>
              </a:rPr>
              <a:t>Expert Companionship</a:t>
            </a:r>
          </a:p>
        </p:txBody>
      </p:sp>
      <p:sp>
        <p:nvSpPr>
          <p:cNvPr id="24579" name="Rectangle 3"/>
          <p:cNvSpPr>
            <a:spLocks noGrp="1" noChangeArrowheads="1"/>
          </p:cNvSpPr>
          <p:nvPr>
            <p:ph idx="1"/>
          </p:nvPr>
        </p:nvSpPr>
        <p:spPr>
          <a:xfrm>
            <a:off x="457200" y="990600"/>
            <a:ext cx="8229600" cy="4525963"/>
          </a:xfrm>
        </p:spPr>
        <p:txBody>
          <a:bodyPr>
            <a:normAutofit fontScale="92500" lnSpcReduction="20000"/>
          </a:bodyPr>
          <a:lstStyle/>
          <a:p>
            <a:pPr marL="0" indent="0" algn="ctr" eaLnBrk="1" hangingPunct="1">
              <a:buFont typeface="Arial" pitchFamily="34" charset="0"/>
              <a:buNone/>
            </a:pPr>
            <a:r>
              <a:rPr lang="en-US" altLang="en-US" sz="2600" dirty="0"/>
              <a:t>A model for working with the trauma and loss.  </a:t>
            </a:r>
          </a:p>
          <a:p>
            <a:pPr marL="0" indent="0" algn="ctr" eaLnBrk="1" hangingPunct="1">
              <a:buFont typeface="Arial" pitchFamily="34" charset="0"/>
              <a:buNone/>
            </a:pPr>
            <a:r>
              <a:rPr lang="en-US" altLang="en-US" sz="2600" dirty="0"/>
              <a:t>Described in: </a:t>
            </a:r>
          </a:p>
          <a:p>
            <a:pPr marL="0" indent="0" eaLnBrk="1" hangingPunct="1">
              <a:buFont typeface="Arial" pitchFamily="34" charset="0"/>
              <a:buNone/>
            </a:pPr>
            <a:endParaRPr lang="en-US" altLang="en-US" sz="2400" u="sng" dirty="0"/>
          </a:p>
          <a:p>
            <a:pPr marL="0" indent="0" eaLnBrk="1" hangingPunct="1">
              <a:buFont typeface="Arial" pitchFamily="34" charset="0"/>
              <a:buNone/>
            </a:pPr>
            <a:r>
              <a:rPr lang="en-US" altLang="en-US" sz="2400" i="1" u="sng" dirty="0"/>
              <a:t>Clinical Texts</a:t>
            </a:r>
          </a:p>
          <a:p>
            <a:pPr marL="0" indent="0" eaLnBrk="1" hangingPunct="1">
              <a:buFont typeface="Arial" pitchFamily="34" charset="0"/>
              <a:buNone/>
            </a:pPr>
            <a:r>
              <a:rPr lang="en-US" altLang="en-US" sz="2400" i="1" dirty="0"/>
              <a:t>--</a:t>
            </a:r>
            <a:r>
              <a:rPr lang="en-US" altLang="en-US" sz="2400" dirty="0"/>
              <a:t>Calhoun &amp; Tedeschi, 1999, </a:t>
            </a:r>
            <a:r>
              <a:rPr lang="en-US" altLang="en-US" sz="2400" i="1" dirty="0"/>
              <a:t>Facilitating Posttraumatic Growth.</a:t>
            </a:r>
          </a:p>
          <a:p>
            <a:pPr marL="0" indent="0" eaLnBrk="1" hangingPunct="1">
              <a:buFont typeface="Arial" pitchFamily="34" charset="0"/>
              <a:buNone/>
            </a:pPr>
            <a:r>
              <a:rPr lang="en-US" altLang="en-US" sz="2400" dirty="0"/>
              <a:t>--</a:t>
            </a:r>
            <a:r>
              <a:rPr lang="en-US" altLang="en-US" sz="2400" dirty="0" err="1"/>
              <a:t>Tedeschi</a:t>
            </a:r>
            <a:r>
              <a:rPr lang="en-US" altLang="en-US" sz="2400" dirty="0"/>
              <a:t> &amp; Calhoun, 2004, </a:t>
            </a:r>
            <a:r>
              <a:rPr lang="en-US" altLang="en-US" sz="2400" i="1" dirty="0"/>
              <a:t>Helping Bereaved Parents.</a:t>
            </a:r>
          </a:p>
          <a:p>
            <a:pPr marL="0" indent="0" eaLnBrk="1" hangingPunct="1">
              <a:buFont typeface="Arial" pitchFamily="34" charset="0"/>
              <a:buNone/>
            </a:pPr>
            <a:r>
              <a:rPr lang="en-US" altLang="en-US" sz="2400" dirty="0"/>
              <a:t>--Calhoun &amp; </a:t>
            </a:r>
            <a:r>
              <a:rPr lang="en-US" altLang="en-US" sz="2400" dirty="0" err="1"/>
              <a:t>Tedeschi</a:t>
            </a:r>
            <a:r>
              <a:rPr lang="en-US" altLang="en-US" sz="2400" dirty="0"/>
              <a:t>, 2006, </a:t>
            </a:r>
            <a:r>
              <a:rPr lang="en-US" altLang="en-US" sz="2400" i="1" dirty="0"/>
              <a:t>Handbook of Posttraumatic Growth.</a:t>
            </a:r>
          </a:p>
          <a:p>
            <a:pPr marL="0" indent="0" eaLnBrk="1" hangingPunct="1">
              <a:buFont typeface="Arial" pitchFamily="34" charset="0"/>
              <a:buNone/>
            </a:pPr>
            <a:r>
              <a:rPr lang="en-US" altLang="en-US" sz="2400" dirty="0"/>
              <a:t>--Calhoun &amp; Tedeschi, 2013, </a:t>
            </a:r>
            <a:r>
              <a:rPr lang="en-US" altLang="en-US" sz="2400" i="1" dirty="0"/>
              <a:t>Posttraumatic Growth in Clinical Practice.</a:t>
            </a:r>
          </a:p>
          <a:p>
            <a:pPr marL="0" indent="0" eaLnBrk="1" hangingPunct="1">
              <a:buFont typeface="Arial" pitchFamily="34" charset="0"/>
              <a:buNone/>
            </a:pPr>
            <a:endParaRPr lang="en-US" altLang="en-US" sz="2400" i="1" u="sng" dirty="0"/>
          </a:p>
          <a:p>
            <a:pPr marL="0" indent="0" eaLnBrk="1" hangingPunct="1">
              <a:buFont typeface="Arial" pitchFamily="34" charset="0"/>
              <a:buNone/>
            </a:pPr>
            <a:r>
              <a:rPr lang="en-US" altLang="en-US" sz="2400" i="1" u="sng" dirty="0"/>
              <a:t>Self-Help </a:t>
            </a:r>
          </a:p>
          <a:p>
            <a:pPr marL="0" indent="0" eaLnBrk="1" hangingPunct="1">
              <a:buFont typeface="Arial" pitchFamily="34" charset="0"/>
              <a:buNone/>
            </a:pPr>
            <a:r>
              <a:rPr lang="en-US" altLang="en-US" sz="2400" dirty="0"/>
              <a:t>--</a:t>
            </a:r>
            <a:r>
              <a:rPr lang="en-US" altLang="en-US" sz="2400" dirty="0" err="1"/>
              <a:t>Tedeschi</a:t>
            </a:r>
            <a:r>
              <a:rPr lang="en-US" altLang="en-US" sz="2400" dirty="0"/>
              <a:t> &amp; Moore, 2016, </a:t>
            </a:r>
            <a:r>
              <a:rPr lang="en-US" altLang="en-US" sz="2400" i="1" dirty="0"/>
              <a:t>The Posttraumatic Growth Workbook: Coming Through Trauma Wiser, Stronger, &amp; More Resilient.</a:t>
            </a:r>
            <a:endParaRPr lang="en-US" altLang="en-US" sz="2400" dirty="0"/>
          </a:p>
          <a:p>
            <a:pPr marL="0" indent="0" eaLnBrk="1" hangingPunct="1">
              <a:buFont typeface="Arial" pitchFamily="34" charset="0"/>
              <a:buNone/>
            </a:pPr>
            <a:endParaRPr lang="en-US" altLang="en-US" sz="2800" u="sng" dirty="0">
              <a:latin typeface="Times" pitchFamily="3" charset="0"/>
            </a:endParaRPr>
          </a:p>
        </p:txBody>
      </p:sp>
      <p:sp>
        <p:nvSpPr>
          <p:cNvPr id="2" name="Slide Number Placeholder 1">
            <a:extLst>
              <a:ext uri="{FF2B5EF4-FFF2-40B4-BE49-F238E27FC236}">
                <a16:creationId xmlns:a16="http://schemas.microsoft.com/office/drawing/2014/main" id="{92A72385-61B4-9E84-4324-49635D123A53}"/>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2434569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FBDC2-1A51-C94C-9E64-02765C2F317C}"/>
              </a:ext>
            </a:extLst>
          </p:cNvPr>
          <p:cNvSpPr>
            <a:spLocks noGrp="1"/>
          </p:cNvSpPr>
          <p:nvPr>
            <p:ph type="title"/>
          </p:nvPr>
        </p:nvSpPr>
        <p:spPr/>
        <p:txBody>
          <a:bodyPr/>
          <a:lstStyle/>
          <a:p>
            <a:r>
              <a:rPr lang="en-US" dirty="0"/>
              <a:t>                     The Five Phases</a:t>
            </a:r>
          </a:p>
        </p:txBody>
      </p:sp>
      <p:pic>
        <p:nvPicPr>
          <p:cNvPr id="1026" name="Picture 2" descr="C:\Users\Bret\Downloads\IMG_6349.PNG"/>
          <p:cNvPicPr>
            <a:picLocks noGrp="1" noChangeAspect="1" noChangeArrowheads="1"/>
          </p:cNvPicPr>
          <p:nvPr>
            <p:ph idx="1"/>
          </p:nvPr>
        </p:nvPicPr>
        <p:blipFill>
          <a:blip r:embed="rId2"/>
          <a:srcRect/>
          <a:stretch>
            <a:fillRect/>
          </a:stretch>
        </p:blipFill>
        <p:spPr bwMode="auto">
          <a:xfrm>
            <a:off x="1184386" y="1193800"/>
            <a:ext cx="7087965" cy="4983163"/>
          </a:xfrm>
          <a:prstGeom prst="rect">
            <a:avLst/>
          </a:prstGeom>
          <a:noFill/>
        </p:spPr>
      </p:pic>
      <p:sp>
        <p:nvSpPr>
          <p:cNvPr id="2" name="Slide Number Placeholder 1">
            <a:extLst>
              <a:ext uri="{FF2B5EF4-FFF2-40B4-BE49-F238E27FC236}">
                <a16:creationId xmlns:a16="http://schemas.microsoft.com/office/drawing/2014/main" id="{A60B82A8-6A7A-5857-27CA-3D94AAF7C414}"/>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062619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07128" y="0"/>
            <a:ext cx="8229600" cy="1143000"/>
          </a:xfrm>
        </p:spPr>
        <p:txBody>
          <a:bodyPr rtlCol="0">
            <a:normAutofit/>
          </a:bodyPr>
          <a:lstStyle/>
          <a:p>
            <a:pPr eaLnBrk="1" fontAlgn="auto" hangingPunct="1">
              <a:spcAft>
                <a:spcPts val="0"/>
              </a:spcAft>
              <a:defRPr/>
            </a:pPr>
            <a:r>
              <a:rPr lang="en-US" sz="4400" dirty="0">
                <a:latin typeface="+mn-lt"/>
                <a:ea typeface="ＭＳ Ｐゴシック" charset="0"/>
              </a:rPr>
              <a:t>Bottom Line</a:t>
            </a:r>
          </a:p>
        </p:txBody>
      </p:sp>
      <p:sp>
        <p:nvSpPr>
          <p:cNvPr id="61443" name="Rectangle 3"/>
          <p:cNvSpPr>
            <a:spLocks noGrp="1" noChangeArrowheads="1"/>
          </p:cNvSpPr>
          <p:nvPr>
            <p:ph idx="1"/>
          </p:nvPr>
        </p:nvSpPr>
        <p:spPr>
          <a:xfrm>
            <a:off x="457200" y="1219200"/>
            <a:ext cx="8229600" cy="4977063"/>
          </a:xfrm>
        </p:spPr>
        <p:txBody>
          <a:bodyPr>
            <a:normAutofit fontScale="92500" lnSpcReduction="10000"/>
          </a:bodyPr>
          <a:lstStyle/>
          <a:p>
            <a:pPr eaLnBrk="1" hangingPunct="1"/>
            <a:r>
              <a:rPr lang="en-US" i="1" dirty="0"/>
              <a:t>The Expert Companion Educates</a:t>
            </a:r>
          </a:p>
          <a:p>
            <a:pPr eaLnBrk="1" hangingPunct="1"/>
            <a:endParaRPr lang="en-US" i="1" dirty="0"/>
          </a:p>
          <a:p>
            <a:pPr eaLnBrk="1" hangingPunct="1"/>
            <a:r>
              <a:rPr lang="en-US" i="1" dirty="0"/>
              <a:t>The Expert Companion Helps with Emotions</a:t>
            </a:r>
          </a:p>
          <a:p>
            <a:pPr eaLnBrk="1" hangingPunct="1"/>
            <a:endParaRPr lang="en-US" dirty="0"/>
          </a:p>
          <a:p>
            <a:pPr eaLnBrk="1" hangingPunct="1"/>
            <a:r>
              <a:rPr lang="en-US" i="1" dirty="0"/>
              <a:t>The Expert Companion Helps with Intrusive Thoughts</a:t>
            </a:r>
          </a:p>
          <a:p>
            <a:pPr eaLnBrk="1" hangingPunct="1"/>
            <a:endParaRPr lang="en-US" dirty="0"/>
          </a:p>
          <a:p>
            <a:pPr eaLnBrk="1" hangingPunct="1"/>
            <a:r>
              <a:rPr lang="en-US" i="1" dirty="0"/>
              <a:t>The Expert Companion Helps Sort Out What to Believe</a:t>
            </a:r>
          </a:p>
          <a:p>
            <a:pPr eaLnBrk="1" hangingPunct="1"/>
            <a:endParaRPr lang="en-US" i="1" dirty="0"/>
          </a:p>
          <a:p>
            <a:pPr eaLnBrk="1" hangingPunct="1"/>
            <a:r>
              <a:rPr lang="en-US" i="1" dirty="0"/>
              <a:t>The Expert Companion Helps Shape New Identity of </a:t>
            </a:r>
          </a:p>
          <a:p>
            <a:pPr eaLnBrk="1" hangingPunct="1"/>
            <a:endParaRPr lang="en-US" i="1" dirty="0"/>
          </a:p>
          <a:p>
            <a:pPr eaLnBrk="1" hangingPunct="1"/>
            <a:r>
              <a:rPr lang="en-US" i="1" dirty="0"/>
              <a:t>One Who Contributes and Serves</a:t>
            </a:r>
            <a:endParaRPr lang="en-US" dirty="0"/>
          </a:p>
          <a:p>
            <a:pPr eaLnBrk="1" hangingPunct="1"/>
            <a:endParaRPr lang="en-US" altLang="en-US" dirty="0">
              <a:latin typeface="Times" pitchFamily="3" charset="0"/>
            </a:endParaRPr>
          </a:p>
        </p:txBody>
      </p:sp>
      <p:sp>
        <p:nvSpPr>
          <p:cNvPr id="2" name="Slide Number Placeholder 1">
            <a:extLst>
              <a:ext uri="{FF2B5EF4-FFF2-40B4-BE49-F238E27FC236}">
                <a16:creationId xmlns:a16="http://schemas.microsoft.com/office/drawing/2014/main" id="{5EC01E17-7499-4312-42C4-76E24766B990}"/>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7953315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303F1F-D782-4CB1-8428-84DBFA9F8237}"/>
              </a:ext>
            </a:extLst>
          </p:cNvPr>
          <p:cNvPicPr>
            <a:picLocks noChangeAspect="1"/>
          </p:cNvPicPr>
          <p:nvPr/>
        </p:nvPicPr>
        <p:blipFill>
          <a:blip r:embed="rId3"/>
          <a:stretch>
            <a:fillRect/>
          </a:stretch>
        </p:blipFill>
        <p:spPr>
          <a:xfrm>
            <a:off x="5347270" y="133049"/>
            <a:ext cx="3407959" cy="749873"/>
          </a:xfrm>
          <a:prstGeom prst="rect">
            <a:avLst/>
          </a:prstGeom>
        </p:spPr>
      </p:pic>
      <p:sp>
        <p:nvSpPr>
          <p:cNvPr id="123906" name="Rectangle 3"/>
          <p:cNvSpPr>
            <a:spLocks noGrp="1" noChangeArrowheads="1"/>
          </p:cNvSpPr>
          <p:nvPr>
            <p:ph idx="1"/>
          </p:nvPr>
        </p:nvSpPr>
        <p:spPr>
          <a:xfrm>
            <a:off x="457200" y="1225109"/>
            <a:ext cx="8229600" cy="3835825"/>
          </a:xfrm>
        </p:spPr>
        <p:txBody>
          <a:bodyPr/>
          <a:lstStyle/>
          <a:p>
            <a:r>
              <a:rPr lang="en-US" dirty="0">
                <a:cs typeface="Arial Black"/>
              </a:rPr>
              <a:t>Practice </a:t>
            </a:r>
            <a:r>
              <a:rPr lang="en-US" i="1" dirty="0">
                <a:cs typeface="Arial Black"/>
              </a:rPr>
              <a:t>humility</a:t>
            </a:r>
            <a:r>
              <a:rPr lang="en-US" dirty="0">
                <a:cs typeface="Arial Black"/>
              </a:rPr>
              <a:t>, and a new way of </a:t>
            </a:r>
            <a:r>
              <a:rPr lang="en-US" i="1" dirty="0">
                <a:cs typeface="Arial Black"/>
              </a:rPr>
              <a:t>listening</a:t>
            </a:r>
            <a:r>
              <a:rPr lang="en-US" dirty="0">
                <a:cs typeface="Arial Black"/>
              </a:rPr>
              <a:t>…</a:t>
            </a:r>
          </a:p>
          <a:p>
            <a:endParaRPr lang="en-US" sz="2800" dirty="0">
              <a:cs typeface="Arial Black"/>
            </a:endParaRPr>
          </a:p>
          <a:p>
            <a:pPr eaLnBrk="1" hangingPunct="1"/>
            <a:r>
              <a:rPr lang="en-US" sz="2800" dirty="0">
                <a:cs typeface="Arial Black"/>
              </a:rPr>
              <a:t>Focus on listening, without necessarily trying to solve.</a:t>
            </a:r>
          </a:p>
          <a:p>
            <a:pPr marL="0" indent="0" eaLnBrk="1" hangingPunct="1">
              <a:buNone/>
            </a:pPr>
            <a:r>
              <a:rPr lang="en-US" sz="2800" dirty="0">
                <a:cs typeface="Arial Black"/>
              </a:rPr>
              <a:t>  </a:t>
            </a:r>
          </a:p>
          <a:p>
            <a:pPr eaLnBrk="1" hangingPunct="1"/>
            <a:r>
              <a:rPr lang="en-US" sz="2800" dirty="0">
                <a:cs typeface="Arial Black"/>
              </a:rPr>
              <a:t>Listen in a way that allows change in yourself, rather than being intent on doing the changing.   </a:t>
            </a:r>
          </a:p>
          <a:p>
            <a:pPr eaLnBrk="1" hangingPunct="1"/>
            <a:endParaRPr lang="en-US" sz="2400" dirty="0">
              <a:cs typeface="Arial Black"/>
            </a:endParaRPr>
          </a:p>
        </p:txBody>
      </p:sp>
      <p:sp>
        <p:nvSpPr>
          <p:cNvPr id="3" name="Slide Number Placeholder 2">
            <a:extLst>
              <a:ext uri="{FF2B5EF4-FFF2-40B4-BE49-F238E27FC236}">
                <a16:creationId xmlns:a16="http://schemas.microsoft.com/office/drawing/2014/main" id="{2A58AE91-C7F1-5198-3340-C48C9EC37B26}"/>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43954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381786" y="1013519"/>
            <a:ext cx="8229600" cy="4528182"/>
          </a:xfrm>
        </p:spPr>
        <p:txBody>
          <a:bodyPr>
            <a:noAutofit/>
          </a:bodyPr>
          <a:lstStyle/>
          <a:p>
            <a:pPr eaLnBrk="1" hangingPunct="1">
              <a:lnSpc>
                <a:spcPct val="110000"/>
              </a:lnSpc>
              <a:spcBef>
                <a:spcPts val="1200"/>
              </a:spcBef>
              <a:spcAft>
                <a:spcPts val="300"/>
              </a:spcAft>
            </a:pPr>
            <a:r>
              <a:rPr lang="en-US" sz="2400" dirty="0">
                <a:cs typeface="Arial Black"/>
              </a:rPr>
              <a:t>Do not offer platitudes.</a:t>
            </a:r>
          </a:p>
          <a:p>
            <a:pPr marL="457200" lvl="1" indent="0" eaLnBrk="1" hangingPunct="1">
              <a:lnSpc>
                <a:spcPct val="110000"/>
              </a:lnSpc>
              <a:buNone/>
            </a:pPr>
            <a:r>
              <a:rPr lang="en-US" sz="2400" dirty="0">
                <a:cs typeface="Arial Black"/>
              </a:rPr>
              <a:t>Are some events too horrible?  Check out survivors</a:t>
            </a:r>
            <a:r>
              <a:rPr lang="ja-JP" altLang="en-US" sz="2400" dirty="0">
                <a:cs typeface="Arial Black"/>
              </a:rPr>
              <a:t>’</a:t>
            </a:r>
            <a:r>
              <a:rPr lang="en-US" altLang="ja-JP" sz="2400" dirty="0">
                <a:cs typeface="Arial Black"/>
              </a:rPr>
              <a:t> willingness to think in terms of posttraumatic growth by saying, </a:t>
            </a:r>
          </a:p>
          <a:p>
            <a:pPr marL="457200" lvl="1" indent="0" eaLnBrk="1" hangingPunct="1">
              <a:lnSpc>
                <a:spcPct val="110000"/>
              </a:lnSpc>
              <a:buNone/>
            </a:pPr>
            <a:r>
              <a:rPr lang="en-US" altLang="ja-JP" i="1" dirty="0">
                <a:cs typeface="Arial Black"/>
              </a:rPr>
              <a:t>“</a:t>
            </a:r>
            <a:r>
              <a:rPr lang="en-US" altLang="ja-JP" sz="2400" i="1" dirty="0">
                <a:cs typeface="Arial Black"/>
              </a:rPr>
              <a:t>Some people I’ve worked with have said that they have  changed in some positive ways as they coped with their trauma.  Do you think that is possible for you, given the things you went through?</a:t>
            </a:r>
            <a:r>
              <a:rPr lang="ja-JP" altLang="en-US" sz="2400" i="1" dirty="0">
                <a:cs typeface="Arial Black"/>
              </a:rPr>
              <a:t>”</a:t>
            </a:r>
            <a:endParaRPr lang="en-US" altLang="ja-JP" sz="2400" dirty="0">
              <a:cs typeface="Arial Black"/>
            </a:endParaRPr>
          </a:p>
          <a:p>
            <a:pPr eaLnBrk="1" hangingPunct="1">
              <a:lnSpc>
                <a:spcPct val="110000"/>
              </a:lnSpc>
              <a:spcBef>
                <a:spcPts val="1200"/>
              </a:spcBef>
              <a:spcAft>
                <a:spcPts val="300"/>
              </a:spcAft>
            </a:pPr>
            <a:r>
              <a:rPr lang="en-US" sz="2400" dirty="0">
                <a:cs typeface="Arial Black"/>
              </a:rPr>
              <a:t>Pass on What Has Been Learned by Others</a:t>
            </a:r>
          </a:p>
          <a:p>
            <a:pPr eaLnBrk="1" hangingPunct="1">
              <a:lnSpc>
                <a:spcPct val="70000"/>
              </a:lnSpc>
              <a:spcBef>
                <a:spcPts val="1200"/>
              </a:spcBef>
              <a:spcAft>
                <a:spcPts val="300"/>
              </a:spcAft>
              <a:buFont typeface="Wingdings" charset="0"/>
              <a:buNone/>
            </a:pPr>
            <a:endParaRPr lang="en-US" sz="2400" dirty="0"/>
          </a:p>
          <a:p>
            <a:pPr eaLnBrk="1" hangingPunct="1">
              <a:lnSpc>
                <a:spcPct val="70000"/>
              </a:lnSpc>
              <a:spcBef>
                <a:spcPts val="1200"/>
              </a:spcBef>
              <a:spcAft>
                <a:spcPts val="300"/>
              </a:spcAft>
            </a:pPr>
            <a:endParaRPr lang="en-US" sz="2400" dirty="0"/>
          </a:p>
          <a:p>
            <a:pPr eaLnBrk="1" hangingPunct="1">
              <a:lnSpc>
                <a:spcPct val="70000"/>
              </a:lnSpc>
            </a:pPr>
            <a:endParaRPr lang="en-US" sz="2400" dirty="0"/>
          </a:p>
          <a:p>
            <a:pPr eaLnBrk="1" hangingPunct="1">
              <a:lnSpc>
                <a:spcPct val="70000"/>
              </a:lnSpc>
              <a:buFont typeface="Wingdings" charset="0"/>
              <a:buNone/>
            </a:pPr>
            <a:r>
              <a:rPr lang="en-US" sz="2400" i="1" dirty="0">
                <a:solidFill>
                  <a:srgbClr val="000000"/>
                </a:solidFill>
              </a:rPr>
              <a:t>	</a:t>
            </a:r>
          </a:p>
          <a:p>
            <a:pPr eaLnBrk="1" hangingPunct="1">
              <a:lnSpc>
                <a:spcPct val="70000"/>
              </a:lnSpc>
            </a:pPr>
            <a:endParaRPr lang="en-US" sz="2400" dirty="0"/>
          </a:p>
        </p:txBody>
      </p:sp>
      <p:pic>
        <p:nvPicPr>
          <p:cNvPr id="3" name="Picture 2">
            <a:extLst>
              <a:ext uri="{FF2B5EF4-FFF2-40B4-BE49-F238E27FC236}">
                <a16:creationId xmlns:a16="http://schemas.microsoft.com/office/drawing/2014/main" id="{F563AB88-E347-43E0-9D85-36A9F2784B7A}"/>
              </a:ext>
            </a:extLst>
          </p:cNvPr>
          <p:cNvPicPr>
            <a:picLocks noChangeAspect="1"/>
          </p:cNvPicPr>
          <p:nvPr/>
        </p:nvPicPr>
        <p:blipFill>
          <a:blip r:embed="rId2"/>
          <a:stretch>
            <a:fillRect/>
          </a:stretch>
        </p:blipFill>
        <p:spPr>
          <a:xfrm>
            <a:off x="5107391" y="122237"/>
            <a:ext cx="3407959" cy="749873"/>
          </a:xfrm>
          <a:prstGeom prst="rect">
            <a:avLst/>
          </a:prstGeom>
        </p:spPr>
      </p:pic>
      <p:sp>
        <p:nvSpPr>
          <p:cNvPr id="2" name="Slide Number Placeholder 1">
            <a:extLst>
              <a:ext uri="{FF2B5EF4-FFF2-40B4-BE49-F238E27FC236}">
                <a16:creationId xmlns:a16="http://schemas.microsoft.com/office/drawing/2014/main" id="{B898F116-3905-1719-96D7-B439FEB31AA4}"/>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399649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latin typeface="+mn-lt"/>
                <a:ea typeface="ＭＳ Ｐゴシック" charset="0"/>
              </a:rPr>
              <a:t>Enjoy the personal benefits that come from the work </a:t>
            </a:r>
          </a:p>
        </p:txBody>
      </p:sp>
      <p:sp>
        <p:nvSpPr>
          <p:cNvPr id="61443" name="Rectangle 3"/>
          <p:cNvSpPr>
            <a:spLocks noGrp="1" noChangeArrowheads="1"/>
          </p:cNvSpPr>
          <p:nvPr>
            <p:ph idx="1"/>
          </p:nvPr>
        </p:nvSpPr>
        <p:spPr/>
        <p:txBody>
          <a:bodyPr/>
          <a:lstStyle/>
          <a:p>
            <a:pPr algn="ctr" eaLnBrk="1" hangingPunct="1">
              <a:buNone/>
            </a:pPr>
            <a:r>
              <a:rPr lang="en-US" altLang="en-US" sz="4000" dirty="0"/>
              <a:t>A FINAL THOUGHT</a:t>
            </a:r>
          </a:p>
          <a:p>
            <a:pPr eaLnBrk="1" hangingPunct="1">
              <a:buNone/>
            </a:pPr>
            <a:endParaRPr lang="en-US" altLang="en-US" dirty="0"/>
          </a:p>
          <a:p>
            <a:pPr eaLnBrk="1" hangingPunct="1">
              <a:buNone/>
            </a:pPr>
            <a:r>
              <a:rPr lang="en-US" altLang="en-US" dirty="0"/>
              <a:t>If you approach the trauma survivors with whom you work humbly, attentively, and with respect your reward will be: </a:t>
            </a:r>
          </a:p>
          <a:p>
            <a:pPr marL="0" indent="0" eaLnBrk="1" hangingPunct="1">
              <a:buNone/>
            </a:pPr>
            <a:r>
              <a:rPr lang="en-US" altLang="en-US" i="1" dirty="0"/>
              <a:t>Vicarious posttraumatic growth--wisdom for everyday life and your own traumas.</a:t>
            </a:r>
          </a:p>
        </p:txBody>
      </p:sp>
      <p:sp>
        <p:nvSpPr>
          <p:cNvPr id="2" name="Slide Number Placeholder 1">
            <a:extLst>
              <a:ext uri="{FF2B5EF4-FFF2-40B4-BE49-F238E27FC236}">
                <a16:creationId xmlns:a16="http://schemas.microsoft.com/office/drawing/2014/main" id="{CC2D8894-1D49-5E38-0FD5-AD961D9AD6BB}"/>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3258478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C22FC4-A08B-0746-827D-412DF387260C}"/>
              </a:ext>
            </a:extLst>
          </p:cNvPr>
          <p:cNvSpPr>
            <a:spLocks noGrp="1"/>
          </p:cNvSpPr>
          <p:nvPr>
            <p:ph idx="1"/>
          </p:nvPr>
        </p:nvSpPr>
        <p:spPr>
          <a:xfrm>
            <a:off x="1659253" y="2535382"/>
            <a:ext cx="8229600" cy="4525963"/>
          </a:xfrm>
        </p:spPr>
        <p:txBody>
          <a:bodyPr/>
          <a:lstStyle/>
          <a:p>
            <a:pPr>
              <a:buNone/>
            </a:pPr>
            <a:r>
              <a:rPr lang="en-US" sz="4400" dirty="0"/>
              <a:t>PHASE I: EDUCATION</a:t>
            </a:r>
          </a:p>
          <a:p>
            <a:pPr>
              <a:buNone/>
            </a:pPr>
            <a:endParaRPr lang="en-US" dirty="0"/>
          </a:p>
        </p:txBody>
      </p:sp>
      <p:sp>
        <p:nvSpPr>
          <p:cNvPr id="2" name="Slide Number Placeholder 1">
            <a:extLst>
              <a:ext uri="{FF2B5EF4-FFF2-40B4-BE49-F238E27FC236}">
                <a16:creationId xmlns:a16="http://schemas.microsoft.com/office/drawing/2014/main" id="{029D533D-ABAB-AFBF-6747-82B965E6FF57}"/>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770680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262964" y="259252"/>
            <a:ext cx="5652436" cy="549274"/>
          </a:xfrm>
        </p:spPr>
        <p:txBody>
          <a:bodyPr/>
          <a:lstStyle/>
          <a:p>
            <a:pPr eaLnBrk="1" hangingPunct="1"/>
            <a:r>
              <a:rPr lang="en-US" altLang="en-US" sz="2000" b="1" dirty="0">
                <a:latin typeface="+mn-lt"/>
              </a:rPr>
              <a:t>Phase I:  Understanding trauma response as a precursor to posttraumatic growth.</a:t>
            </a:r>
            <a:r>
              <a:rPr lang="en-US" altLang="en-US" sz="2000" dirty="0">
                <a:latin typeface="+mn-lt"/>
              </a:rPr>
              <a:t> </a:t>
            </a:r>
          </a:p>
        </p:txBody>
      </p:sp>
      <p:sp>
        <p:nvSpPr>
          <p:cNvPr id="48131" name="Content Placeholder 2"/>
          <p:cNvSpPr>
            <a:spLocks noGrp="1"/>
          </p:cNvSpPr>
          <p:nvPr>
            <p:ph idx="1"/>
          </p:nvPr>
        </p:nvSpPr>
        <p:spPr>
          <a:xfrm>
            <a:off x="381000" y="1274618"/>
            <a:ext cx="7772400" cy="3962400"/>
          </a:xfrm>
        </p:spPr>
        <p:txBody>
          <a:bodyPr/>
          <a:lstStyle/>
          <a:p>
            <a:pPr eaLnBrk="1" hangingPunct="1"/>
            <a:r>
              <a:rPr lang="en-US" altLang="en-US" sz="2400" dirty="0"/>
              <a:t>Shattered beliefs form the foundation for later posttraumatic growth. </a:t>
            </a:r>
          </a:p>
          <a:p>
            <a:pPr eaLnBrk="1" hangingPunct="1"/>
            <a:endParaRPr lang="en-US" altLang="en-US" sz="2400" dirty="0"/>
          </a:p>
          <a:p>
            <a:pPr eaLnBrk="1" hangingPunct="1"/>
            <a:r>
              <a:rPr lang="en-US" altLang="en-US" sz="2400" dirty="0"/>
              <a:t>Basic physiological and psychological responses are </a:t>
            </a:r>
            <a:r>
              <a:rPr lang="en-US" altLang="en-US" sz="2400" i="1" dirty="0"/>
              <a:t>normal</a:t>
            </a:r>
            <a:r>
              <a:rPr lang="en-US" altLang="en-US" sz="2400" dirty="0"/>
              <a:t> in trauma.</a:t>
            </a:r>
          </a:p>
          <a:p>
            <a:pPr eaLnBrk="1" hangingPunct="1"/>
            <a:endParaRPr lang="en-US" altLang="en-US" sz="2400" dirty="0"/>
          </a:p>
          <a:p>
            <a:pPr eaLnBrk="1" hangingPunct="1"/>
            <a:r>
              <a:rPr lang="en-US" altLang="en-US" sz="2400" dirty="0"/>
              <a:t>These reactions do not indicate a defect in one</a:t>
            </a:r>
            <a:r>
              <a:rPr lang="ja-JP" altLang="en-US" sz="2400" dirty="0"/>
              <a:t>’</a:t>
            </a:r>
            <a:r>
              <a:rPr lang="en-US" altLang="ja-JP" sz="2400" dirty="0"/>
              <a:t>s character, or identity, or sanity; a normal response to an abnormal situation.</a:t>
            </a:r>
            <a:endParaRPr lang="en-US" altLang="ja-JP" dirty="0"/>
          </a:p>
          <a:p>
            <a:pPr eaLnBrk="1" hangingPunct="1"/>
            <a:endParaRPr lang="en-US" altLang="en-US" dirty="0">
              <a:latin typeface="Times" pitchFamily="3" charset="0"/>
            </a:endParaRPr>
          </a:p>
        </p:txBody>
      </p:sp>
      <p:sp>
        <p:nvSpPr>
          <p:cNvPr id="2" name="Slide Number Placeholder 1">
            <a:extLst>
              <a:ext uri="{FF2B5EF4-FFF2-40B4-BE49-F238E27FC236}">
                <a16:creationId xmlns:a16="http://schemas.microsoft.com/office/drawing/2014/main" id="{D9EE3E0B-1DD0-B109-7675-78A8976361C2}"/>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0"/>
            <a:ext cx="8229600" cy="1143000"/>
          </a:xfrm>
        </p:spPr>
        <p:txBody>
          <a:bodyPr/>
          <a:lstStyle/>
          <a:p>
            <a:pPr eaLnBrk="1" hangingPunct="1"/>
            <a:r>
              <a:rPr lang="en-US" altLang="en-US" dirty="0">
                <a:latin typeface="Calibri" panose="020F0502020204030204" pitchFamily="34" charset="0"/>
                <a:cs typeface="Calibri" panose="020F0502020204030204" pitchFamily="34" charset="0"/>
              </a:rPr>
              <a:t>Effects of Trauma</a:t>
            </a:r>
          </a:p>
        </p:txBody>
      </p:sp>
      <p:graphicFrame>
        <p:nvGraphicFramePr>
          <p:cNvPr id="4" name="Content Placeholder 3"/>
          <p:cNvGraphicFramePr>
            <a:graphicFrameLocks noGrp="1"/>
          </p:cNvGraphicFramePr>
          <p:nvPr>
            <p:ph idx="1"/>
          </p:nvPr>
        </p:nvGraphicFramePr>
        <p:xfrm>
          <a:off x="609600" y="1219200"/>
          <a:ext cx="7924801" cy="4800600"/>
        </p:xfrm>
        <a:graphic>
          <a:graphicData uri="http://schemas.openxmlformats.org/drawingml/2006/table">
            <a:tbl>
              <a:tblPr/>
              <a:tblGrid>
                <a:gridCol w="2009707">
                  <a:extLst>
                    <a:ext uri="{9D8B030D-6E8A-4147-A177-3AD203B41FA5}">
                      <a16:colId xmlns:a16="http://schemas.microsoft.com/office/drawing/2014/main" val="20000"/>
                    </a:ext>
                  </a:extLst>
                </a:gridCol>
                <a:gridCol w="2280518">
                  <a:extLst>
                    <a:ext uri="{9D8B030D-6E8A-4147-A177-3AD203B41FA5}">
                      <a16:colId xmlns:a16="http://schemas.microsoft.com/office/drawing/2014/main" val="20001"/>
                    </a:ext>
                  </a:extLst>
                </a:gridCol>
                <a:gridCol w="1852921">
                  <a:extLst>
                    <a:ext uri="{9D8B030D-6E8A-4147-A177-3AD203B41FA5}">
                      <a16:colId xmlns:a16="http://schemas.microsoft.com/office/drawing/2014/main" val="20002"/>
                    </a:ext>
                  </a:extLst>
                </a:gridCol>
                <a:gridCol w="1781655">
                  <a:extLst>
                    <a:ext uri="{9D8B030D-6E8A-4147-A177-3AD203B41FA5}">
                      <a16:colId xmlns:a16="http://schemas.microsoft.com/office/drawing/2014/main" val="20003"/>
                    </a:ext>
                  </a:extLst>
                </a:gridCol>
              </a:tblGrid>
              <a:tr h="4800600">
                <a:tc>
                  <a:txBody>
                    <a:bodyPr/>
                    <a:lstStyle/>
                    <a:p>
                      <a:pPr algn="ctr"/>
                      <a:r>
                        <a:rPr lang="en-US" sz="1000" b="1" dirty="0">
                          <a:latin typeface="Times New Roman"/>
                          <a:ea typeface="Calibri"/>
                          <a:cs typeface="Times New Roman"/>
                        </a:rPr>
                        <a:t>Emotional</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Feeling isolated and alone</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Feeling afraid</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Anger and frustration</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Mood swings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Difficulty sleeping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Feeling sad or hopeless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Helplessness </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Feeling numb or empty</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Anxiety and panic</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Nightmares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Lack of confidence</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Mistrustful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n-US" sz="1000" b="1" dirty="0">
                          <a:latin typeface="Times New Roman"/>
                          <a:ea typeface="Calibri"/>
                          <a:cs typeface="Times New Roman"/>
                        </a:rPr>
                        <a:t>Mental</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Loss of concentration</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Disorientation and confusion</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Memory loss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Obsessive thoughts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Distractibility</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Difficulty making decisions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Thoughts about death and dying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Racing thoughts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n-US" sz="1000" b="1" dirty="0">
                          <a:latin typeface="Times New Roman"/>
                          <a:ea typeface="Calibri"/>
                          <a:cs typeface="Times New Roman"/>
                        </a:rPr>
                        <a:t>Behavioral</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Withdrawal from others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Impulsive behavior</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Aggression</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Crying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Arguing with loved ones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Increased sleeping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Changes in appetite</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Being easily startled</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Increased drug or alcohol  use</a:t>
                      </a:r>
                      <a:endParaRPr lang="en-US" sz="1100" dirty="0">
                        <a:latin typeface="Calibri"/>
                        <a:ea typeface="Calibri"/>
                        <a:cs typeface="Times New Roman"/>
                      </a:endParaRPr>
                    </a:p>
                    <a:p>
                      <a:r>
                        <a:rPr lang="en-US" sz="1000" dirty="0">
                          <a:latin typeface="Times New Roman"/>
                          <a:ea typeface="Calibri"/>
                          <a:cs typeface="Times New Roman"/>
                        </a:rPr>
                        <a:t>Engaging in risky behaviors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pPr>
                      <a:r>
                        <a:rPr lang="en-US" sz="1000" b="1" dirty="0">
                          <a:latin typeface="Times New Roman"/>
                          <a:ea typeface="Calibri"/>
                          <a:cs typeface="Times New Roman"/>
                        </a:rPr>
                        <a:t>Physical </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Aches and pains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Fatigue and tiredness </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Racing heart</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Nausea and vomiting </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Shakiness and trembling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Headaches</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Numbness and tingling</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Diarrhea </a:t>
                      </a:r>
                      <a:endParaRPr lang="en-US" sz="1100" dirty="0">
                        <a:latin typeface="Calibri"/>
                        <a:ea typeface="Calibri"/>
                        <a:cs typeface="Times New Roman"/>
                      </a:endParaRPr>
                    </a:p>
                    <a:p>
                      <a:pPr>
                        <a:lnSpc>
                          <a:spcPct val="200000"/>
                        </a:lnSpc>
                      </a:pPr>
                      <a:r>
                        <a:rPr lang="en-US" sz="1000" dirty="0">
                          <a:latin typeface="Times New Roman"/>
                          <a:ea typeface="Calibri"/>
                          <a:cs typeface="Times New Roman"/>
                        </a:rPr>
                        <a:t>Hot flushes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70FD9D2A-32CB-5903-F113-0717C2A1F109}"/>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C22FC4-A08B-0746-827D-412DF387260C}"/>
              </a:ext>
            </a:extLst>
          </p:cNvPr>
          <p:cNvSpPr>
            <a:spLocks noGrp="1"/>
          </p:cNvSpPr>
          <p:nvPr>
            <p:ph idx="1"/>
          </p:nvPr>
        </p:nvSpPr>
        <p:spPr>
          <a:xfrm>
            <a:off x="568036" y="2338093"/>
            <a:ext cx="8575964" cy="4525963"/>
          </a:xfrm>
        </p:spPr>
        <p:txBody>
          <a:bodyPr/>
          <a:lstStyle/>
          <a:p>
            <a:pPr>
              <a:buNone/>
            </a:pPr>
            <a:r>
              <a:rPr lang="en-US" sz="4400" dirty="0"/>
              <a:t>PHASE II: EMOTIONAL REGULATION &amp; DISTRESS MANAGEMENT</a:t>
            </a:r>
          </a:p>
          <a:p>
            <a:pPr>
              <a:buNone/>
            </a:pPr>
            <a:endParaRPr lang="en-US" dirty="0"/>
          </a:p>
        </p:txBody>
      </p:sp>
      <p:sp>
        <p:nvSpPr>
          <p:cNvPr id="2" name="Slide Number Placeholder 1">
            <a:extLst>
              <a:ext uri="{FF2B5EF4-FFF2-40B4-BE49-F238E27FC236}">
                <a16:creationId xmlns:a16="http://schemas.microsoft.com/office/drawing/2014/main" id="{7B725CD9-6221-46B7-E23F-06E81E7EB929}"/>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770680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82293" y="144379"/>
            <a:ext cx="7772400" cy="1219200"/>
          </a:xfrm>
        </p:spPr>
        <p:txBody>
          <a:bodyPr/>
          <a:lstStyle/>
          <a:p>
            <a:pPr eaLnBrk="1" hangingPunct="1"/>
            <a:r>
              <a:rPr lang="en-US" altLang="en-US" sz="2000" dirty="0">
                <a:latin typeface="+mn-lt"/>
              </a:rPr>
              <a:t>Phase II: Emotion Regulation &amp; Distress Management</a:t>
            </a:r>
            <a:br>
              <a:rPr lang="en-US" altLang="en-US" sz="4000" dirty="0">
                <a:latin typeface="Times" pitchFamily="3" charset="0"/>
              </a:rPr>
            </a:br>
            <a:endParaRPr lang="en-US" altLang="en-US" sz="4000" dirty="0">
              <a:latin typeface="Times" pitchFamily="3" charset="0"/>
            </a:endParaRPr>
          </a:p>
        </p:txBody>
      </p:sp>
      <p:sp>
        <p:nvSpPr>
          <p:cNvPr id="50179" name="Content Placeholder 2"/>
          <p:cNvSpPr>
            <a:spLocks noGrp="1"/>
          </p:cNvSpPr>
          <p:nvPr>
            <p:ph idx="1"/>
          </p:nvPr>
        </p:nvSpPr>
        <p:spPr>
          <a:xfrm>
            <a:off x="914400" y="1219200"/>
            <a:ext cx="7772400" cy="4911725"/>
          </a:xfrm>
        </p:spPr>
        <p:txBody>
          <a:bodyPr/>
          <a:lstStyle/>
          <a:p>
            <a:pPr eaLnBrk="1" hangingPunct="1"/>
            <a:r>
              <a:rPr lang="en-US" altLang="en-US" sz="2400" dirty="0"/>
              <a:t>Manage </a:t>
            </a:r>
            <a:r>
              <a:rPr lang="en-US" altLang="en-US" sz="2400" dirty="0" err="1"/>
              <a:t>dysregulated</a:t>
            </a:r>
            <a:r>
              <a:rPr lang="en-US" altLang="en-US" sz="2400" dirty="0"/>
              <a:t> sympathetic nervous system responses</a:t>
            </a:r>
          </a:p>
          <a:p>
            <a:pPr lvl="1" eaLnBrk="1" hangingPunct="1">
              <a:buNone/>
            </a:pPr>
            <a:r>
              <a:rPr lang="en-US" altLang="en-US" sz="2000" dirty="0">
                <a:solidFill>
                  <a:srgbClr val="000000"/>
                </a:solidFill>
              </a:rPr>
              <a:t>- Responses that are adaptive for survival in trauma can provoke long-term maladaptive functioning:</a:t>
            </a:r>
          </a:p>
          <a:p>
            <a:pPr lvl="2" eaLnBrk="1" hangingPunct="1"/>
            <a:r>
              <a:rPr lang="en-US" altLang="en-US" sz="2000" dirty="0">
                <a:solidFill>
                  <a:srgbClr val="000000"/>
                </a:solidFill>
              </a:rPr>
              <a:t>behavioral and emotional effects of circulating </a:t>
            </a:r>
            <a:r>
              <a:rPr lang="en-US" altLang="en-US" sz="2000" dirty="0" err="1">
                <a:solidFill>
                  <a:srgbClr val="000000"/>
                </a:solidFill>
              </a:rPr>
              <a:t>norepinephrine</a:t>
            </a:r>
            <a:r>
              <a:rPr lang="en-US" altLang="en-US" sz="2000" dirty="0">
                <a:solidFill>
                  <a:srgbClr val="000000"/>
                </a:solidFill>
              </a:rPr>
              <a:t>, epinephrine and </a:t>
            </a:r>
            <a:r>
              <a:rPr lang="en-US" altLang="en-US" sz="2000" dirty="0" err="1">
                <a:solidFill>
                  <a:srgbClr val="000000"/>
                </a:solidFill>
              </a:rPr>
              <a:t>cortisol</a:t>
            </a:r>
            <a:r>
              <a:rPr lang="en-US" altLang="en-US" sz="2000" dirty="0">
                <a:solidFill>
                  <a:srgbClr val="000000"/>
                </a:solidFill>
              </a:rPr>
              <a:t> (stress hormones) sustain the body</a:t>
            </a:r>
            <a:r>
              <a:rPr lang="ja-JP" altLang="en-US" sz="2000" dirty="0">
                <a:solidFill>
                  <a:srgbClr val="000000"/>
                </a:solidFill>
              </a:rPr>
              <a:t>’</a:t>
            </a:r>
            <a:r>
              <a:rPr lang="en-US" altLang="ja-JP" sz="2000" dirty="0">
                <a:solidFill>
                  <a:srgbClr val="000000"/>
                </a:solidFill>
              </a:rPr>
              <a:t>s alarm reaction, but can lead to continued emotional distress and physical damage over time</a:t>
            </a:r>
          </a:p>
          <a:p>
            <a:pPr lvl="2" eaLnBrk="1" hangingPunct="1"/>
            <a:r>
              <a:rPr lang="en-US" altLang="en-US" sz="2000" dirty="0">
                <a:solidFill>
                  <a:srgbClr val="000000"/>
                </a:solidFill>
              </a:rPr>
              <a:t>avoidance, </a:t>
            </a:r>
            <a:r>
              <a:rPr lang="en-US" altLang="en-US" sz="2000" dirty="0" err="1">
                <a:solidFill>
                  <a:srgbClr val="000000"/>
                </a:solidFill>
              </a:rPr>
              <a:t>hypervigilance</a:t>
            </a:r>
            <a:r>
              <a:rPr lang="en-US" altLang="en-US" sz="2000" dirty="0">
                <a:solidFill>
                  <a:srgbClr val="000000"/>
                </a:solidFill>
              </a:rPr>
              <a:t>, exaggerated startle, etc. </a:t>
            </a:r>
            <a:endParaRPr lang="en-US" altLang="en-US" sz="2200" dirty="0"/>
          </a:p>
          <a:p>
            <a:pPr lvl="1">
              <a:buNone/>
            </a:pPr>
            <a:r>
              <a:rPr lang="en-US" altLang="en-US" sz="2000" dirty="0"/>
              <a:t> -  Breathing techniques, PMR, guided imagery</a:t>
            </a:r>
          </a:p>
          <a:p>
            <a:pPr lvl="1">
              <a:buNone/>
            </a:pPr>
            <a:endParaRPr lang="en-US" altLang="en-US" sz="2000" dirty="0"/>
          </a:p>
          <a:p>
            <a:pPr eaLnBrk="1" hangingPunct="1"/>
            <a:r>
              <a:rPr lang="en-US" altLang="en-US" sz="2400" dirty="0"/>
              <a:t>Manage intrusive thinking</a:t>
            </a:r>
          </a:p>
          <a:p>
            <a:pPr eaLnBrk="1" hangingPunct="1">
              <a:buNone/>
            </a:pPr>
            <a:r>
              <a:rPr lang="en-US" altLang="en-US" sz="2400" dirty="0"/>
              <a:t>	- </a:t>
            </a:r>
            <a:r>
              <a:rPr lang="en-US" altLang="en-US" sz="2000" dirty="0"/>
              <a:t>Encourage reflective rumination in contrast to brooding</a:t>
            </a:r>
          </a:p>
          <a:p>
            <a:pPr eaLnBrk="1" hangingPunct="1"/>
            <a:endParaRPr lang="en-US" altLang="en-US" dirty="0">
              <a:latin typeface="Times" pitchFamily="3" charset="0"/>
            </a:endParaRPr>
          </a:p>
        </p:txBody>
      </p:sp>
      <p:sp>
        <p:nvSpPr>
          <p:cNvPr id="2" name="Slide Number Placeholder 1">
            <a:extLst>
              <a:ext uri="{FF2B5EF4-FFF2-40B4-BE49-F238E27FC236}">
                <a16:creationId xmlns:a16="http://schemas.microsoft.com/office/drawing/2014/main" id="{961C538F-52E7-3E39-1028-A70788DB663A}"/>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C22FC4-A08B-0746-827D-412DF387260C}"/>
              </a:ext>
            </a:extLst>
          </p:cNvPr>
          <p:cNvSpPr>
            <a:spLocks noGrp="1"/>
          </p:cNvSpPr>
          <p:nvPr>
            <p:ph idx="1"/>
          </p:nvPr>
        </p:nvSpPr>
        <p:spPr>
          <a:xfrm>
            <a:off x="568036" y="2332037"/>
            <a:ext cx="8229600" cy="4525963"/>
          </a:xfrm>
        </p:spPr>
        <p:txBody>
          <a:bodyPr/>
          <a:lstStyle/>
          <a:p>
            <a:pPr algn="ctr">
              <a:buNone/>
            </a:pPr>
            <a:r>
              <a:rPr lang="en-US" sz="4400" dirty="0"/>
              <a:t>PHASE III: CONSTRUCTIVE SELF-DISCLOSURE</a:t>
            </a:r>
          </a:p>
          <a:p>
            <a:pPr>
              <a:buNone/>
            </a:pPr>
            <a:endParaRPr lang="en-US" dirty="0"/>
          </a:p>
        </p:txBody>
      </p:sp>
      <p:sp>
        <p:nvSpPr>
          <p:cNvPr id="2" name="Slide Number Placeholder 1">
            <a:extLst>
              <a:ext uri="{FF2B5EF4-FFF2-40B4-BE49-F238E27FC236}">
                <a16:creationId xmlns:a16="http://schemas.microsoft.com/office/drawing/2014/main" id="{402FAB72-160C-9D5A-7248-A67E8C7DAA61}"/>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7706804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I MasterTemplate" id="{30EB9FB1-12FE-9347-B7A2-049C4CFFC887}" vid="{8F1A07CD-1197-1E46-A847-D50EE6390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15627</TotalTime>
  <Words>2308</Words>
  <Application>Microsoft Office PowerPoint</Application>
  <PresentationFormat>Letter Paper (8.5x11 in)</PresentationFormat>
  <Paragraphs>280</Paragraphs>
  <Slides>33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Arial Black</vt:lpstr>
      <vt:lpstr>Calibri</vt:lpstr>
      <vt:lpstr>Calibri Light</vt:lpstr>
      <vt:lpstr>Times</vt:lpstr>
      <vt:lpstr>Times New Roman</vt:lpstr>
      <vt:lpstr>Wingdings</vt:lpstr>
      <vt:lpstr>Office Theme</vt:lpstr>
      <vt:lpstr>Expert Companionship:  Facilitating Posttraumatic Growth </vt:lpstr>
      <vt:lpstr>A Framework for PTG Facilitation</vt:lpstr>
      <vt:lpstr>                     The Five Phases</vt:lpstr>
      <vt:lpstr>PowerPoint Presentation</vt:lpstr>
      <vt:lpstr>Phase I:  Understanding trauma response as a precursor to posttraumatic growth. </vt:lpstr>
      <vt:lpstr>Effects of Trauma</vt:lpstr>
      <vt:lpstr>PowerPoint Presentation</vt:lpstr>
      <vt:lpstr>Phase II: Emotion Regulation &amp; Distress Management </vt:lpstr>
      <vt:lpstr>PowerPoint Presentation</vt:lpstr>
      <vt:lpstr> Phase III:  Constructive Self-disclosure </vt:lpstr>
      <vt:lpstr> Phase III:  Constructive Self-disclosure </vt:lpstr>
      <vt:lpstr>PowerPoint Presentation</vt:lpstr>
      <vt:lpstr> Phase IV: Creating a trauma narrative  with posttraumatic growth domains (Story) </vt:lpstr>
      <vt:lpstr> Phase IV: Creating a trauma narrative  with posttraumatic growth domains (Story) </vt:lpstr>
      <vt:lpstr> Phase IV: Creating a trauma narrative  with posttraumatic growth domains (Story) </vt:lpstr>
      <vt:lpstr> Phase IV: Creating a trauma narrative  with posttraumatic growth domains (Story) </vt:lpstr>
      <vt:lpstr> Phase IV: Creating a trauma narrative  with posttraumatic growth domains (Story) </vt:lpstr>
      <vt:lpstr> Phase IV: Creating a trauma narrative  with posttraumatic growth domains (Story) </vt:lpstr>
      <vt:lpstr>PowerPoint Presentation</vt:lpstr>
      <vt:lpstr>Phase V:  Service and Life Principles</vt:lpstr>
      <vt:lpstr>PTG Workbook</vt:lpstr>
      <vt:lpstr>Transformed by Trauma</vt:lpstr>
      <vt:lpstr>Putting PTG into Practice</vt:lpstr>
      <vt:lpstr>PTSD Recipe</vt:lpstr>
      <vt:lpstr>PTG Recipe</vt:lpstr>
      <vt:lpstr>Trauma Intervention from a PTG perspective, using the PTG Research Model</vt:lpstr>
      <vt:lpstr>Expertise about Trauma</vt:lpstr>
      <vt:lpstr>Expertise about Trauma</vt:lpstr>
      <vt:lpstr>Expert Companionship</vt:lpstr>
      <vt:lpstr>Bottom Line</vt:lpstr>
      <vt:lpstr>PowerPoint Presentation</vt:lpstr>
      <vt:lpstr>PowerPoint Presentation</vt:lpstr>
      <vt:lpstr>Enjoy the personal benefits that come from the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Boulder Crest Retreat</dc:creator>
  <cp:lastModifiedBy>Bret Moore</cp:lastModifiedBy>
  <cp:revision>206</cp:revision>
  <cp:lastPrinted>2018-11-02T15:23:57Z</cp:lastPrinted>
  <dcterms:created xsi:type="dcterms:W3CDTF">2018-09-13T19:49:50Z</dcterms:created>
  <dcterms:modified xsi:type="dcterms:W3CDTF">2024-05-20T13:30:07Z</dcterms:modified>
</cp:coreProperties>
</file>